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56" r:id="rId3"/>
    <p:sldId id="264" r:id="rId4"/>
    <p:sldId id="266" r:id="rId5"/>
    <p:sldId id="257" r:id="rId6"/>
    <p:sldId id="258" r:id="rId7"/>
    <p:sldId id="259" r:id="rId8"/>
    <p:sldId id="268" r:id="rId9"/>
    <p:sldId id="270" r:id="rId10"/>
    <p:sldId id="271" r:id="rId11"/>
    <p:sldId id="272" r:id="rId12"/>
    <p:sldId id="274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96701-3FE5-402A-9F1A-73518179939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1449A-233A-462D-9F0F-F5F02D7F1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4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449A-233A-462D-9F0F-F5F02D7F12B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3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CFC5-F44F-4343-A254-92C57F026CE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A71D8-1093-425C-BC59-BB641D3F32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CFC5-F44F-4343-A254-92C57F026CE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71D8-1093-425C-BC59-BB641D3F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CFC5-F44F-4343-A254-92C57F026CE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71D8-1093-425C-BC59-BB641D3F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CFC5-F44F-4343-A254-92C57F026CE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71D8-1093-425C-BC59-BB641D3F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CFC5-F44F-4343-A254-92C57F026CE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71D8-1093-425C-BC59-BB641D3F32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CFC5-F44F-4343-A254-92C57F026CE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71D8-1093-425C-BC59-BB641D3F32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CFC5-F44F-4343-A254-92C57F026CE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71D8-1093-425C-BC59-BB641D3F32A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CFC5-F44F-4343-A254-92C57F026CE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71D8-1093-425C-BC59-BB641D3F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CFC5-F44F-4343-A254-92C57F026CE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71D8-1093-425C-BC59-BB641D3F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CFC5-F44F-4343-A254-92C57F026CE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71D8-1093-425C-BC59-BB641D3F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CFC5-F44F-4343-A254-92C57F026CE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71D8-1093-425C-BC59-BB641D3F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B1FCFC5-F44F-4343-A254-92C57F026CE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EA71D8-1093-425C-BC59-BB641D3F32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елаязмея\Desktop\baby_boy_smili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68255" cy="609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927" y="836712"/>
            <a:ext cx="7772400" cy="321993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АСФИКСИЯ 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НОВОРОЖДЕННЫХ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663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ОСНОВЫ РЕАНИМАЦИИ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36712"/>
            <a:ext cx="4968552" cy="5904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Освобождение и поддержание свободной проходимости дыхательных путей 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Обеспечении вентиляции легких – искусственной (ИВЛ) или вспомогательной (ВВЛ)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Восстановление и поддержание сердечной деятельности и гемодинамики (непрямой массаж сердца, лекарственные препараты)</a:t>
            </a:r>
          </a:p>
          <a:p>
            <a:pPr marL="342900" indent="-342900">
              <a:buAutoNum type="arabicPeriod"/>
            </a:pP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://annamama.ru/wp-content/uploads/2015/08/IMG_25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7" y="4365104"/>
            <a:ext cx="2351584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s7063.vk.me/c540100/v540100133/1aacf/Dtaa1VD2bT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55" y="2420888"/>
            <a:ext cx="2322269" cy="17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2-tub-ru.yandex.net/i?id=eaf40d5093a8d327e1f3488c8379e35c&amp;n=33&amp;h=190&amp;w=2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19" y="836712"/>
            <a:ext cx="1905769" cy="143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ages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387" y="2348880"/>
            <a:ext cx="2251993" cy="20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6690916" cy="7920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2800" b="1" dirty="0" smtClean="0"/>
              <a:t>Алгоритм первичной помощи при  легкой степени асфиксии</a:t>
            </a:r>
            <a:endParaRPr lang="ru-RU" sz="2800" b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88" y="1052736"/>
            <a:ext cx="6336703" cy="5582741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укладывают на стол с несколько запрокинутой головой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Производят аспирацию слизи, жидкости,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крови, т.е. восстанавливают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проходимость верхних дыхательных путей. Аспирация производится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электроотсосом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специальной грушей.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Ингаляция кислорода маской или ИВЛ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в/в 4% р-р гидрокарбоната натрия (4-8мл на массу тела ребенка)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в/в 3мл 10% р-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глюконата кальция с 10мл 20 % р-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глюкозы, 1мл 0,3% р-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этимизола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в/в 50 мг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кокарбоксилазы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10мл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гемодеза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2-3 мл 2,4% р-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эуфилина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Санация верхних дыхательных путей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КОС, коррекция выявленных нарушений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угнетения дыхательного центра наркотическими веществами применяют аналептики (кордиамин,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налорфин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коразол,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бемегрид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др.)</a:t>
            </a:r>
          </a:p>
        </p:txBody>
      </p:sp>
      <p:pic>
        <p:nvPicPr>
          <p:cNvPr id="8194" name="Picture 2" descr="http://www.ljplus.ru/img3/s/o/sol_tat/otsasyvanie-slizi-iz-verhnih-dyhatelnyh-put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16" y="332656"/>
            <a:ext cx="2270464" cy="170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layer.myshared.ru/804423/data/images/img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7717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71" y="0"/>
            <a:ext cx="9036496" cy="503386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			</a:t>
            </a:r>
            <a:r>
              <a:rPr lang="ru-RU" sz="2800" b="1" dirty="0" smtClean="0">
                <a:solidFill>
                  <a:srgbClr val="0070C0"/>
                </a:solidFill>
              </a:rPr>
              <a:t>При средней степени асфиксии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8919773" cy="100371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весь комплекс лечебных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как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асфиксии легкой степени.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</a:t>
            </a:r>
            <a:r>
              <a:rPr lang="ru-RU" sz="2000" dirty="0" smtClean="0"/>
              <a:t>			</a:t>
            </a:r>
            <a:r>
              <a:rPr lang="ru-RU" sz="2800" b="1" dirty="0" smtClean="0">
                <a:solidFill>
                  <a:srgbClr val="0070C0"/>
                </a:solidFill>
              </a:rPr>
              <a:t>При тяжелой степени  асфиксии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укладывают на стол с несколько запрокинутой головой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9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pic>
        <p:nvPicPr>
          <p:cNvPr id="14340" name="Picture 4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18" y="5244074"/>
            <a:ext cx="1852055" cy="141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43066"/>
            <a:ext cx="8857109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ИВЛ ручным или аппаратным способом чистым кислородом через воздуховод. Если в теч.1мин самостоятельное дыхание не восстанавливается необходимы интубация трахеи, повторная аспирация из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интубационной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трубки, ИВЛ через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интубационную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трубку.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проводят массаж сердца непрямой при выраженной брадикардии или отсутствии сердечной деятельности. Если в теч.1мин сердечная деятельность не восстанавливается ,внутрисердечно необходимо вести 0,2 мл адреналина с 1-2 мл хлорида кальция.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эту же иглу другим шприцем вводят 8-10 мл 40% р-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гидрокарбоната натрия. Иглу удаляют и продолжают непрямой массаж сердца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ребенка обкладывают пакетами со льдом.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защиты мозга от гипоксии в/в медленно вводят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оксибутират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 (ГОМК).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в/в водят 1 мл лазикса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успешной реанимации производят повторную санацию трахеобронхиального дерева, определение КОС, содержание калия и натрия в плазме и эритроцитах.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постгипоксического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отека мозга и лечения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постгипоксических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повреждений ЦНС показаны краниоцеребральная гипотермия, ГБО.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sosgipertoniya.ru/wiki/wp-content/uploads/2015/07/36509-farmakologiya-gipertonicheskaya-bolez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8" y="5244075"/>
            <a:ext cx="1529228" cy="14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2.fimagenes.com/i/3/8/53/am_79218_4566466_405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5244075"/>
            <a:ext cx="2123061" cy="14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m1-tub-ru.yandex.net/i?id=079fa1b6d813c7271ea6b62fd5f8e679&amp;n=33&amp;h=190&amp;w=2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44075"/>
            <a:ext cx="1893054" cy="14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елаязмея\Desktop\baby_boy_smili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68255" cy="609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ПРОФИЛАКТИКА ВТОРИЧНОЙ АСФИКСИИ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/>
              <a:t>Оберегать детей от охлаждения и перегревания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Своевременно оказывать помощь при метеоризме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При задержке дыхания кормить с ложечки или через зонд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До и после кормления проводить оксигенотерапию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Для предупреждения аспирации соблюдать технику кормления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елаязмея\Desktop\baby_boy_smili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" y="236050"/>
            <a:ext cx="9168255" cy="609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5328592" cy="216024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/>
              </a:rPr>
              <a:t>АСФИКСИЯ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….</a:t>
            </a:r>
            <a:r>
              <a:rPr lang="ru-RU" sz="2000" b="1" dirty="0" smtClean="0">
                <a:solidFill>
                  <a:srgbClr val="FF0000"/>
                </a:solidFill>
                <a:effectLst/>
              </a:rPr>
              <a:t>НОВОРОЖДЕННЫХ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синдром, характеризующийся отсутствием или отдельными нерегулярными и неэффективными дыхательными движениями ребенка </a:t>
            </a:r>
            <a:r>
              <a:rPr lang="ru-RU" sz="2000" u="sng" dirty="0" smtClean="0">
                <a:solidFill>
                  <a:schemeClr val="tx1"/>
                </a:solidFill>
                <a:effectLst/>
              </a:rPr>
              <a:t>при наличии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сердечной деятельности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8096" y="2924944"/>
            <a:ext cx="3648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ПЕРВИЧНАЯ АСФИКСИЯ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(ГИПОКСИЯ)</a:t>
            </a:r>
          </a:p>
          <a:p>
            <a:pPr algn="ctr"/>
            <a:r>
              <a:rPr lang="ru-RU" sz="2000" dirty="0" smtClean="0"/>
              <a:t>наблюдается у новорожденного при рождении. Гипоксия, которая появляется у ребенка спустя некоторое время после рождения, получила название </a:t>
            </a:r>
            <a:r>
              <a:rPr lang="ru-RU" sz="2800" b="1" u="sng" dirty="0" smtClean="0">
                <a:solidFill>
                  <a:srgbClr val="C00000"/>
                </a:solidFill>
              </a:rPr>
              <a:t>вторичной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926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424" y="481027"/>
            <a:ext cx="88569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Причины Первичной Асфиксии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Внутриутробная гипоксия (острая или хроническая);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Внутричерепная родовая травма ребенка;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Несовместимость матери и плода иммунологически;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Полная или частичная закупорка дыхательных путей ребенка околоплодными водами или слизью;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Экстрагенитальные</a:t>
            </a:r>
            <a:r>
              <a:rPr lang="ru-RU" dirty="0" smtClean="0"/>
              <a:t> заболевания матери во время беременности;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Патологическое течение беременности;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Аномалии родовой деятельности (патологически узкий таз матери, неправильное врезание головки плода, в некоторых случаях обвитие пуповиной).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3358" r="4155" b="9866"/>
          <a:stretch/>
        </p:blipFill>
        <p:spPr>
          <a:xfrm>
            <a:off x="5940152" y="3212976"/>
            <a:ext cx="2920551" cy="3431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6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71" y="538487"/>
            <a:ext cx="88569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Причины вторичной асфиксии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0559" y="1196752"/>
            <a:ext cx="5382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Врожденную пневмонию у ребенка;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Нарушение мозгового кровообращения;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Попадание в дыхательные пути рвотных масс;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Нарушение работы центральной нервной системы малыша.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3" y="3861048"/>
            <a:ext cx="3192312" cy="2130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69779"/>
            <a:ext cx="1380153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1">
            <a:off x="5473915" y="3679335"/>
            <a:ext cx="3092713" cy="2319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32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515143"/>
          </a:xfrm>
        </p:spPr>
        <p:txBody>
          <a:bodyPr/>
          <a:lstStyle/>
          <a:p>
            <a:r>
              <a:rPr lang="ru-RU" sz="2800" dirty="0" smtClean="0"/>
              <a:t>ФАКТОРЫ РИСКА: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700279"/>
            <a:ext cx="5832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1. АНТЕНАТАЛЬНЫЙ (ВНУТРИУТРОБНЫЙ) ПЕРИОД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длительные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гестозы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беременных,  угроза прерывания беременности, многоводие или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многоплодовая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беременность, кровотечения или инфекционные заболевания во 2-3 триместрах беременности, тяжелые соматические заболевания матери, задержка внутриутробного развития плода;</a:t>
            </a:r>
          </a:p>
          <a:p>
            <a:pPr algn="just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2. ИНТРАНАТАЛЬНЫЙ ПЕРИОД (ВО ВРЕМЯ РОДОВ)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номальное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предлежание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плода, преждевременная отслойка плаценты, преждевременные роды, длительный безводный период, затяжные роды, узлы и обвитие пуповины, болезни плода. </a:t>
            </a:r>
          </a:p>
          <a:p>
            <a:pPr algn="just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3. ЛЕКАРСТВЕННЫЕ СРЕДСТВА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нтидепрессанты, резерпин, сульфат магния,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адреноблокаторы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0" name="Picture 2" descr="http://poradu.pp.ua/uploads/posts/2015-04/mozhliva-flyuorografya-pri-vagtnost_5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75" y="836712"/>
            <a:ext cx="2675375" cy="16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zdravbaza.ru/wp-content/uploads/2015/03/rebenok-13-nedel-beremennosti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75" y="2996952"/>
            <a:ext cx="2240296" cy="167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.artfile.ru/1440x900_465306_%5bwww.ArtFile.ru%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75" y="4941168"/>
            <a:ext cx="2348230" cy="14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елаязмея\Desktop\baby_boy_smili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68255" cy="609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769703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КЛИНИЧЕСКАЯ КАРТИНА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Состояние новорожденного оценивается по шкале </a:t>
            </a:r>
            <a:r>
              <a:rPr lang="ru-RU" sz="2000" dirty="0">
                <a:solidFill>
                  <a:schemeClr val="bg1"/>
                </a:solidFill>
              </a:rPr>
              <a:t>В</a:t>
            </a:r>
            <a:r>
              <a:rPr lang="ru-RU" sz="2000" dirty="0" smtClean="0">
                <a:solidFill>
                  <a:schemeClr val="bg1"/>
                </a:solidFill>
              </a:rPr>
              <a:t>ирджинии </a:t>
            </a:r>
            <a:r>
              <a:rPr lang="ru-RU" sz="2000" dirty="0" err="1">
                <a:solidFill>
                  <a:schemeClr val="bg1"/>
                </a:solidFill>
              </a:rPr>
              <a:t>А</a:t>
            </a:r>
            <a:r>
              <a:rPr lang="ru-RU" sz="2000" dirty="0" err="1" smtClean="0">
                <a:solidFill>
                  <a:schemeClr val="bg1"/>
                </a:solidFill>
              </a:rPr>
              <a:t>пгар</a:t>
            </a:r>
            <a:r>
              <a:rPr lang="ru-RU" sz="2000" dirty="0" smtClean="0">
                <a:solidFill>
                  <a:schemeClr val="bg1"/>
                </a:solidFill>
              </a:rPr>
              <a:t> на 1-й и 5-ой минуте после рождения по пяти наиболее важным клиническим признакам. Состояние оценивается суммой баллов по каждому признаку в отдельности. 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Здоровые дети имеют показатели 8-10 баллов.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Дети, родившиеся с оценкой ниже 8 баллов, находятся в состоянии асфиксии (депрессии).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298" y="400506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7 баллов – легкая асфиксия (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I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степень)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6-4 балла – асфиксия средней тяжести (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II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степень)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3-1 балл – тяжелая асфиксия (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III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степень)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0 баллов – клиническая смерть. 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432048"/>
          </a:xfrm>
        </p:spPr>
        <p:txBody>
          <a:bodyPr/>
          <a:lstStyle/>
          <a:p>
            <a:r>
              <a:rPr lang="ru-RU" sz="2800" b="1" dirty="0" smtClean="0"/>
              <a:t>СТЕПЕНИ АСФИКСИИ: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345991"/>
            <a:ext cx="69127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ЛЕГКАЯ СТЕПЕНЬ </a:t>
            </a:r>
            <a:r>
              <a:rPr lang="ru-RU" sz="2800" dirty="0" smtClean="0"/>
              <a:t>–</a:t>
            </a:r>
            <a:endParaRPr lang="ru-RU" sz="2000" dirty="0" smtClean="0"/>
          </a:p>
          <a:p>
            <a:r>
              <a:rPr lang="ru-RU" sz="2000" dirty="0" smtClean="0"/>
              <a:t> характеризуется </a:t>
            </a:r>
            <a:r>
              <a:rPr lang="ru-RU" sz="2000" dirty="0" err="1" smtClean="0"/>
              <a:t>нерезко</a:t>
            </a:r>
            <a:r>
              <a:rPr lang="ru-RU" sz="2000" dirty="0" smtClean="0"/>
              <a:t> выраженным цианозом кожных покровов, четкими, но замедленным сердечными сокращениями, редким и поверхностным дыханием, удовлетворительным мышечным тонусом, сохраненной реакцией на введение носового катетера (или на раздражение стопы) </a:t>
            </a:r>
            <a:endParaRPr lang="ru-RU" sz="2000" dirty="0"/>
          </a:p>
        </p:txBody>
      </p:sp>
      <p:pic>
        <p:nvPicPr>
          <p:cNvPr id="5122" name="Picture 2" descr="http://www.syl.ru/misc/i/ai/98909/203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848225" cy="3200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869" y="188640"/>
            <a:ext cx="87765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Умеренная </a:t>
            </a:r>
            <a:r>
              <a:rPr lang="ru-RU" sz="32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асфиксия</a:t>
            </a:r>
          </a:p>
          <a:p>
            <a:pPr algn="ctr"/>
            <a:r>
              <a:rPr lang="ru-RU" sz="32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(средней </a:t>
            </a:r>
            <a:r>
              <a:rPr lang="ru-RU" sz="32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тяжести) </a:t>
            </a:r>
            <a:r>
              <a:rPr lang="ru-RU" sz="32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32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46254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Состояние средней тяжести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Реакция на осмотр и раздражение слабая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Физиологические рефлексы угнетены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Кожные покровы цианотичные («синяя асфиксия»)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При аускультации сердца выявляют тахикардию, тоны сердца повышенной звучности или приглушены.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Дыхание после затяжного первичного апноэ ритмичное, с подвздохами, возможно западение </a:t>
            </a:r>
            <a:r>
              <a:rPr lang="ru-RU" dirty="0" err="1" smtClean="0"/>
              <a:t>межреберий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/>
              <a:t>Аускультативно</a:t>
            </a:r>
            <a:r>
              <a:rPr lang="ru-RU" dirty="0" smtClean="0"/>
              <a:t> над легкими возможно ослабленное дыхание, наличие разнокалиберных влажных хрипов непостоянной локализации и звучности. </a:t>
            </a:r>
            <a:r>
              <a:rPr lang="ru-RU" dirty="0" err="1" smtClean="0"/>
              <a:t>Перкуторный</a:t>
            </a:r>
            <a:r>
              <a:rPr lang="ru-RU" dirty="0" smtClean="0"/>
              <a:t> тон чаще с коробочным оттенком.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33817"/>
            <a:ext cx="2376264" cy="222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07761"/>
            <a:ext cx="3096344" cy="215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61" y="1124744"/>
            <a:ext cx="237998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4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3821" y="188640"/>
            <a:ext cx="7319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Тяжелая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степень асфиксии: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0728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Состояние </a:t>
            </a:r>
            <a:r>
              <a:rPr lang="ru-RU" dirty="0" smtClean="0"/>
              <a:t>тяжелое (</a:t>
            </a:r>
            <a:r>
              <a:rPr lang="ru-RU" dirty="0" smtClean="0"/>
              <a:t>очень тяжелое)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Мышечный тонус, спонтанная двигательная активность, реакция на осмотр и болевое раздражение снижены или отсутствуют.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Физиологические рефлексы новорожденных в первые часы жизни обычно вызвать не удается.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Цвет кожных покровов цианотично-бледный или бледный («белая асфиксия»)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Тоны сердца приглушены или глухие, возможно появление систолического шума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81" y="4150285"/>
            <a:ext cx="333375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97547"/>
            <a:ext cx="3690830" cy="245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4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148</TotalTime>
  <Words>781</Words>
  <Application>Microsoft Office PowerPoint</Application>
  <PresentationFormat>Экран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АСФИКСИЯ  НОВОРОЖДЕННЫХ</vt:lpstr>
      <vt:lpstr>АСФИКСИЯ….НОВОРОЖДЕННЫХ   синдром, характеризующийся отсутствием или отдельными нерегулярными и неэффективными дыхательными движениями ребенка при наличии сердечной деятельности</vt:lpstr>
      <vt:lpstr>Презентация PowerPoint</vt:lpstr>
      <vt:lpstr>Презентация PowerPoint</vt:lpstr>
      <vt:lpstr>ФАКТОРЫ РИСКА:</vt:lpstr>
      <vt:lpstr>КЛИНИЧЕСКАЯ КАРТИНА   Состояние новорожденного оценивается по шкале Вирджинии Апгар на 1-й и 5-ой минуте после рождения по пяти наиболее важным клиническим признакам. Состояние оценивается суммой баллов по каждому признаку в отдельности.   Здоровые дети имеют показатели 8-10 баллов. Дети, родившиеся с оценкой ниже 8 баллов, находятся в состоянии асфиксии (депрессии).   </vt:lpstr>
      <vt:lpstr>СТЕПЕНИ АСФИКСИИ: </vt:lpstr>
      <vt:lpstr>Презентация PowerPoint</vt:lpstr>
      <vt:lpstr>Презентация PowerPoint</vt:lpstr>
      <vt:lpstr>Презентация PowerPoint</vt:lpstr>
      <vt:lpstr>Алгоритм первичной помощи при  легкой степени асфиксии</vt:lpstr>
      <vt:lpstr>   При средней степени асфиксии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АСФИКСИЯ  НОВОРОЖДЕННЫХ</dc:title>
  <dc:creator>белаязмея</dc:creator>
  <cp:lastModifiedBy>белаязмея</cp:lastModifiedBy>
  <cp:revision>11</cp:revision>
  <dcterms:created xsi:type="dcterms:W3CDTF">2015-12-05T07:26:27Z</dcterms:created>
  <dcterms:modified xsi:type="dcterms:W3CDTF">2015-12-05T09:54:55Z</dcterms:modified>
</cp:coreProperties>
</file>