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4" r:id="rId3"/>
    <p:sldId id="257" r:id="rId4"/>
    <p:sldId id="256" r:id="rId5"/>
    <p:sldId id="259" r:id="rId6"/>
    <p:sldId id="260" r:id="rId7"/>
    <p:sldId id="261" r:id="rId8"/>
    <p:sldId id="263" r:id="rId9"/>
    <p:sldId id="262" r:id="rId10"/>
    <p:sldId id="271" r:id="rId11"/>
    <p:sldId id="264" r:id="rId12"/>
    <p:sldId id="268" r:id="rId13"/>
    <p:sldId id="269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ADA68-7D51-4897-BE89-8EA4018AF38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17A3-F62D-42A3-BA4B-2A2B07B7D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r>
              <a:rPr lang="ru-RU" baseline="0" dirty="0" smtClean="0"/>
              <a:t> Развитие когнитивных процессов (внимания, памяти, логического мышления)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0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9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 внизу вашего рабочего листа изображены герои, у них в руках только ниточки от шарика.</a:t>
            </a:r>
            <a:r>
              <a:rPr lang="ru-RU" baseline="0" dirty="0" smtClean="0"/>
              <a:t> Наша с вами задача нарисовать каждому герою тот шарик который он приготовил в подарок ослику ИА. Соотнести из решенных нами задач форму и цвет шарика у каждого героя, и нарисуйте 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0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Ребята,</a:t>
            </a:r>
            <a:r>
              <a:rPr lang="ru-RU" baseline="0" dirty="0" smtClean="0"/>
              <a:t> а чтобы вы пожелаете ослику </a:t>
            </a:r>
            <a:r>
              <a:rPr lang="ru-RU" baseline="0" dirty="0" err="1" smtClean="0"/>
              <a:t>Иа</a:t>
            </a:r>
            <a:r>
              <a:rPr lang="ru-RU" baseline="0" dirty="0" smtClean="0"/>
              <a:t> в этот день?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08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Закрась шарик тем цветом, который символизировал твоё участие</a:t>
            </a:r>
            <a:r>
              <a:rPr lang="ru-RU" baseline="0" dirty="0" smtClean="0"/>
              <a:t> и ощущения на уроке.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9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нам в гости сегодня заглянул один очень интересный герой из советского мультфильма. А кто он, давайте угадаем? (чтение загадки)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5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Ребята, а каких ещё героев вы помните?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6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вот незадача, наши герои забыли куда же они должны отправиться. Ребята, поможем ли нашим</a:t>
            </a:r>
            <a:r>
              <a:rPr lang="ru-RU" baseline="0" dirty="0" smtClean="0"/>
              <a:t> героям? </a:t>
            </a:r>
            <a:r>
              <a:rPr lang="ru-RU" dirty="0" smtClean="0"/>
              <a:t>Для того чтобы нам узнать на какой же праздник отправятся</a:t>
            </a:r>
            <a:r>
              <a:rPr lang="ru-RU" baseline="0" dirty="0" smtClean="0"/>
              <a:t> наши друзья, нам необходимо соотнести цифры и буквы. Давайте вспомним как выполняется задание, найдите цифру один (верхний ряд, последняя четвёртая клеточка). Теперь глазками найдите на второй таблице с буквами ту же клеточку (верхний ряд, последняя четвёртая клеточка) – буква Д. Пишем букву Д в строчку к заданию №1. Название праздника  будет начинаться на буква Д. И так ребята по аналогии расставьте остальные буквы по местам, что бы у нас получилось название праздника.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9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Кто же именинник? Для того чтобы узнать нашего загадочного именинника, нам предстоит его</a:t>
            </a:r>
            <a:r>
              <a:rPr lang="ru-RU" baseline="0" dirty="0" smtClean="0"/>
              <a:t> нарисовать по точкам (заполняется система координат).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9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Прежде</a:t>
            </a:r>
            <a:r>
              <a:rPr lang="ru-RU" baseline="0" dirty="0" smtClean="0"/>
              <a:t> чем мы начнём проставлять точки, давайте вспомним, как выполняется задание. Первая цифра обозначает подъезд, а вторая этаж. Вспомнили? Молодцы!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8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Чего не хватает нашему ослику?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41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17A3-F62D-42A3-BA4B-2A2B07B7DDA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Мультимедийная презентация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к развивающему занятию для обучающихся 1 класса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«День Рождение ослика ИА»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						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Разработала: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					</a:t>
            </a:r>
            <a:r>
              <a:rPr lang="ru-RU" sz="1600" i="1" dirty="0" err="1" smtClean="0">
                <a:solidFill>
                  <a:schemeClr val="bg1"/>
                </a:solidFill>
              </a:rPr>
              <a:t>Шильд</a:t>
            </a:r>
            <a:r>
              <a:rPr lang="ru-RU" sz="1600" i="1" dirty="0" smtClean="0">
                <a:solidFill>
                  <a:schemeClr val="bg1"/>
                </a:solidFill>
              </a:rPr>
              <a:t> Юлия Николаевна</a:t>
            </a:r>
          </a:p>
          <a:p>
            <a:pPr marL="0" indent="0" algn="r"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					Педагог-психолог </a:t>
            </a:r>
          </a:p>
          <a:p>
            <a:pPr marL="0" indent="0" algn="r">
              <a:buNone/>
            </a:pPr>
            <a:r>
              <a:rPr lang="ru-RU" sz="1600" i="1" dirty="0">
                <a:solidFill>
                  <a:schemeClr val="bg1"/>
                </a:solidFill>
              </a:rPr>
              <a:t>	</a:t>
            </a:r>
            <a:r>
              <a:rPr lang="ru-RU" sz="1600" i="1" dirty="0" smtClean="0">
                <a:solidFill>
                  <a:schemeClr val="bg1"/>
                </a:solidFill>
              </a:rPr>
              <a:t>				МАОУ СОШ № 72 города Тюмени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4"/>
          <a:stretch/>
        </p:blipFill>
        <p:spPr bwMode="auto">
          <a:xfrm rot="1782242">
            <a:off x="7173685" y="2550827"/>
            <a:ext cx="1927313" cy="200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019522" cy="221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4"/>
          <a:stretch/>
        </p:blipFill>
        <p:spPr bwMode="auto">
          <a:xfrm flipH="1">
            <a:off x="256374" y="2889279"/>
            <a:ext cx="2248700" cy="243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rgbClr val="FFC000"/>
            </a:gs>
            <a:gs pos="83000">
              <a:srgbClr val="FF0000"/>
            </a:gs>
            <a:gs pos="54612">
              <a:srgbClr val="0070C0"/>
            </a:gs>
            <a:gs pos="100000">
              <a:srgbClr val="00B05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200775" cy="5686425"/>
          </a:xfrm>
          <a:prstGeom prst="rect">
            <a:avLst/>
          </a:prstGeom>
          <a:ln>
            <a:noFill/>
          </a:ln>
          <a:effectLst>
            <a:softEdge rad="6731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108520" y="334397"/>
            <a:ext cx="95438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Без чего не ходят на День рождение?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51720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Винни Пух, Пятачок, Сова и Заяц отправились на День Рождения к  Ослику ИА. Они ему приготовили </a:t>
            </a:r>
            <a:r>
              <a:rPr lang="ru-RU" sz="2000" b="1" dirty="0" err="1" smtClean="0"/>
              <a:t>падарок</a:t>
            </a:r>
            <a:r>
              <a:rPr lang="ru-RU" sz="2000" b="1" dirty="0" smtClean="0"/>
              <a:t> в виде воздушных шаров. Винни Пух подарил не синий шарик. Пятачок не синий шарик и не красный, а Сова подарила желтый. Каким цветом шарик подарил каждый из гостей?</a:t>
            </a: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173991"/>
              </p:ext>
            </p:extLst>
          </p:nvPr>
        </p:nvGraphicFramePr>
        <p:xfrm>
          <a:off x="825150" y="1988841"/>
          <a:ext cx="7704855" cy="4685927"/>
        </p:xfrm>
        <a:graphic>
          <a:graphicData uri="http://schemas.openxmlformats.org/drawingml/2006/table">
            <a:tbl>
              <a:tblPr firstRow="1" bandRow="1"/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87000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ГОСТИ</a:t>
                      </a:r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581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7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4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5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8" name="Picture 8" descr="C:\Users\Сергей Шильд\Desktop\герои\ce1o7gf7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10" y="3554325"/>
            <a:ext cx="653170" cy="10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Сергей Шильд\Desktop\герои\i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5EEE9"/>
              </a:clrFrom>
              <a:clrTo>
                <a:srgbClr val="E5EE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61248"/>
            <a:ext cx="883543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Сергей Шильд\Desktop\герои\12txmt5h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0737"/>
            <a:ext cx="910233" cy="91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3" y="2892172"/>
            <a:ext cx="504056" cy="67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люс 22"/>
          <p:cNvSpPr/>
          <p:nvPr/>
        </p:nvSpPr>
        <p:spPr>
          <a:xfrm>
            <a:off x="7485585" y="3050269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2843503" y="3050269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5819564" y="3112931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4319972" y="3112931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2844924" y="4058381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2807804" y="4931822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4354353" y="4951012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4367031" y="6021116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инус 30"/>
          <p:cNvSpPr/>
          <p:nvPr/>
        </p:nvSpPr>
        <p:spPr>
          <a:xfrm>
            <a:off x="5868144" y="5981725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5864493" y="4056905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7449581" y="4103730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7485585" y="5016898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7483049" y="6032896"/>
            <a:ext cx="648072" cy="3787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люс 41"/>
          <p:cNvSpPr/>
          <p:nvPr/>
        </p:nvSpPr>
        <p:spPr>
          <a:xfrm>
            <a:off x="5876905" y="4818182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люс 42"/>
          <p:cNvSpPr/>
          <p:nvPr/>
        </p:nvSpPr>
        <p:spPr>
          <a:xfrm>
            <a:off x="4390357" y="3933056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люс 43"/>
          <p:cNvSpPr/>
          <p:nvPr/>
        </p:nvSpPr>
        <p:spPr>
          <a:xfrm>
            <a:off x="2807804" y="5832385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20837" y="244478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ЦВЕТ</a:t>
            </a:r>
            <a:endParaRPr lang="ru-RU" sz="2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94361" y="1469055"/>
            <a:ext cx="1803851" cy="948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187624" y="1839213"/>
            <a:ext cx="1152510" cy="948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40134" y="1469055"/>
            <a:ext cx="1871826" cy="94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4008" y="1478544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56176" y="1196752"/>
            <a:ext cx="197494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4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77034"/>
            <a:ext cx="7396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Шарики различались не только цветом, но и формой. Винни Пух подарил шарик не в форме звезды и не в форме сердца. Пятачок овальный шарик, а Заяц подарил шарик не в форме звезды. Сова и не круглый и не в форме сердца. Кто какой формы шарик подарил ослику ИА? Соотнеси кто, какой формы и какого цвета подарил каждый из гостей?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91690"/>
              </p:ext>
            </p:extLst>
          </p:nvPr>
        </p:nvGraphicFramePr>
        <p:xfrm>
          <a:off x="825150" y="1988841"/>
          <a:ext cx="7704855" cy="4685927"/>
        </p:xfrm>
        <a:graphic>
          <a:graphicData uri="http://schemas.openxmlformats.org/drawingml/2006/table">
            <a:tbl>
              <a:tblPr firstRow="1" bandRow="1"/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8700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ГОСТИ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1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7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4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5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8" name="Picture 8" descr="C:\Users\Сергей Шильд\Desktop\герои\ce1o7gf7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10" y="3554325"/>
            <a:ext cx="653170" cy="10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Сергей Шильд\Desktop\герои\i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5EEE9"/>
              </a:clrFrom>
              <a:clrTo>
                <a:srgbClr val="E5EE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61248"/>
            <a:ext cx="883543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Сергей Шильд\Desktop\герои\12txmt5h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0737"/>
            <a:ext cx="910233" cy="91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3" y="2892172"/>
            <a:ext cx="504056" cy="67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933260" y="2031360"/>
            <a:ext cx="397160" cy="7593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993600" y="2118112"/>
            <a:ext cx="663324" cy="5858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319972" y="2031360"/>
            <a:ext cx="822819" cy="672564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7449581" y="2118112"/>
            <a:ext cx="744724" cy="585812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4287" y="2455239"/>
            <a:ext cx="96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ФОРМА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08387" y="1134687"/>
            <a:ext cx="165618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380312" y="836712"/>
            <a:ext cx="8139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люс 11"/>
          <p:cNvSpPr/>
          <p:nvPr/>
        </p:nvSpPr>
        <p:spPr>
          <a:xfrm>
            <a:off x="2798915" y="3887212"/>
            <a:ext cx="665849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4243785" y="3936545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5880423" y="3913179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7347699" y="3913179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2664571" y="3001119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2683347" y="4901150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2664571" y="5902908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798915" y="836712"/>
            <a:ext cx="1932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Минус 31"/>
          <p:cNvSpPr/>
          <p:nvPr/>
        </p:nvSpPr>
        <p:spPr>
          <a:xfrm>
            <a:off x="4254105" y="3001119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359029" y="840911"/>
            <a:ext cx="19324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Минус 33"/>
          <p:cNvSpPr/>
          <p:nvPr/>
        </p:nvSpPr>
        <p:spPr>
          <a:xfrm>
            <a:off x="7474235" y="2987831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5893557" y="3001119"/>
            <a:ext cx="665849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инус 36"/>
          <p:cNvSpPr/>
          <p:nvPr/>
        </p:nvSpPr>
        <p:spPr>
          <a:xfrm>
            <a:off x="5880423" y="4858446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Минус 37"/>
          <p:cNvSpPr/>
          <p:nvPr/>
        </p:nvSpPr>
        <p:spPr>
          <a:xfrm>
            <a:off x="5954901" y="5902908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284550" y="1121651"/>
            <a:ext cx="19324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Минус 39"/>
          <p:cNvSpPr/>
          <p:nvPr/>
        </p:nvSpPr>
        <p:spPr>
          <a:xfrm>
            <a:off x="4281722" y="5902908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люс 40"/>
          <p:cNvSpPr/>
          <p:nvPr/>
        </p:nvSpPr>
        <p:spPr>
          <a:xfrm>
            <a:off x="7454383" y="5804242"/>
            <a:ext cx="665849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инус 41"/>
          <p:cNvSpPr/>
          <p:nvPr/>
        </p:nvSpPr>
        <p:spPr>
          <a:xfrm>
            <a:off x="7336516" y="4896325"/>
            <a:ext cx="740720" cy="549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08387" y="1412776"/>
            <a:ext cx="291554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913564" y="1134687"/>
            <a:ext cx="34971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люс 48"/>
          <p:cNvSpPr/>
          <p:nvPr/>
        </p:nvSpPr>
        <p:spPr>
          <a:xfrm>
            <a:off x="4291540" y="4807638"/>
            <a:ext cx="665849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4"/>
          <a:stretch/>
        </p:blipFill>
        <p:spPr bwMode="auto">
          <a:xfrm rot="1782242">
            <a:off x="6091312" y="3266965"/>
            <a:ext cx="1574529" cy="163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771687" y="2166730"/>
            <a:ext cx="648606" cy="1153871"/>
          </a:xfrm>
          <a:custGeom>
            <a:avLst/>
            <a:gdLst>
              <a:gd name="connsiteX0" fmla="*/ 195825 w 648606"/>
              <a:gd name="connsiteY0" fmla="*/ 0 h 1153871"/>
              <a:gd name="connsiteX1" fmla="*/ 6981 w 648606"/>
              <a:gd name="connsiteY1" fmla="*/ 377687 h 1153871"/>
              <a:gd name="connsiteX2" fmla="*/ 414486 w 648606"/>
              <a:gd name="connsiteY2" fmla="*/ 765313 h 1153871"/>
              <a:gd name="connsiteX3" fmla="*/ 633146 w 648606"/>
              <a:gd name="connsiteY3" fmla="*/ 1113183 h 1153871"/>
              <a:gd name="connsiteX4" fmla="*/ 613268 w 648606"/>
              <a:gd name="connsiteY4" fmla="*/ 1133061 h 115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606" h="1153871">
                <a:moveTo>
                  <a:pt x="195825" y="0"/>
                </a:moveTo>
                <a:cubicBezTo>
                  <a:pt x="83181" y="125067"/>
                  <a:pt x="-29462" y="250135"/>
                  <a:pt x="6981" y="377687"/>
                </a:cubicBezTo>
                <a:cubicBezTo>
                  <a:pt x="43424" y="505239"/>
                  <a:pt x="310125" y="642730"/>
                  <a:pt x="414486" y="765313"/>
                </a:cubicBezTo>
                <a:cubicBezTo>
                  <a:pt x="518847" y="887896"/>
                  <a:pt x="600016" y="1051892"/>
                  <a:pt x="633146" y="1113183"/>
                </a:cubicBezTo>
                <a:cubicBezTo>
                  <a:pt x="666276" y="1174474"/>
                  <a:pt x="639772" y="1153767"/>
                  <a:pt x="613268" y="113306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681270" y="1277368"/>
            <a:ext cx="603005" cy="1026782"/>
          </a:xfrm>
          <a:custGeom>
            <a:avLst/>
            <a:gdLst>
              <a:gd name="connsiteX0" fmla="*/ 603005 w 603005"/>
              <a:gd name="connsiteY0" fmla="*/ 0 h 1026782"/>
              <a:gd name="connsiteX1" fmla="*/ 265074 w 603005"/>
              <a:gd name="connsiteY1" fmla="*/ 298174 h 1026782"/>
              <a:gd name="connsiteX2" fmla="*/ 493674 w 603005"/>
              <a:gd name="connsiteY2" fmla="*/ 1023731 h 1026782"/>
              <a:gd name="connsiteX3" fmla="*/ 46414 w 603005"/>
              <a:gd name="connsiteY3" fmla="*/ 556592 h 1026782"/>
              <a:gd name="connsiteX4" fmla="*/ 36474 w 603005"/>
              <a:gd name="connsiteY4" fmla="*/ 516835 h 10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005" h="1026782">
                <a:moveTo>
                  <a:pt x="603005" y="0"/>
                </a:moveTo>
                <a:cubicBezTo>
                  <a:pt x="443150" y="63776"/>
                  <a:pt x="283296" y="127552"/>
                  <a:pt x="265074" y="298174"/>
                </a:cubicBezTo>
                <a:cubicBezTo>
                  <a:pt x="246852" y="468796"/>
                  <a:pt x="530117" y="980661"/>
                  <a:pt x="493674" y="1023731"/>
                </a:cubicBezTo>
                <a:cubicBezTo>
                  <a:pt x="457231" y="1066801"/>
                  <a:pt x="122614" y="641075"/>
                  <a:pt x="46414" y="556592"/>
                </a:cubicBezTo>
                <a:cubicBezTo>
                  <a:pt x="-29786" y="472109"/>
                  <a:pt x="3344" y="494472"/>
                  <a:pt x="36474" y="51683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017"/>
          <a:stretch/>
        </p:blipFill>
        <p:spPr>
          <a:xfrm rot="1333876">
            <a:off x="365809" y="1077645"/>
            <a:ext cx="1296459" cy="1359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66"/>
          <a:stretch/>
        </p:blipFill>
        <p:spPr>
          <a:xfrm>
            <a:off x="5681270" y="230001"/>
            <a:ext cx="1266994" cy="12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3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оздравление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4274" y="747612"/>
            <a:ext cx="837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Ребята, а чтобы вы пожелаете ослику </a:t>
            </a:r>
            <a:r>
              <a:rPr lang="ru-RU" sz="2800" dirty="0" err="1"/>
              <a:t>Иа</a:t>
            </a:r>
            <a:r>
              <a:rPr lang="ru-RU" sz="2800" dirty="0"/>
              <a:t> в этот день?</a:t>
            </a:r>
          </a:p>
        </p:txBody>
      </p:sp>
    </p:spTree>
    <p:extLst>
      <p:ext uri="{BB962C8B-B14F-4D97-AF65-F5344CB8AC3E}">
        <p14:creationId xmlns:p14="http://schemas.microsoft.com/office/powerpoint/2010/main" val="39416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907">
              <a:schemeClr val="accent3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80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4"/>
          <a:stretch/>
        </p:blipFill>
        <p:spPr bwMode="auto">
          <a:xfrm rot="1782242">
            <a:off x="369438" y="555391"/>
            <a:ext cx="1927313" cy="200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47" y="2379521"/>
            <a:ext cx="2019522" cy="221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" r="4878"/>
          <a:stretch/>
        </p:blipFill>
        <p:spPr bwMode="auto">
          <a:xfrm flipH="1">
            <a:off x="974219" y="4599145"/>
            <a:ext cx="2229627" cy="23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3848" y="1250426"/>
            <a:ext cx="417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У меня всё получилось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5254246"/>
            <a:ext cx="41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92032" y="6003925"/>
            <a:ext cx="56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FFFF00"/>
                </a:solidFill>
              </a:rPr>
              <a:t>Я</a:t>
            </a:r>
            <a:r>
              <a:rPr lang="ru-RU" sz="2400" b="1" u="sng" dirty="0" smtClean="0">
                <a:solidFill>
                  <a:srgbClr val="FFFF00"/>
                </a:solidFill>
              </a:rPr>
              <a:t> затруднялся, мне </a:t>
            </a:r>
            <a:r>
              <a:rPr lang="ru-RU" sz="2400" b="1" u="sng" dirty="0">
                <a:solidFill>
                  <a:srgbClr val="FFFF00"/>
                </a:solidFill>
              </a:rPr>
              <a:t>было не </a:t>
            </a:r>
            <a:r>
              <a:rPr lang="ru-RU" sz="2400" b="1" u="sng" dirty="0" smtClean="0">
                <a:solidFill>
                  <a:srgbClr val="FFFF00"/>
                </a:solidFill>
              </a:rPr>
              <a:t>понятно 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9182" y="3252336"/>
            <a:ext cx="53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FF"/>
                </a:solidFill>
              </a:rPr>
              <a:t>Что-то получилось, а что – то нет</a:t>
            </a:r>
            <a:endParaRPr lang="ru-RU" sz="2800" b="1" u="sng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7636" y="116584"/>
            <a:ext cx="3415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Рефлексия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1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1423"/>
            <a:ext cx="9144000" cy="631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353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РАБОЧИЙ ЛИСТ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5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564904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Он не тучка, а медведь</a:t>
            </a:r>
          </a:p>
          <a:p>
            <a:r>
              <a:rPr lang="ru-RU" sz="2800" b="1" i="1" dirty="0" smtClean="0"/>
              <a:t>Очень любит песни петь</a:t>
            </a:r>
          </a:p>
          <a:p>
            <a:r>
              <a:rPr lang="ru-RU" sz="2800" b="1" i="1" dirty="0" smtClean="0"/>
              <a:t>И ещё, как говориться </a:t>
            </a:r>
          </a:p>
          <a:p>
            <a:r>
              <a:rPr lang="ru-RU" sz="2800" b="1" i="1" dirty="0" smtClean="0"/>
              <a:t>Рад он мёдом подкрепиться</a:t>
            </a:r>
            <a:r>
              <a:rPr lang="ru-RU" sz="1600" b="1" i="1" dirty="0" smtClean="0"/>
              <a:t>.</a:t>
            </a:r>
            <a:endParaRPr lang="ru-RU" sz="1600" b="1" i="1" dirty="0"/>
          </a:p>
        </p:txBody>
      </p:sp>
      <p:pic>
        <p:nvPicPr>
          <p:cNvPr id="2050" name="Picture 2" descr="C:\Users\Сергей Шильд\Desktop\герои\86173594_2pu__1_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1336" r="2777" b="1810"/>
          <a:stretch/>
        </p:blipFill>
        <p:spPr bwMode="auto">
          <a:xfrm>
            <a:off x="5149970" y="1621766"/>
            <a:ext cx="3510951" cy="47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76671"/>
            <a:ext cx="7019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Кто сегодня к нам пришёл на занятие?</a:t>
            </a:r>
            <a:endParaRPr lang="ru-RU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115">
              <a:srgbClr val="FFFF00"/>
            </a:gs>
            <a:gs pos="44000">
              <a:srgbClr val="92D050"/>
            </a:gs>
            <a:gs pos="84000">
              <a:schemeClr val="accent3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22832"/>
            <a:ext cx="8130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Ребята, а каких ещё героев вы помните?</a:t>
            </a:r>
          </a:p>
        </p:txBody>
      </p:sp>
      <p:pic>
        <p:nvPicPr>
          <p:cNvPr id="1026" name="Picture 2" descr="C:\Users\Сергей Шильд\Desktop\герои\u442a8bu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t="4719" r="12443" b="6145"/>
          <a:stretch/>
        </p:blipFill>
        <p:spPr bwMode="auto">
          <a:xfrm>
            <a:off x="31804" y="-202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73321"/>
              </p:ext>
            </p:extLst>
          </p:nvPr>
        </p:nvGraphicFramePr>
        <p:xfrm>
          <a:off x="467544" y="1340768"/>
          <a:ext cx="3600400" cy="3168351"/>
        </p:xfrm>
        <a:graphic>
          <a:graphicData uri="http://schemas.openxmlformats.org/drawingml/2006/table">
            <a:tbl>
              <a:tblPr firstRow="1" bandRow="1"/>
              <a:tblGrid>
                <a:gridCol w="900100"/>
                <a:gridCol w="900100"/>
                <a:gridCol w="900100"/>
                <a:gridCol w="900100"/>
              </a:tblGrid>
              <a:tr h="105611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12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11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93876"/>
              </p:ext>
            </p:extLst>
          </p:nvPr>
        </p:nvGraphicFramePr>
        <p:xfrm>
          <a:off x="5004048" y="1340768"/>
          <a:ext cx="3600400" cy="3168351"/>
        </p:xfrm>
        <a:graphic>
          <a:graphicData uri="http://schemas.openxmlformats.org/drawingml/2006/table">
            <a:tbl>
              <a:tblPr firstRow="1" bandRow="1"/>
              <a:tblGrid>
                <a:gridCol w="900100"/>
                <a:gridCol w="900100"/>
                <a:gridCol w="900100"/>
                <a:gridCol w="900100"/>
              </a:tblGrid>
              <a:tr h="105611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ж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я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и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ь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62024" y="5013176"/>
            <a:ext cx="5459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21000">
                      <a:srgbClr val="FF0000"/>
                    </a:gs>
                    <a:gs pos="73000">
                      <a:srgbClr val="00B0F0"/>
                    </a:gs>
                    <a:gs pos="66000">
                      <a:srgbClr val="00B050"/>
                    </a:gs>
                    <a:gs pos="51000">
                      <a:srgbClr val="FFFF00"/>
                    </a:gs>
                    <a:gs pos="41000">
                      <a:srgbClr val="FFC000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 РОЖДЕНИЯ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21000">
                    <a:srgbClr val="FF0000"/>
                  </a:gs>
                  <a:gs pos="73000">
                    <a:srgbClr val="00B0F0"/>
                  </a:gs>
                  <a:gs pos="66000">
                    <a:srgbClr val="00B050"/>
                  </a:gs>
                  <a:gs pos="51000">
                    <a:srgbClr val="FFFF00"/>
                  </a:gs>
                  <a:gs pos="41000">
                    <a:srgbClr val="FFC000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какой праздник отправятся Винни Пух и его друзья?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87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ергей Шильд\Desktop\задания\38z0l44s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8" t="19755" b="45168"/>
          <a:stretch/>
        </p:blipFill>
        <p:spPr bwMode="auto">
          <a:xfrm>
            <a:off x="1043608" y="1412776"/>
            <a:ext cx="7200800" cy="48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203848" y="3821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5486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Кто же именинник?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579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908720"/>
            <a:ext cx="12241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1 -</a:t>
            </a:r>
            <a:r>
              <a:rPr lang="ru-RU" sz="2400" b="1" dirty="0" smtClean="0"/>
              <a:t> 6; 5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2 - </a:t>
            </a:r>
            <a:r>
              <a:rPr lang="ru-RU" sz="2400" b="1" dirty="0" smtClean="0"/>
              <a:t>7; 5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3 -</a:t>
            </a:r>
            <a:r>
              <a:rPr lang="ru-RU" sz="2400" b="1" dirty="0" smtClean="0"/>
              <a:t> 9; 4</a:t>
            </a:r>
          </a:p>
          <a:p>
            <a:endParaRPr 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675449" y="831776"/>
            <a:ext cx="1229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4 -</a:t>
            </a:r>
            <a:r>
              <a:rPr lang="ru-RU" sz="2400" b="1" dirty="0"/>
              <a:t> 11</a:t>
            </a:r>
            <a:r>
              <a:rPr lang="ru-RU" sz="2400" b="1" dirty="0" smtClean="0"/>
              <a:t>; 2</a:t>
            </a:r>
            <a:endParaRPr lang="ru-RU" sz="2400" b="1" dirty="0"/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5 </a:t>
            </a:r>
            <a:r>
              <a:rPr lang="ru-RU" sz="2400" b="1" dirty="0">
                <a:solidFill>
                  <a:srgbClr val="7030A0"/>
                </a:solidFill>
              </a:rPr>
              <a:t>- </a:t>
            </a:r>
            <a:r>
              <a:rPr lang="ru-RU" sz="2400" b="1" dirty="0">
                <a:solidFill>
                  <a:prstClr val="black"/>
                </a:solidFill>
              </a:rPr>
              <a:t>11</a:t>
            </a:r>
            <a:r>
              <a:rPr lang="ru-RU" sz="2400" b="1" dirty="0" smtClean="0">
                <a:solidFill>
                  <a:prstClr val="black"/>
                </a:solidFill>
              </a:rPr>
              <a:t>; 0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6 -</a:t>
            </a:r>
            <a:r>
              <a:rPr lang="ru-RU" sz="2400" b="1" dirty="0">
                <a:solidFill>
                  <a:prstClr val="black"/>
                </a:solidFill>
              </a:rPr>
              <a:t>13</a:t>
            </a:r>
            <a:r>
              <a:rPr lang="ru-RU" sz="2400" b="1" dirty="0" smtClean="0">
                <a:solidFill>
                  <a:prstClr val="black"/>
                </a:solidFill>
              </a:rPr>
              <a:t>; 0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3222" y="2555573"/>
            <a:ext cx="1454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10 </a:t>
            </a:r>
            <a:r>
              <a:rPr lang="ru-RU" sz="2400" b="1" dirty="0">
                <a:solidFill>
                  <a:srgbClr val="7030A0"/>
                </a:solidFill>
              </a:rPr>
              <a:t>- </a:t>
            </a:r>
            <a:r>
              <a:rPr lang="ru-RU" sz="2400" b="1" dirty="0">
                <a:solidFill>
                  <a:prstClr val="black"/>
                </a:solidFill>
              </a:rPr>
              <a:t>18</a:t>
            </a:r>
            <a:r>
              <a:rPr lang="ru-RU" sz="2400" b="1" dirty="0" smtClean="0">
                <a:solidFill>
                  <a:prstClr val="black"/>
                </a:solidFill>
              </a:rPr>
              <a:t>; 0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11 - </a:t>
            </a:r>
            <a:r>
              <a:rPr lang="ru-RU" sz="2400" b="1" dirty="0">
                <a:solidFill>
                  <a:prstClr val="black"/>
                </a:solidFill>
              </a:rPr>
              <a:t>18</a:t>
            </a:r>
            <a:r>
              <a:rPr lang="ru-RU" sz="2400" b="1" dirty="0" smtClean="0">
                <a:solidFill>
                  <a:prstClr val="black"/>
                </a:solidFill>
              </a:rPr>
              <a:t>; 2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12 - </a:t>
            </a:r>
            <a:r>
              <a:rPr lang="ru-RU" sz="2400" b="1" dirty="0">
                <a:solidFill>
                  <a:prstClr val="black"/>
                </a:solidFill>
              </a:rPr>
              <a:t>20</a:t>
            </a:r>
            <a:r>
              <a:rPr lang="ru-RU" sz="2400" b="1" dirty="0" smtClean="0">
                <a:solidFill>
                  <a:prstClr val="black"/>
                </a:solidFill>
              </a:rPr>
              <a:t>; 4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8504" y="911424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7 - </a:t>
            </a:r>
            <a:r>
              <a:rPr lang="ru-RU" sz="2400" b="1" dirty="0">
                <a:solidFill>
                  <a:prstClr val="black"/>
                </a:solidFill>
              </a:rPr>
              <a:t>13</a:t>
            </a:r>
            <a:r>
              <a:rPr lang="ru-RU" sz="2400" b="1" dirty="0" smtClean="0">
                <a:solidFill>
                  <a:prstClr val="black"/>
                </a:solidFill>
              </a:rPr>
              <a:t>; 2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8 - </a:t>
            </a:r>
            <a:r>
              <a:rPr lang="ru-RU" sz="2400" b="1" dirty="0">
                <a:solidFill>
                  <a:prstClr val="black"/>
                </a:solidFill>
              </a:rPr>
              <a:t>16</a:t>
            </a:r>
            <a:r>
              <a:rPr lang="ru-RU" sz="2400" b="1" dirty="0" smtClean="0">
                <a:solidFill>
                  <a:prstClr val="black"/>
                </a:solidFill>
              </a:rPr>
              <a:t>; 2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9 - </a:t>
            </a:r>
            <a:r>
              <a:rPr lang="ru-RU" sz="2400" b="1" dirty="0">
                <a:solidFill>
                  <a:prstClr val="black"/>
                </a:solidFill>
              </a:rPr>
              <a:t>16</a:t>
            </a:r>
            <a:r>
              <a:rPr lang="ru-RU" sz="2400" b="1" dirty="0" smtClean="0">
                <a:solidFill>
                  <a:prstClr val="black"/>
                </a:solidFill>
              </a:rPr>
              <a:t>; 0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20512" y="4704662"/>
            <a:ext cx="1296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25 </a:t>
            </a:r>
            <a:r>
              <a:rPr lang="ru-RU" sz="2400" b="1" dirty="0">
                <a:solidFill>
                  <a:srgbClr val="7030A0"/>
                </a:solidFill>
              </a:rPr>
              <a:t>- </a:t>
            </a:r>
            <a:r>
              <a:rPr lang="ru-RU" sz="2400" b="1" dirty="0"/>
              <a:t>5</a:t>
            </a:r>
            <a:r>
              <a:rPr lang="ru-RU" sz="2400" b="1" dirty="0" smtClean="0"/>
              <a:t>; 2</a:t>
            </a:r>
            <a:endParaRPr lang="ru-RU" sz="2400" b="1" dirty="0"/>
          </a:p>
          <a:p>
            <a:r>
              <a:rPr lang="ru-RU" sz="2400" b="1" dirty="0">
                <a:solidFill>
                  <a:srgbClr val="7030A0"/>
                </a:solidFill>
              </a:rPr>
              <a:t>26 - </a:t>
            </a:r>
            <a:r>
              <a:rPr lang="ru-RU" sz="2400" b="1" dirty="0"/>
              <a:t>6</a:t>
            </a:r>
            <a:r>
              <a:rPr lang="ru-RU" sz="2400" b="1" dirty="0" smtClean="0"/>
              <a:t>; 3</a:t>
            </a:r>
            <a:endParaRPr lang="ru-RU" sz="2400" b="1" dirty="0"/>
          </a:p>
          <a:p>
            <a:r>
              <a:rPr lang="ru-RU" sz="2400" b="1" dirty="0">
                <a:solidFill>
                  <a:srgbClr val="7030A0"/>
                </a:solidFill>
              </a:rPr>
              <a:t>27 - </a:t>
            </a:r>
            <a:r>
              <a:rPr lang="ru-RU" sz="2400" b="1" dirty="0"/>
              <a:t>6</a:t>
            </a:r>
            <a:r>
              <a:rPr lang="ru-RU" sz="2400" b="1" dirty="0" smtClean="0"/>
              <a:t>; 5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5449" y="2568440"/>
            <a:ext cx="1347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13 - </a:t>
            </a:r>
            <a:r>
              <a:rPr lang="ru-RU" sz="2400" b="1" dirty="0">
                <a:solidFill>
                  <a:prstClr val="black"/>
                </a:solidFill>
              </a:rPr>
              <a:t>20</a:t>
            </a:r>
            <a:r>
              <a:rPr lang="ru-RU" sz="2400" b="1" dirty="0" smtClean="0">
                <a:solidFill>
                  <a:prstClr val="black"/>
                </a:solidFill>
              </a:rPr>
              <a:t>; 6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14 - </a:t>
            </a:r>
            <a:r>
              <a:rPr lang="ru-RU" sz="2400" b="1" dirty="0">
                <a:solidFill>
                  <a:prstClr val="black"/>
                </a:solidFill>
              </a:rPr>
              <a:t>18</a:t>
            </a:r>
            <a:r>
              <a:rPr lang="ru-RU" sz="2400" b="1" dirty="0" smtClean="0">
                <a:solidFill>
                  <a:prstClr val="black"/>
                </a:solidFill>
              </a:rPr>
              <a:t>; 8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15 - </a:t>
            </a:r>
            <a:r>
              <a:rPr lang="ru-RU" sz="2400" b="1" dirty="0">
                <a:solidFill>
                  <a:prstClr val="black"/>
                </a:solidFill>
              </a:rPr>
              <a:t>6</a:t>
            </a:r>
            <a:r>
              <a:rPr lang="ru-RU" sz="2400" b="1" dirty="0" smtClean="0">
                <a:solidFill>
                  <a:prstClr val="black"/>
                </a:solidFill>
              </a:rPr>
              <a:t>; 8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4362" y="2568440"/>
            <a:ext cx="1354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16 - </a:t>
            </a:r>
            <a:r>
              <a:rPr lang="ru-RU" sz="2400" b="1" dirty="0">
                <a:solidFill>
                  <a:prstClr val="black"/>
                </a:solidFill>
              </a:rPr>
              <a:t>5</a:t>
            </a:r>
            <a:r>
              <a:rPr lang="ru-RU" sz="2400" b="1" dirty="0" smtClean="0">
                <a:solidFill>
                  <a:prstClr val="black"/>
                </a:solidFill>
              </a:rPr>
              <a:t>; 12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17 - </a:t>
            </a:r>
            <a:r>
              <a:rPr lang="ru-RU" sz="2400" b="1" dirty="0">
                <a:solidFill>
                  <a:prstClr val="black"/>
                </a:solidFill>
              </a:rPr>
              <a:t>3</a:t>
            </a:r>
            <a:r>
              <a:rPr lang="ru-RU" sz="2400" b="1" dirty="0" smtClean="0">
                <a:solidFill>
                  <a:prstClr val="black"/>
                </a:solidFill>
              </a:rPr>
              <a:t>; 12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18 - </a:t>
            </a:r>
            <a:r>
              <a:rPr lang="ru-RU" sz="2400" b="1" dirty="0">
                <a:solidFill>
                  <a:prstClr val="black"/>
                </a:solidFill>
              </a:rPr>
              <a:t>1</a:t>
            </a:r>
            <a:r>
              <a:rPr lang="ru-RU" sz="2400" b="1" dirty="0" smtClean="0">
                <a:solidFill>
                  <a:prstClr val="black"/>
                </a:solidFill>
              </a:rPr>
              <a:t>; 10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222" y="4697157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19 - </a:t>
            </a:r>
            <a:r>
              <a:rPr lang="ru-RU" sz="2400" b="1" dirty="0">
                <a:solidFill>
                  <a:prstClr val="black"/>
                </a:solidFill>
              </a:rPr>
              <a:t>1</a:t>
            </a:r>
            <a:r>
              <a:rPr lang="ru-RU" sz="2400" b="1" dirty="0" smtClean="0">
                <a:solidFill>
                  <a:prstClr val="black"/>
                </a:solidFill>
              </a:rPr>
              <a:t>; 7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20 - </a:t>
            </a:r>
            <a:r>
              <a:rPr lang="ru-RU" sz="2400" b="1" dirty="0">
                <a:solidFill>
                  <a:prstClr val="black"/>
                </a:solidFill>
              </a:rPr>
              <a:t>4</a:t>
            </a:r>
            <a:r>
              <a:rPr lang="ru-RU" sz="2400" b="1" dirty="0" smtClean="0">
                <a:solidFill>
                  <a:prstClr val="black"/>
                </a:solidFill>
              </a:rPr>
              <a:t>; 10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21 - </a:t>
            </a:r>
            <a:r>
              <a:rPr lang="ru-RU" sz="2400" b="1" dirty="0">
                <a:solidFill>
                  <a:prstClr val="black"/>
                </a:solidFill>
              </a:rPr>
              <a:t>6</a:t>
            </a:r>
            <a:r>
              <a:rPr lang="ru-RU" sz="2400" b="1" dirty="0" smtClean="0">
                <a:solidFill>
                  <a:prstClr val="black"/>
                </a:solidFill>
              </a:rPr>
              <a:t>; 8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5449" y="4697157"/>
            <a:ext cx="1551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22 - </a:t>
            </a:r>
            <a:r>
              <a:rPr lang="ru-RU" sz="2400" b="1" dirty="0">
                <a:solidFill>
                  <a:prstClr val="black"/>
                </a:solidFill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</a:rPr>
              <a:t>; 4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23 - </a:t>
            </a:r>
            <a:r>
              <a:rPr lang="ru-RU" sz="2400" b="1" dirty="0">
                <a:solidFill>
                  <a:prstClr val="black"/>
                </a:solidFill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</a:rPr>
              <a:t>; 3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24 - </a:t>
            </a:r>
            <a:r>
              <a:rPr lang="ru-RU" sz="2400" b="1" dirty="0">
                <a:solidFill>
                  <a:prstClr val="black"/>
                </a:solidFill>
              </a:rPr>
              <a:t>3</a:t>
            </a:r>
            <a:r>
              <a:rPr lang="ru-RU" sz="2400" b="1" dirty="0" smtClean="0">
                <a:solidFill>
                  <a:prstClr val="black"/>
                </a:solidFill>
              </a:rPr>
              <a:t>; 2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462373"/>
            <a:ext cx="8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1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0744" y="422411"/>
            <a:ext cx="8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2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452023"/>
            <a:ext cx="8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3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2175247"/>
            <a:ext cx="8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4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7965" y="2175247"/>
            <a:ext cx="8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5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3331" y="2170603"/>
            <a:ext cx="8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6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3331" y="4234069"/>
            <a:ext cx="8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9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7965" y="4242997"/>
            <a:ext cx="8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8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0443" y="4242997"/>
            <a:ext cx="87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7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ергей Шильд\Desktop\задания\38z0l44s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8" t="19755" b="45168"/>
          <a:stretch/>
        </p:blipFill>
        <p:spPr bwMode="auto">
          <a:xfrm>
            <a:off x="971600" y="571088"/>
            <a:ext cx="7200800" cy="48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943708" y="3429000"/>
            <a:ext cx="0" cy="36004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619672" y="908720"/>
            <a:ext cx="648072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70509" y="908720"/>
            <a:ext cx="64807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619672" y="1556792"/>
            <a:ext cx="974873" cy="9361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83913" y="1556792"/>
            <a:ext cx="648072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07949" y="908720"/>
            <a:ext cx="324036" cy="129614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943708" y="2162001"/>
            <a:ext cx="1288277" cy="126699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619672" y="1520788"/>
            <a:ext cx="28644" cy="97210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907949" y="3789040"/>
            <a:ext cx="324036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788024" y="4725144"/>
            <a:ext cx="6374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1954063" y="3791811"/>
            <a:ext cx="324036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788024" y="4077072"/>
            <a:ext cx="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231985" y="3140968"/>
            <a:ext cx="97997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11960" y="3104964"/>
            <a:ext cx="0" cy="36004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4211960" y="3429000"/>
            <a:ext cx="576064" cy="65084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231985" y="3140968"/>
            <a:ext cx="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372200" y="4725144"/>
            <a:ext cx="6374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425464" y="4109446"/>
            <a:ext cx="94673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443080" y="4077072"/>
            <a:ext cx="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6372200" y="4077072"/>
            <a:ext cx="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7009640" y="4077072"/>
            <a:ext cx="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281141" y="4109446"/>
            <a:ext cx="6374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009640" y="3465004"/>
            <a:ext cx="658704" cy="60562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7668344" y="2795500"/>
            <a:ext cx="11391" cy="6695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3248604" y="2165274"/>
            <a:ext cx="3761036" cy="3959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7009640" y="2185069"/>
            <a:ext cx="647313" cy="59728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ергей Шильд\Desktop\задания\38z0l44s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8" t="19755" b="45168"/>
          <a:stretch/>
        </p:blipFill>
        <p:spPr bwMode="auto">
          <a:xfrm>
            <a:off x="971600" y="571088"/>
            <a:ext cx="7200800" cy="48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943708" y="3429000"/>
            <a:ext cx="0" cy="36004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619672" y="908720"/>
            <a:ext cx="648072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70509" y="908720"/>
            <a:ext cx="64807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619672" y="1556792"/>
            <a:ext cx="974873" cy="9361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83913" y="1556792"/>
            <a:ext cx="648072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07949" y="908720"/>
            <a:ext cx="324036" cy="129614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943708" y="2162001"/>
            <a:ext cx="1288277" cy="126699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619672" y="1520788"/>
            <a:ext cx="28644" cy="97210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907949" y="3789040"/>
            <a:ext cx="324036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788024" y="4725144"/>
            <a:ext cx="6374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1954063" y="3791811"/>
            <a:ext cx="324036" cy="2880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788024" y="4077072"/>
            <a:ext cx="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231985" y="3140968"/>
            <a:ext cx="97997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11960" y="3104964"/>
            <a:ext cx="0" cy="36004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4211960" y="3429000"/>
            <a:ext cx="576064" cy="65084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231985" y="3140968"/>
            <a:ext cx="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372200" y="4725144"/>
            <a:ext cx="6374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425464" y="4109446"/>
            <a:ext cx="94673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443080" y="4077072"/>
            <a:ext cx="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6372200" y="4077072"/>
            <a:ext cx="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7009640" y="4077072"/>
            <a:ext cx="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281141" y="4109446"/>
            <a:ext cx="6374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009640" y="3465004"/>
            <a:ext cx="658704" cy="60562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7668344" y="2795500"/>
            <a:ext cx="11391" cy="6695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7679737" y="2831608"/>
            <a:ext cx="330835" cy="5972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3248604" y="2165274"/>
            <a:ext cx="3761036" cy="3959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7009640" y="2185069"/>
            <a:ext cx="647313" cy="59728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8003391" y="3430385"/>
            <a:ext cx="0" cy="32403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679736" y="3430385"/>
            <a:ext cx="323655" cy="32403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010572" y="3442303"/>
            <a:ext cx="233836" cy="31211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429</TotalTime>
  <Words>714</Words>
  <Application>Microsoft Office PowerPoint</Application>
  <PresentationFormat>Экран (4:3)</PresentationFormat>
  <Paragraphs>117</Paragraphs>
  <Slides>15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Шильд</dc:creator>
  <cp:lastModifiedBy>Шильд Сергей Викторович</cp:lastModifiedBy>
  <cp:revision>34</cp:revision>
  <dcterms:created xsi:type="dcterms:W3CDTF">2015-05-24T18:14:40Z</dcterms:created>
  <dcterms:modified xsi:type="dcterms:W3CDTF">2017-05-01T17:34:44Z</dcterms:modified>
</cp:coreProperties>
</file>