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4" r:id="rId2"/>
    <p:sldId id="257" r:id="rId3"/>
    <p:sldId id="266" r:id="rId4"/>
    <p:sldId id="265" r:id="rId5"/>
    <p:sldId id="259" r:id="rId6"/>
    <p:sldId id="261" r:id="rId7"/>
    <p:sldId id="262" r:id="rId8"/>
    <p:sldId id="273" r:id="rId9"/>
    <p:sldId id="269" r:id="rId10"/>
    <p:sldId id="277" r:id="rId11"/>
    <p:sldId id="279" r:id="rId12"/>
    <p:sldId id="272" r:id="rId13"/>
    <p:sldId id="278" r:id="rId14"/>
    <p:sldId id="274" r:id="rId15"/>
    <p:sldId id="280" r:id="rId16"/>
    <p:sldId id="28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57" d="100"/>
          <a:sy n="57" d="100"/>
        </p:scale>
        <p:origin x="-1524" y="-3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8E0055-13D3-4732-BFEC-237614EDDDE5}" type="datetimeFigureOut">
              <a:rPr lang="ru-RU" smtClean="0"/>
              <a:pPr/>
              <a:t>01.05.2017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C07323-A214-4AE0-9E66-7864FA407DD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07323-A214-4AE0-9E66-7864FA407DDE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7oom.ru/powerpoint/fon-dlya-prezentacii-vesna-09.jpg?ver\u003d3.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76289"/>
          </a:xfrm>
          <a:prstGeom prst="rect">
            <a:avLst/>
          </a:prstGeom>
          <a:noFill/>
        </p:spPr>
      </p:pic>
      <p:sp>
        <p:nvSpPr>
          <p:cNvPr id="19457" name="Rectangle 1"/>
          <p:cNvSpPr>
            <a:spLocks noChangeArrowheads="1"/>
          </p:cNvSpPr>
          <p:nvPr/>
        </p:nvSpPr>
        <p:spPr bwMode="auto">
          <a:xfrm rot="10800000" flipV="1">
            <a:off x="571472" y="536992"/>
            <a:ext cx="8215370" cy="5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Игра</a:t>
            </a:r>
            <a:r>
              <a:rPr kumimoji="0" lang="ru-RU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 ФЭМП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тему: «Математика в лесу»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для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детей  подготовительной группы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 smtClean="0">
              <a:latin typeface="Calibri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Составила: в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оспитатель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Богатырева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Татьяна</a:t>
            </a:r>
            <a:r>
              <a:rPr kumimoji="0" lang="ru-RU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Александровна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9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9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Москва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2016-2017 уч. год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84" name="Picture 20" descr="http://akvis.com/img/examples/natureart/day-and-night/blue-backgroun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6868" name="Picture 4" descr="http://www.playcast.ru/uploads/2015/05/29/1377870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08" y="0"/>
            <a:ext cx="4359046" cy="6282420"/>
          </a:xfrm>
          <a:prstGeom prst="rect">
            <a:avLst/>
          </a:prstGeom>
          <a:noFill/>
        </p:spPr>
      </p:pic>
      <p:pic>
        <p:nvPicPr>
          <p:cNvPr id="36874" name="Picture 10" descr="http://png-images.ru/wp-content/uploads/2015/07/07/10185/png/tree_PNG348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0232" y="3286124"/>
            <a:ext cx="1812964" cy="2902601"/>
          </a:xfrm>
          <a:prstGeom prst="rect">
            <a:avLst/>
          </a:prstGeom>
          <a:noFill/>
        </p:spPr>
      </p:pic>
      <p:pic>
        <p:nvPicPr>
          <p:cNvPr id="36878" name="Picture 14" descr="https://img-fotki.yandex.ru/get/4113/200418627.7b/0_11e9f1_5456f27d_orig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214554"/>
            <a:ext cx="2223598" cy="3948642"/>
          </a:xfrm>
          <a:prstGeom prst="rect">
            <a:avLst/>
          </a:prstGeom>
          <a:noFill/>
        </p:spPr>
      </p:pic>
      <p:pic>
        <p:nvPicPr>
          <p:cNvPr id="9" name="Рисунок 8" descr="https://2.bp.blogspot.com/-PhFcMH_C82g/Vtn2_R8q34I/AAAAAAAAP9Q/kgl0PmOzCr8/s1600/12543732.png"/>
          <p:cNvPicPr/>
          <p:nvPr/>
        </p:nvPicPr>
        <p:blipFill>
          <a:blip r:embed="rId6"/>
          <a:srcRect t="78584" b="10707"/>
          <a:stretch>
            <a:fillRect/>
          </a:stretch>
        </p:blipFill>
        <p:spPr bwMode="auto">
          <a:xfrm>
            <a:off x="500034" y="6000768"/>
            <a:ext cx="8643966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80" name="Picture 16" descr="http://www.playcast.ru/uploads/2016/12/16/20913666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57752" y="4500570"/>
            <a:ext cx="2714644" cy="1696652"/>
          </a:xfrm>
          <a:prstGeom prst="rect">
            <a:avLst/>
          </a:prstGeom>
          <a:noFill/>
        </p:spPr>
      </p:pic>
      <p:pic>
        <p:nvPicPr>
          <p:cNvPr id="36882" name="Picture 18" descr="http://gala-teya.com.ua/wp-content/uploads/2014/11/3trees_by_Tramplin.png"/>
          <p:cNvPicPr>
            <a:picLocks noChangeAspect="1" noChangeArrowheads="1"/>
          </p:cNvPicPr>
          <p:nvPr/>
        </p:nvPicPr>
        <p:blipFill>
          <a:blip r:embed="rId8"/>
          <a:srcRect b="7461"/>
          <a:stretch>
            <a:fillRect/>
          </a:stretch>
        </p:blipFill>
        <p:spPr bwMode="auto">
          <a:xfrm>
            <a:off x="6357950" y="1214422"/>
            <a:ext cx="2786050" cy="4857784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500034" y="6215083"/>
            <a:ext cx="8143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Дидактические задания на установку размерных отношений: «Какое дерево самое высокое?»; «Расставь по возрастанию (убыванию)высоты»</a:t>
            </a:r>
            <a:endParaRPr lang="ru-RU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8" name="Picture 6" descr="http://arshin48.ru/upload/iblock/1ac/grass_wallpaper_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072206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 rot="5400000">
            <a:off x="4357686" y="-1643066"/>
            <a:ext cx="428628" cy="91440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5400000">
            <a:off x="3964777" y="-3250421"/>
            <a:ext cx="1214446" cy="91440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5400000">
            <a:off x="4214810" y="-571496"/>
            <a:ext cx="714380" cy="91440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8914" name="Picture 2" descr="http://img-fotki.yandex.ru/get/5801/mariflesh.8/0_4f674_8d1a5811_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4290"/>
            <a:ext cx="2071670" cy="1831356"/>
          </a:xfrm>
          <a:prstGeom prst="rect">
            <a:avLst/>
          </a:prstGeom>
          <a:noFill/>
        </p:spPr>
      </p:pic>
      <p:pic>
        <p:nvPicPr>
          <p:cNvPr id="38916" name="Picture 4" descr="http://poetryonline.net/images/mushk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58082" y="1720024"/>
            <a:ext cx="1310775" cy="1483518"/>
          </a:xfrm>
          <a:prstGeom prst="rect">
            <a:avLst/>
          </a:prstGeom>
          <a:noFill/>
        </p:spPr>
      </p:pic>
      <p:pic>
        <p:nvPicPr>
          <p:cNvPr id="38920" name="Picture 8" descr="http://www.rostok-cher.ru/images/upload/1-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71736" y="3079080"/>
            <a:ext cx="1928826" cy="1351311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857224" y="6143644"/>
            <a:ext cx="7715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Сравнение  тропинок по ширине: «Кто стоит на самой узкой тропинке?»</a:t>
            </a:r>
            <a:endParaRPr lang="ru-RU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bgfons.com/upload/grass_texture223.jpg?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215082"/>
          </a:xfrm>
          <a:prstGeom prst="rect">
            <a:avLst/>
          </a:prstGeom>
          <a:noFill/>
        </p:spPr>
      </p:pic>
      <p:pic>
        <p:nvPicPr>
          <p:cNvPr id="4" name="Picture 12" descr="http://www.playcast.ru/uploads/2014/08/31/968788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3702" y="5000636"/>
            <a:ext cx="785817" cy="788973"/>
          </a:xfrm>
          <a:prstGeom prst="rect">
            <a:avLst/>
          </a:prstGeom>
          <a:noFill/>
        </p:spPr>
      </p:pic>
      <p:pic>
        <p:nvPicPr>
          <p:cNvPr id="5" name="Picture 12" descr="http://www.playcast.ru/uploads/2014/08/31/968788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3214686"/>
            <a:ext cx="785817" cy="788973"/>
          </a:xfrm>
          <a:prstGeom prst="rect">
            <a:avLst/>
          </a:prstGeom>
          <a:noFill/>
        </p:spPr>
      </p:pic>
      <p:pic>
        <p:nvPicPr>
          <p:cNvPr id="5122" name="Picture 2" descr="http://www.playcast.ru/uploads/2015/03/11/1259224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794838"/>
            <a:ext cx="1643074" cy="1842011"/>
          </a:xfrm>
          <a:prstGeom prst="rect">
            <a:avLst/>
          </a:prstGeom>
          <a:noFill/>
        </p:spPr>
      </p:pic>
      <p:pic>
        <p:nvPicPr>
          <p:cNvPr id="6" name="Picture 2" descr="http://www.playcast.ru/uploads/2015/03/11/1259224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3174" y="642918"/>
            <a:ext cx="1627644" cy="1824712"/>
          </a:xfrm>
          <a:prstGeom prst="rect">
            <a:avLst/>
          </a:prstGeom>
          <a:noFill/>
        </p:spPr>
      </p:pic>
      <p:pic>
        <p:nvPicPr>
          <p:cNvPr id="5124" name="Picture 4" descr="http://ds163fizo.ucoz.ru/0_10e06c_5f68a88_ori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0694" y="1500174"/>
            <a:ext cx="987401" cy="969650"/>
          </a:xfrm>
          <a:prstGeom prst="rect">
            <a:avLst/>
          </a:prstGeom>
          <a:noFill/>
        </p:spPr>
      </p:pic>
      <p:pic>
        <p:nvPicPr>
          <p:cNvPr id="8196" name="Picture 4" descr="http://www.playcast.ru/uploads/2015/08/21/14772019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28794" y="3286124"/>
            <a:ext cx="1035504" cy="795947"/>
          </a:xfrm>
          <a:prstGeom prst="rect">
            <a:avLst/>
          </a:prstGeom>
          <a:noFill/>
        </p:spPr>
      </p:pic>
      <p:pic>
        <p:nvPicPr>
          <p:cNvPr id="10" name="Picture 4" descr="http://www.playcast.ru/uploads/2015/08/21/14772019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0430" y="4143379"/>
            <a:ext cx="1035504" cy="795947"/>
          </a:xfrm>
          <a:prstGeom prst="rect">
            <a:avLst/>
          </a:prstGeom>
          <a:noFill/>
        </p:spPr>
      </p:pic>
      <p:pic>
        <p:nvPicPr>
          <p:cNvPr id="11" name="Picture 4" descr="http://ds163fizo.ucoz.ru/0_10e06c_5f68a88_ori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29586" y="1071546"/>
            <a:ext cx="987401" cy="969650"/>
          </a:xfrm>
          <a:prstGeom prst="rect">
            <a:avLst/>
          </a:prstGeom>
          <a:noFill/>
        </p:spPr>
      </p:pic>
      <p:pic>
        <p:nvPicPr>
          <p:cNvPr id="8198" name="Picture 6" descr="http://i.konkurs-dlya-pedagogov2015.ru/u/9d/497a06a2d711e5becedc5ec77f9866/-/13461248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9477858">
            <a:off x="7356572" y="2636766"/>
            <a:ext cx="785818" cy="985832"/>
          </a:xfrm>
          <a:prstGeom prst="rect">
            <a:avLst/>
          </a:prstGeom>
          <a:noFill/>
        </p:spPr>
      </p:pic>
      <p:pic>
        <p:nvPicPr>
          <p:cNvPr id="13" name="Picture 6" descr="http://i.konkurs-dlya-pedagogov2015.ru/u/9d/497a06a2d711e5becedc5ec77f9866/-/13461248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0570501">
            <a:off x="3714744" y="3357562"/>
            <a:ext cx="785818" cy="1052968"/>
          </a:xfrm>
          <a:prstGeom prst="rect">
            <a:avLst/>
          </a:prstGeom>
          <a:noFill/>
        </p:spPr>
      </p:pic>
      <p:pic>
        <p:nvPicPr>
          <p:cNvPr id="8200" name="Picture 8" descr="http://s4.pic4you.ru/y2014/09-25/12216/4612799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25605" y="0"/>
            <a:ext cx="1294971" cy="1500174"/>
          </a:xfrm>
          <a:prstGeom prst="rect">
            <a:avLst/>
          </a:prstGeom>
          <a:noFill/>
        </p:spPr>
      </p:pic>
      <p:pic>
        <p:nvPicPr>
          <p:cNvPr id="15" name="Picture 8" descr="http://s4.pic4you.ru/y2014/09-25/12216/4612799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786314" y="4500570"/>
            <a:ext cx="1357322" cy="1572405"/>
          </a:xfrm>
          <a:prstGeom prst="rect">
            <a:avLst/>
          </a:prstGeom>
          <a:noFill/>
        </p:spPr>
      </p:pic>
      <p:pic>
        <p:nvPicPr>
          <p:cNvPr id="8202" name="Picture 10" descr="http://www.playcast.ru/uploads/2016/04/26/18422732.png"/>
          <p:cNvPicPr>
            <a:picLocks noChangeAspect="1" noChangeArrowheads="1"/>
          </p:cNvPicPr>
          <p:nvPr/>
        </p:nvPicPr>
        <p:blipFill>
          <a:blip r:embed="rId11" cstate="print"/>
          <a:srcRect l="8653" r="8778"/>
          <a:stretch>
            <a:fillRect/>
          </a:stretch>
        </p:blipFill>
        <p:spPr bwMode="auto">
          <a:xfrm>
            <a:off x="214282" y="0"/>
            <a:ext cx="2006084" cy="2500306"/>
          </a:xfrm>
          <a:prstGeom prst="rect">
            <a:avLst/>
          </a:prstGeom>
          <a:noFill/>
        </p:spPr>
      </p:pic>
      <p:pic>
        <p:nvPicPr>
          <p:cNvPr id="17" name="Picture 10" descr="http://www.playcast.ru/uploads/2016/04/26/18422732.png"/>
          <p:cNvPicPr>
            <a:picLocks noChangeAspect="1" noChangeArrowheads="1"/>
          </p:cNvPicPr>
          <p:nvPr/>
        </p:nvPicPr>
        <p:blipFill>
          <a:blip r:embed="rId11" cstate="print"/>
          <a:srcRect l="8653" r="8778"/>
          <a:stretch>
            <a:fillRect/>
          </a:stretch>
        </p:blipFill>
        <p:spPr bwMode="auto">
          <a:xfrm>
            <a:off x="6786578" y="3143248"/>
            <a:ext cx="2006084" cy="2500306"/>
          </a:xfrm>
          <a:prstGeom prst="rect">
            <a:avLst/>
          </a:prstGeom>
          <a:noFill/>
        </p:spPr>
      </p:pic>
      <p:pic>
        <p:nvPicPr>
          <p:cNvPr id="8204" name="Picture 12" descr="http://nwlife.ru/wp-content/gallery/cvety/cv_30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214546" y="4929198"/>
            <a:ext cx="1098145" cy="1074810"/>
          </a:xfrm>
          <a:prstGeom prst="rect">
            <a:avLst/>
          </a:prstGeom>
          <a:noFill/>
        </p:spPr>
      </p:pic>
      <p:pic>
        <p:nvPicPr>
          <p:cNvPr id="19" name="Picture 12" descr="http://nwlife.ru/wp-content/gallery/cvety/cv_30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429124" y="428604"/>
            <a:ext cx="1098145" cy="1074810"/>
          </a:xfrm>
          <a:prstGeom prst="rect">
            <a:avLst/>
          </a:prstGeom>
          <a:noFill/>
        </p:spPr>
      </p:pic>
      <p:pic>
        <p:nvPicPr>
          <p:cNvPr id="8206" name="Picture 14" descr="http://xn--80aajcniqvceeb7fzi.xn--p1ai/wp-content/uploads/2016/11/0_ab279_455dc1c8_orig-966x1024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571604" y="1785926"/>
            <a:ext cx="1143008" cy="1211636"/>
          </a:xfrm>
          <a:prstGeom prst="rect">
            <a:avLst/>
          </a:prstGeom>
          <a:noFill/>
        </p:spPr>
      </p:pic>
      <p:pic>
        <p:nvPicPr>
          <p:cNvPr id="21" name="Picture 14" descr="http://xn--80aajcniqvceeb7fzi.xn--p1ai/wp-content/uploads/2016/11/0_ab279_455dc1c8_orig-966x1024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357686" y="2571744"/>
            <a:ext cx="1143008" cy="1211636"/>
          </a:xfrm>
          <a:prstGeom prst="rect">
            <a:avLst/>
          </a:prstGeom>
          <a:noFill/>
        </p:spPr>
      </p:pic>
      <p:sp>
        <p:nvSpPr>
          <p:cNvPr id="22" name="Прямоугольник 21"/>
          <p:cNvSpPr/>
          <p:nvPr/>
        </p:nvSpPr>
        <p:spPr>
          <a:xfrm>
            <a:off x="428596" y="6286520"/>
            <a:ext cx="835824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Посчитай парами. </a:t>
            </a:r>
            <a:endParaRPr lang="ru-RU" sz="1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www.detiseti.ru/images/library/tasks/labyrinth/gribnik-01.jpg"/>
          <p:cNvPicPr>
            <a:picLocks noChangeAspect="1" noChangeArrowheads="1"/>
          </p:cNvPicPr>
          <p:nvPr/>
        </p:nvPicPr>
        <p:blipFill>
          <a:blip r:embed="rId2"/>
          <a:srcRect b="520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s2.fotokto.ru/photo/full/273/273549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929330"/>
          </a:xfrm>
          <a:prstGeom prst="rect">
            <a:avLst/>
          </a:prstGeom>
          <a:noFill/>
        </p:spPr>
      </p:pic>
      <p:pic>
        <p:nvPicPr>
          <p:cNvPr id="3" name="Picture 2" descr="https://ds03.infourok.ru/uploads/ex/00d3/00014cda-ce70290a/hello_html_78461d0e.png"/>
          <p:cNvPicPr>
            <a:picLocks noChangeAspect="1" noChangeArrowheads="1"/>
          </p:cNvPicPr>
          <p:nvPr/>
        </p:nvPicPr>
        <p:blipFill>
          <a:blip r:embed="rId3"/>
          <a:srcRect l="23809" t="20513" r="39683"/>
          <a:stretch>
            <a:fillRect/>
          </a:stretch>
        </p:blipFill>
        <p:spPr bwMode="auto">
          <a:xfrm>
            <a:off x="1643042" y="1857364"/>
            <a:ext cx="4714908" cy="365405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714348" y="6072206"/>
            <a:ext cx="77153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Дидактические задания на ориентировку во времени, «Что было раньше, позже, вчера, сегодня, завтра?»; </a:t>
            </a:r>
            <a:endParaRPr lang="ru-RU" sz="14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7oom.ru/powerpoint/fon-dlya-prezentacii-vesna-09.jpg?ver\u003d3.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76289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857232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Консультация для родителей:</a:t>
            </a:r>
          </a:p>
          <a:p>
            <a:pPr algn="ctr"/>
            <a:r>
              <a:rPr lang="ru-RU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«Математика на прогулке»</a:t>
            </a:r>
            <a:endParaRPr lang="ru-RU" sz="24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928662" y="1785926"/>
            <a:ext cx="7715304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Богатейшим источником для расширения математического кругозора детей являются прогулки.  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Если вы не дадите ребенку шанс поискать вокруг себя математические факты, то он их не заметит и не проявит к ним интерес самостоятельно. Внимание дошкольника избирательно, и, если его не направлять на что-то специальное, это “что-то” он   может не заметить. Поэтому важно задать простой вопрос: «Что ты видишь?» Обязательно дайте ребенку время еще раз посмотреть вокруг, не торопите его. 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28662" y="3071810"/>
            <a:ext cx="77153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Во время прогулок по улице, в парк, в лес обращайте внимание на количество, величину, форму, пространственное расположение объектов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928662" y="3500438"/>
            <a:ext cx="778674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Гуляя в парке, обратите внимание ребенка на тонкие и толстые стволы деревьев. Предложите, обхватив их руками, определить, какие из них толще. Можно вместе поискать толстые и тонкие сучья, высокие и низкие предметы.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928662" y="4214818"/>
            <a:ext cx="764386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Так, в непосредственной обстановке, вы можете приобщить ребенка ко многим математическим понятиям, способствовать их лучшему усвоению, поддерживая и развивая интерес к математике.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42910" y="4786322"/>
            <a:ext cx="807249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Дидактические задания на ориентировку в пространстве такие как – «Что справа?»; «Куда пойдешь и что найдешь?»; «Чей домик?»; «Что изменилось» и т. д.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Дидактические задания на ориентировку во времени, «Что было раньше, позже, вчера, сегодня, завтра?»; «Когда это бывает?;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Дидактические задания на закрепление формы: «На какую фигуру похоже?»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Дидактические задания на установку размерных отношений, т. е величину, «Какого размера?», 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«Найди противоположное».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7oom.ru/powerpoint/fon-dlya-prezentacii-vesna-09.jpg?ver\u003d3.0"/>
          <p:cNvPicPr>
            <a:picLocks noChangeAspect="1" noChangeArrowheads="1"/>
          </p:cNvPicPr>
          <p:nvPr/>
        </p:nvPicPr>
        <p:blipFill>
          <a:blip r:embed="rId2"/>
          <a:srcRect l="7031" t="7225" b="415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http://photoramki-online.ru/data/ramki/midle/chil_83.png"/>
          <p:cNvPicPr>
            <a:picLocks noChangeAspect="1" noChangeArrowheads="1"/>
          </p:cNvPicPr>
          <p:nvPr/>
        </p:nvPicPr>
        <p:blipFill>
          <a:blip r:embed="rId3"/>
          <a:srcRect b="7291"/>
          <a:stretch>
            <a:fillRect/>
          </a:stretch>
        </p:blipFill>
        <p:spPr bwMode="auto">
          <a:xfrm>
            <a:off x="0" y="-2"/>
            <a:ext cx="9144000" cy="6858001"/>
          </a:xfrm>
          <a:prstGeom prst="rect">
            <a:avLst/>
          </a:prstGeom>
          <a:noFill/>
        </p:spPr>
      </p:pic>
      <p:pic>
        <p:nvPicPr>
          <p:cNvPr id="4" name="Picture 4" descr="http://www.playcast.ru/uploads/2015/06/27/1412604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14612" y="1714488"/>
            <a:ext cx="4786346" cy="2771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7oom.ru/powerpoint/fon-dlya-prezentacii-vesna-09.jpg?ver\u003d3.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76289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071538" y="1428736"/>
            <a:ext cx="750099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 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Часто бывает так, что читающий, считающий и пишущий ребенок, испытывает затруднения при выполнении заданий на логическое мышление. Поэтому в дошкольном возрасте важно сформировать у ребенка внимательность, умение рассуждать, анализировать и сравнивать, обобщать и выделять существенные признаки предметов, развить познавательную активность. 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14414" y="3143248"/>
            <a:ext cx="7215238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Проект </a:t>
            </a:r>
            <a:r>
              <a:rPr lang="ru-RU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предназначен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для детей подготовительной группы с целью закрепления математических представлений у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дошкольников.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00166" y="4071942"/>
            <a:ext cx="69294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Материал используемый в данном проекте можно </a:t>
            </a:r>
            <a:r>
              <a:rPr lang="ru-RU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применить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занятиях  по ФЭМП, в индивидуальной работе с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детьми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при  проведении математических викторин.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7oom.ru/powerpoint/fon-dlya-prezentacii-vesna-09.jpg?ver\u003d3.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7628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8643966" y="1571612"/>
            <a:ext cx="5000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42976" y="1071546"/>
            <a:ext cx="7643866" cy="4385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Задачи:</a:t>
            </a:r>
          </a:p>
          <a:p>
            <a:pPr algn="ctr"/>
            <a:endParaRPr lang="ru-RU" dirty="0" smtClean="0"/>
          </a:p>
          <a:p>
            <a:pPr>
              <a:lnSpc>
                <a:spcPct val="150000"/>
              </a:lnSpc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развивать мотивацию к решению познавательных, творческих задач, к разнообразной интеллектуальной деятельности; 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-Закрепить знания детей в решение задач в пределах 10.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- формировать и развивать простейшие логические структуры мышления и  математические представления;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развивать стремление к творческому процессу познания и выполнению строгих действий по алгоритму, самовыражению в активной, интересной, содержательной деятельности;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развивать коммуникативные способности </a:t>
            </a:r>
            <a:r>
              <a:rPr lang="ru-RU" dirty="0" smtClean="0"/>
              <a:t>детей.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7oom.ru/powerpoint/fon-dlya-prezentacii-vesna-09.jpg?ver\u003d3.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7628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285852" y="1214422"/>
            <a:ext cx="6786610" cy="5432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Содержание.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 Дидактические задания на ориентировку в пространстве 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 Дидактические задания на закрепление количественных представлений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 Составление и решение задач на сложение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 Составление и решение задач на  вычитание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 Дидактические задания на установку размерных отношений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6 Сравнение  тропинок по ширине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7 Посчитай парами. 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8 Лабиринт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9 Дидактические задания на ориентировку во времени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10 Консультация для родителей</a:t>
            </a:r>
          </a:p>
          <a:p>
            <a:endParaRPr lang="ru-RU" sz="16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salan.ucoz.ru/_ld/0/47____2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251939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57158" y="500042"/>
            <a:ext cx="850112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математика </a:t>
            </a:r>
          </a:p>
          <a:p>
            <a:pPr algn="ctr"/>
            <a:r>
              <a:rPr lang="ru-RU" sz="9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лесу</a:t>
            </a:r>
            <a:endParaRPr lang="ru-RU" sz="9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4" name="Picture 4" descr="http://www.rostok-cher.ru/images/upload/1-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5700896"/>
            <a:ext cx="642942" cy="450438"/>
          </a:xfrm>
          <a:prstGeom prst="rect">
            <a:avLst/>
          </a:prstGeom>
          <a:noFill/>
        </p:spPr>
      </p:pic>
      <p:pic>
        <p:nvPicPr>
          <p:cNvPr id="15366" name="Picture 6" descr="http://www.playcast.ru/uploads/2015/11/26/1605430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58082" y="4572007"/>
            <a:ext cx="1428792" cy="1287217"/>
          </a:xfrm>
          <a:prstGeom prst="rect">
            <a:avLst/>
          </a:prstGeom>
          <a:noFill/>
        </p:spPr>
      </p:pic>
      <p:pic>
        <p:nvPicPr>
          <p:cNvPr id="15368" name="Picture 8" descr="http://nachalo4ka.ru/wp-content/uploads/2014/09/usloviya-adaptatsii-rebenka-k-shkol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85919" y="3703962"/>
            <a:ext cx="2071702" cy="19887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holstshop.ru/media/large/ivan-shishkin/113298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00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2" descr="http://4.bp.blogspot.com/-SV03QDflfgI/VHCaAI3a5cI/AAAAAAAAOT4/tmeSzdMt3n8/s1600/1361993599__11.png"/>
          <p:cNvPicPr>
            <a:picLocks noChangeAspect="1" noChangeArrowheads="1"/>
          </p:cNvPicPr>
          <p:nvPr/>
        </p:nvPicPr>
        <p:blipFill>
          <a:blip r:embed="rId3" cstate="print"/>
          <a:srcRect r="3999" b="3465"/>
          <a:stretch>
            <a:fillRect/>
          </a:stretch>
        </p:blipFill>
        <p:spPr bwMode="auto">
          <a:xfrm>
            <a:off x="7500958" y="0"/>
            <a:ext cx="1318855" cy="1071570"/>
          </a:xfrm>
          <a:prstGeom prst="rect">
            <a:avLst/>
          </a:prstGeom>
          <a:noFill/>
        </p:spPr>
      </p:pic>
      <p:pic>
        <p:nvPicPr>
          <p:cNvPr id="22532" name="Picture 4" descr="http://img0.liveinternet.ru/images/attach/c/5/84/935/84935836_lukomore_fantasy_collab__3_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261831"/>
            <a:ext cx="2643174" cy="1639593"/>
          </a:xfrm>
          <a:prstGeom prst="rect">
            <a:avLst/>
          </a:prstGeom>
          <a:noFill/>
        </p:spPr>
      </p:pic>
      <p:pic>
        <p:nvPicPr>
          <p:cNvPr id="22534" name="Picture 6" descr="http://www.playcast.ru/uploads/2016/06/18/1902753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7358082" y="3714752"/>
            <a:ext cx="1571636" cy="2293387"/>
          </a:xfrm>
          <a:prstGeom prst="rect">
            <a:avLst/>
          </a:prstGeom>
          <a:noFill/>
        </p:spPr>
      </p:pic>
      <p:pic>
        <p:nvPicPr>
          <p:cNvPr id="22536" name="Picture 8" descr="http://img-fotki.yandex.ru/get/6302/39663434.118/0_71fe1_b77cbc45_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285728"/>
            <a:ext cx="1285883" cy="1382670"/>
          </a:xfrm>
          <a:prstGeom prst="rect">
            <a:avLst/>
          </a:prstGeom>
          <a:noFill/>
        </p:spPr>
      </p:pic>
      <p:pic>
        <p:nvPicPr>
          <p:cNvPr id="8" name="Picture 8" descr="http://nachalo4ka.ru/wp-content/uploads/2014/09/usloviya-adaptatsii-rebenka-k-shkole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71934" y="3000372"/>
            <a:ext cx="1428760" cy="1371564"/>
          </a:xfrm>
          <a:prstGeom prst="rect">
            <a:avLst/>
          </a:prstGeom>
          <a:noFill/>
        </p:spPr>
      </p:pic>
      <p:pic>
        <p:nvPicPr>
          <p:cNvPr id="22538" name="Picture 10" descr="http://otkritka.my-clubs.ru/cards_alb/6087/347894/img/img_b357ce645bae77163f0d0f47b877b986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428992" y="-642966"/>
            <a:ext cx="2771775" cy="2457451"/>
          </a:xfrm>
          <a:prstGeom prst="rect">
            <a:avLst/>
          </a:prstGeom>
          <a:noFill/>
        </p:spPr>
      </p:pic>
      <p:pic>
        <p:nvPicPr>
          <p:cNvPr id="22542" name="Picture 14" descr="https://img-fotki.yandex.ru/get/9228/344179088.d/0_22e156_c7c5f188_ori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71934" y="5143512"/>
            <a:ext cx="1105119" cy="685752"/>
          </a:xfrm>
          <a:prstGeom prst="rect">
            <a:avLst/>
          </a:prstGeom>
          <a:noFill/>
        </p:spPr>
      </p:pic>
      <p:pic>
        <p:nvPicPr>
          <p:cNvPr id="22546" name="Picture 18" descr="http://www.playcast.ru/uploads/2017/02/28/21823725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72396" y="1857364"/>
            <a:ext cx="1285884" cy="955227"/>
          </a:xfrm>
          <a:prstGeom prst="rect">
            <a:avLst/>
          </a:prstGeom>
          <a:noFill/>
        </p:spPr>
      </p:pic>
      <p:pic>
        <p:nvPicPr>
          <p:cNvPr id="22548" name="Picture 20" descr="http://www.playcast.ru/uploads/2013/08/28/5964963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2214554"/>
            <a:ext cx="1007985" cy="1547770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357158" y="6000768"/>
            <a:ext cx="85011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Дидактические задания на ориентировку в пространстве – «Кто находится справа в верхнем углу?»;  «Кто находится слева в середине?» «Кто находится в  центре картины?»</a:t>
            </a:r>
          </a:p>
          <a:p>
            <a:pPr algn="ctr"/>
            <a:r>
              <a:rPr lang="ru-RU" sz="1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Дети как отвечают на вопросы вос-ля  так и сами задают  вопросы друг другу.</a:t>
            </a:r>
            <a:endParaRPr lang="ru-RU" sz="1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fotooboi-ekb.ru/files/image/shutterstock_112511984.s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00076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57158" y="6000768"/>
            <a:ext cx="83582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Дидактические задания на закрепление количественных представлений: «Сосчитай сколько птиц?»,  «Сосчитай сколько животных?»</a:t>
            </a:r>
            <a:endParaRPr lang="ru-RU" sz="1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img-fotki.yandex.ru/get/6717/136487634.d12/0_f83b6_4efe603_X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072206"/>
          </a:xfrm>
          <a:prstGeom prst="rect">
            <a:avLst/>
          </a:prstGeom>
          <a:noFill/>
        </p:spPr>
      </p:pic>
      <p:pic>
        <p:nvPicPr>
          <p:cNvPr id="14" name="Picture 10" descr="http://www.playcast.ru/uploads/2016/09/02/1977147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474812">
            <a:off x="3933144" y="2098426"/>
            <a:ext cx="607981" cy="877523"/>
          </a:xfrm>
          <a:prstGeom prst="rect">
            <a:avLst/>
          </a:prstGeom>
          <a:noFill/>
        </p:spPr>
      </p:pic>
      <p:pic>
        <p:nvPicPr>
          <p:cNvPr id="21" name="Picture 4" descr="http://mask-tub-et-brush.m.a.pic.centerblog.net/4d63412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7103337" y="642918"/>
            <a:ext cx="2040663" cy="1714512"/>
          </a:xfrm>
          <a:prstGeom prst="rect">
            <a:avLst/>
          </a:prstGeom>
          <a:noFill/>
        </p:spPr>
      </p:pic>
      <p:sp>
        <p:nvSpPr>
          <p:cNvPr id="24" name="Дуга 23"/>
          <p:cNvSpPr/>
          <p:nvPr/>
        </p:nvSpPr>
        <p:spPr>
          <a:xfrm rot="10800000">
            <a:off x="428596" y="1428736"/>
            <a:ext cx="7143800" cy="714380"/>
          </a:xfrm>
          <a:prstGeom prst="arc">
            <a:avLst>
              <a:gd name="adj1" fmla="val 10680654"/>
              <a:gd name="adj2" fmla="val 11876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ysClr val="windowText" lastClr="000000"/>
              </a:solidFill>
            </a:endParaRPr>
          </a:p>
        </p:txBody>
      </p:sp>
      <p:pic>
        <p:nvPicPr>
          <p:cNvPr id="25" name="Picture 10" descr="http://www.playcast.ru/uploads/2016/09/02/1977147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474812">
            <a:off x="2962210" y="2097047"/>
            <a:ext cx="576574" cy="832192"/>
          </a:xfrm>
          <a:prstGeom prst="rect">
            <a:avLst/>
          </a:prstGeom>
          <a:noFill/>
        </p:spPr>
      </p:pic>
      <p:pic>
        <p:nvPicPr>
          <p:cNvPr id="26" name="Picture 10" descr="http://www.playcast.ru/uploads/2016/09/02/1977147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474812">
            <a:off x="1747764" y="2025608"/>
            <a:ext cx="576575" cy="832193"/>
          </a:xfrm>
          <a:prstGeom prst="rect">
            <a:avLst/>
          </a:prstGeom>
          <a:noFill/>
        </p:spPr>
      </p:pic>
      <p:pic>
        <p:nvPicPr>
          <p:cNvPr id="27" name="Picture 10" descr="http://www.playcast.ru/uploads/2016/09/02/1977147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474812">
            <a:off x="4891036" y="2097046"/>
            <a:ext cx="576575" cy="832193"/>
          </a:xfrm>
          <a:prstGeom prst="rect">
            <a:avLst/>
          </a:prstGeom>
          <a:noFill/>
        </p:spPr>
      </p:pic>
      <p:pic>
        <p:nvPicPr>
          <p:cNvPr id="28" name="Picture 10" descr="http://www.playcast.ru/uploads/2016/09/02/1977147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474812">
            <a:off x="5974868" y="2025027"/>
            <a:ext cx="563381" cy="813151"/>
          </a:xfrm>
          <a:prstGeom prst="rect">
            <a:avLst/>
          </a:prstGeom>
          <a:noFill/>
        </p:spPr>
      </p:pic>
      <p:pic>
        <p:nvPicPr>
          <p:cNvPr id="32786" name="Picture 18" descr="http://www.playcast.ru/uploads/2014/09/04/972656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728" y="4072992"/>
            <a:ext cx="928694" cy="933251"/>
          </a:xfrm>
          <a:prstGeom prst="rect">
            <a:avLst/>
          </a:prstGeom>
          <a:noFill/>
        </p:spPr>
      </p:pic>
      <p:pic>
        <p:nvPicPr>
          <p:cNvPr id="35" name="Picture 18" descr="http://www.playcast.ru/uploads/2014/09/04/9726568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3240" y="4786322"/>
            <a:ext cx="1000132" cy="1005039"/>
          </a:xfrm>
          <a:prstGeom prst="rect">
            <a:avLst/>
          </a:prstGeom>
          <a:noFill/>
        </p:spPr>
      </p:pic>
      <p:pic>
        <p:nvPicPr>
          <p:cNvPr id="36" name="Picture 18" descr="http://www.playcast.ru/uploads/2014/09/04/9726568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00496" y="4000504"/>
            <a:ext cx="1000132" cy="1005039"/>
          </a:xfrm>
          <a:prstGeom prst="rect">
            <a:avLst/>
          </a:prstGeom>
          <a:noFill/>
        </p:spPr>
      </p:pic>
      <p:pic>
        <p:nvPicPr>
          <p:cNvPr id="37" name="Picture 18" descr="http://www.playcast.ru/uploads/2014/09/04/9726568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57818" y="4429132"/>
            <a:ext cx="1000830" cy="1005740"/>
          </a:xfrm>
          <a:prstGeom prst="rect">
            <a:avLst/>
          </a:prstGeom>
          <a:noFill/>
        </p:spPr>
      </p:pic>
      <p:sp>
        <p:nvSpPr>
          <p:cNvPr id="38" name="Прямоугольник 37"/>
          <p:cNvSpPr/>
          <p:nvPr/>
        </p:nvSpPr>
        <p:spPr>
          <a:xfrm>
            <a:off x="285720" y="6143644"/>
            <a:ext cx="84296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Составление и решение задач на сложение: белка нашла в лесу 5 подосиновиков и 4 лисички. Сколько  грибочков запасла белка на зиму?</a:t>
            </a:r>
            <a:endParaRPr lang="ru-RU" sz="1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AutoShape 2" descr="http://ru.stockfresh.com/thumbs/dazdraperma/6400546_%D0%BB%D0%B5%D1%81-%D0%BF%D0%BE%D0%BB%D1%8F%D0%BD%D0%B0-%D0%B8%D0%BB%D0%BB%D1%8E%D1%81%D1%82%D1%80%D0%B0%D1%86%D0%B8%D1%8F-%D1%83%D0%B4%D0%B8%D0%B2%D0%B8%D1%82%D0%B5%D0%BB%D1%8C%D0%BD%D1%8B%D0%B9-%D0%B4%D0%B5%D1%80%D0%B5%D0%B2%D0%BE-%D0%BF%D0%B5%D0%B9%D0%B7%D0%B0%D0%B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28" name="AutoShape 4" descr="http://ru.stockfresh.com/thumbs/dazdraperma/6400546_%D0%BB%D0%B5%D1%81-%D0%BF%D0%BE%D0%BB%D1%8F%D0%BD%D0%B0-%D0%B8%D0%BB%D0%BB%D1%8E%D1%81%D1%82%D1%80%D0%B0%D1%86%D0%B8%D1%8F-%D1%83%D0%B4%D0%B8%D0%B2%D0%B8%D1%82%D0%B5%D0%BB%D1%8C%D0%BD%D1%8B%D0%B9-%D0%B4%D0%B5%D1%80%D0%B5%D0%B2%D0%BE-%D0%BF%D0%B5%D0%B9%D0%B7%D0%B0%D0%B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30" name="AutoShape 6" descr="http://ru.stockfresh.com/thumbs/dazdraperma/6400546_%D0%BB%D0%B5%D1%81-%D0%BF%D0%BE%D0%BB%D1%8F%D0%BD%D0%B0-%D0%B8%D0%BB%D0%BB%D1%8E%D1%81%D1%82%D1%80%D0%B0%D1%86%D0%B8%D1%8F-%D1%83%D0%B4%D0%B8%D0%B2%D0%B8%D1%82%D0%B5%D0%BB%D1%8C%D0%BD%D1%8B%D0%B9-%D0%B4%D0%B5%D1%80%D0%B5%D0%B2%D0%BE-%D0%BF%D0%B5%D0%B9%D0%B7%D0%B0%D0%B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6632" name="Picture 8" descr="http://miass-dou40.ru/wp-content/uploads/2014/11/159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929330"/>
          </a:xfrm>
          <a:prstGeom prst="rect">
            <a:avLst/>
          </a:prstGeom>
          <a:noFill/>
        </p:spPr>
      </p:pic>
      <p:pic>
        <p:nvPicPr>
          <p:cNvPr id="6" name="Picture 6" descr="https://img-fotki.yandex.ru/get/95108/344179088.d/0_22e151_3376ecf6_orig"/>
          <p:cNvPicPr>
            <a:picLocks noChangeAspect="1" noChangeArrowheads="1"/>
          </p:cNvPicPr>
          <p:nvPr/>
        </p:nvPicPr>
        <p:blipFill>
          <a:blip r:embed="rId3" cstate="print"/>
          <a:srcRect l="7031" t="9864" r="2734" b="11905"/>
          <a:stretch>
            <a:fillRect/>
          </a:stretch>
        </p:blipFill>
        <p:spPr bwMode="auto">
          <a:xfrm>
            <a:off x="1723797" y="2714620"/>
            <a:ext cx="3587430" cy="2143140"/>
          </a:xfrm>
          <a:prstGeom prst="rect">
            <a:avLst/>
          </a:prstGeom>
          <a:noFill/>
        </p:spPr>
      </p:pic>
      <p:pic>
        <p:nvPicPr>
          <p:cNvPr id="11" name="Picture 4" descr="http://www.playcast.ru/uploads/2015/08/19/1474059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00892" y="3786190"/>
            <a:ext cx="746631" cy="816738"/>
          </a:xfrm>
          <a:prstGeom prst="rect">
            <a:avLst/>
          </a:prstGeom>
          <a:noFill/>
        </p:spPr>
      </p:pic>
      <p:pic>
        <p:nvPicPr>
          <p:cNvPr id="12" name="Picture 4" descr="http://www.playcast.ru/uploads/2015/08/19/1474059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14744" y="4929198"/>
            <a:ext cx="690032" cy="754824"/>
          </a:xfrm>
          <a:prstGeom prst="rect">
            <a:avLst/>
          </a:prstGeom>
          <a:noFill/>
        </p:spPr>
      </p:pic>
      <p:pic>
        <p:nvPicPr>
          <p:cNvPr id="13" name="Picture 4" descr="http://www.playcast.ru/uploads/2015/08/19/1474059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7620" y="2571744"/>
            <a:ext cx="809636" cy="885659"/>
          </a:xfrm>
          <a:prstGeom prst="rect">
            <a:avLst/>
          </a:prstGeom>
          <a:noFill/>
        </p:spPr>
      </p:pic>
      <p:pic>
        <p:nvPicPr>
          <p:cNvPr id="14" name="Picture 4" descr="http://www.playcast.ru/uploads/2015/08/19/1474059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00364" y="2428868"/>
            <a:ext cx="728674" cy="797094"/>
          </a:xfrm>
          <a:prstGeom prst="rect">
            <a:avLst/>
          </a:prstGeom>
          <a:noFill/>
        </p:spPr>
      </p:pic>
      <p:pic>
        <p:nvPicPr>
          <p:cNvPr id="15" name="Picture 4" descr="http://www.playcast.ru/uploads/2015/08/19/1474059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3438" y="4643446"/>
            <a:ext cx="719150" cy="786676"/>
          </a:xfrm>
          <a:prstGeom prst="rect">
            <a:avLst/>
          </a:prstGeom>
          <a:noFill/>
        </p:spPr>
      </p:pic>
      <p:pic>
        <p:nvPicPr>
          <p:cNvPr id="16" name="Picture 4" descr="http://www.playcast.ru/uploads/2015/08/19/14740592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28794" y="2714620"/>
            <a:ext cx="724858" cy="792920"/>
          </a:xfrm>
          <a:prstGeom prst="rect">
            <a:avLst/>
          </a:prstGeom>
          <a:noFill/>
        </p:spPr>
      </p:pic>
      <p:pic>
        <p:nvPicPr>
          <p:cNvPr id="17" name="Picture 4" descr="http://www.playcast.ru/uploads/2015/08/19/14740592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643570" y="4929198"/>
            <a:ext cx="714380" cy="781458"/>
          </a:xfrm>
          <a:prstGeom prst="rect">
            <a:avLst/>
          </a:prstGeom>
          <a:noFill/>
        </p:spPr>
      </p:pic>
      <p:pic>
        <p:nvPicPr>
          <p:cNvPr id="18" name="Picture 4" descr="http://www.playcast.ru/uploads/2015/08/19/14740592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929322" y="4071942"/>
            <a:ext cx="714380" cy="781458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428596" y="5929330"/>
            <a:ext cx="81439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Составление и решение задач на  вычитание: ежик нашел на полянке 8 яблок.  3 яблочка забрал  себе. Сколько  яблок осталось на полянке?</a:t>
            </a:r>
            <a:endParaRPr lang="ru-RU" sz="1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</TotalTime>
  <Words>332</Words>
  <PresentationFormat>Экран (4:3)</PresentationFormat>
  <Paragraphs>66</Paragraphs>
  <Slides>16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Настя</dc:creator>
  <cp:lastModifiedBy>Татьяна</cp:lastModifiedBy>
  <cp:revision>54</cp:revision>
  <dcterms:created xsi:type="dcterms:W3CDTF">2017-04-12T12:03:22Z</dcterms:created>
  <dcterms:modified xsi:type="dcterms:W3CDTF">2017-05-01T18:58:33Z</dcterms:modified>
</cp:coreProperties>
</file>