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4" r:id="rId2"/>
    <p:sldId id="278" r:id="rId3"/>
    <p:sldId id="282" r:id="rId4"/>
    <p:sldId id="257" r:id="rId5"/>
    <p:sldId id="259" r:id="rId6"/>
    <p:sldId id="256" r:id="rId7"/>
    <p:sldId id="280" r:id="rId8"/>
    <p:sldId id="281" r:id="rId9"/>
    <p:sldId id="261" r:id="rId10"/>
    <p:sldId id="262" r:id="rId11"/>
    <p:sldId id="263" r:id="rId12"/>
    <p:sldId id="265" r:id="rId13"/>
    <p:sldId id="283" r:id="rId14"/>
    <p:sldId id="25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F88F-8DFE-4B93-95C5-DA6B9F6D7129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7ECB-938D-4463-B3CC-D64FEFEFFBD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r"/>
            <a:r>
              <a:rPr lang="ru-RU" dirty="0" smtClean="0"/>
              <a:t>Начинается урок</a:t>
            </a:r>
            <a:endParaRPr lang="ru-RU" dirty="0"/>
          </a:p>
        </p:txBody>
      </p:sp>
      <p:pic>
        <p:nvPicPr>
          <p:cNvPr id="2051" name="Picture 3" descr="C:\Documents and Settings\1\Мои документы\школа\классное руководство\Оформление классного уголка1\1191269179_c4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90800"/>
            <a:ext cx="2552700" cy="3810000"/>
          </a:xfrm>
          <a:prstGeom prst="rect">
            <a:avLst/>
          </a:prstGeom>
          <a:noFill/>
        </p:spPr>
      </p:pic>
      <p:pic>
        <p:nvPicPr>
          <p:cNvPr id="2052" name="Picture 4" descr="C:\Documents and Settings\1\Мои документы\школа\классное руководство\Оформление классного уголка1\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3743077" cy="3248025"/>
          </a:xfrm>
          <a:prstGeom prst="rect">
            <a:avLst/>
          </a:prstGeom>
          <a:noFill/>
        </p:spPr>
      </p:pic>
      <p:pic>
        <p:nvPicPr>
          <p:cNvPr id="2050" name="Picture 2" descr="C:\Documents and Settings\1\Мои документы\школа\классное руководство\Оформление классного уголка1\C145-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3048000" cy="3024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4419600"/>
          </a:xfrm>
        </p:spPr>
        <p:txBody>
          <a:bodyPr/>
          <a:lstStyle/>
          <a:p>
            <a:r>
              <a:rPr lang="ru-RU" dirty="0" smtClean="0"/>
              <a:t>Прямые юбки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Конические </a:t>
            </a:r>
            <a:r>
              <a:rPr lang="ru-RU" dirty="0" smtClean="0"/>
              <a:t>юбки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Клиньевые юбки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Конструкции юбок</a:t>
            </a:r>
            <a:endParaRPr lang="ru-RU" dirty="0"/>
          </a:p>
        </p:txBody>
      </p:sp>
      <p:pic>
        <p:nvPicPr>
          <p:cNvPr id="5" name="Picture 6" descr="1"/>
          <p:cNvPicPr>
            <a:picLocks noChangeAspect="1" noChangeArrowheads="1"/>
          </p:cNvPicPr>
          <p:nvPr/>
        </p:nvPicPr>
        <p:blipFill>
          <a:blip r:embed="rId2" cstate="print"/>
          <a:srcRect l="1540" t="3986" r="16182" b="-1027"/>
          <a:stretch>
            <a:fillRect/>
          </a:stretch>
        </p:blipFill>
        <p:spPr bwMode="auto">
          <a:xfrm>
            <a:off x="5029200" y="1143000"/>
            <a:ext cx="38179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7.40741E-7 C 0.12518 0.04028 0.25053 0.08055 0.29515 0.1419 C 0.33976 0.20324 0.31563 0.31551 0.26771 0.36782 C 0.2198 0.42014 0.05261 0.44028 0.00799 0.45602 C -0.03663 0.47176 0.00296 0.46157 8.61111E-6 0.4622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615 0.16643 0.2323 0.3331 0.29358 0.34606 C 0.35487 0.35903 0.39775 0.15185 0.36771 0.07731 C 0.33768 0.00278 0.16528 -0.04167 0.11285 -0.10116 C 0.06042 -0.16065 0.06407 -0.25139 0.0533 -0.2796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1112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81000"/>
            <a:ext cx="4876800" cy="57451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1.Конические юбки самые простые по конструкции, так что их чертежи можно строить прямо на ткани, без лекал.</a:t>
            </a:r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sz="3600" dirty="0" smtClean="0"/>
              <a:t>. </a:t>
            </a:r>
            <a:r>
              <a:rPr lang="ru-RU" dirty="0" smtClean="0"/>
              <a:t>Клиньевые юбки состоят из нескольких    одинаковых клиньев, расширяющихся книзу. </a:t>
            </a:r>
          </a:p>
          <a:p>
            <a:r>
              <a:rPr lang="ru-RU" dirty="0" smtClean="0"/>
              <a:t>   Число клиньев может быть любым, но лучше четным. Такая юбка плотно облегает фигуру от талии до бедер. Ниже линии бедер образуются равномерные фалды.</a:t>
            </a:r>
          </a:p>
          <a:p>
            <a:endParaRPr lang="ru-RU" dirty="0" smtClean="0"/>
          </a:p>
          <a:p>
            <a:r>
              <a:rPr lang="ru-RU" dirty="0" smtClean="0"/>
              <a:t>3.Прямые юбки самые сложные по своей конструкции. На основе прямой юбки создают различные модели юбок.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 l="1540" t="3986" r="16182" b="-1027"/>
          <a:stretch>
            <a:fillRect/>
          </a:stretch>
        </p:blipFill>
        <p:spPr bwMode="auto">
          <a:xfrm>
            <a:off x="5257800" y="533400"/>
            <a:ext cx="33353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4572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Правила снятия мерок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219201"/>
            <a:ext cx="6858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Сантиметровую ленту нельзя ослаблять или чрезмерно натягивать.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Измеряемый должен стоять прямо, без напряжения, сохраняя привычную осанку.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Линию талии фиксируют тесьмой или резинкой.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Сначала снимают мерки со стороны переда,  затем со спины.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Все величины записывают в сантиметрах.</a:t>
            </a:r>
          </a:p>
        </p:txBody>
      </p:sp>
      <p:pic>
        <p:nvPicPr>
          <p:cNvPr id="6" name="Picture 3" descr="MCj029040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0"/>
            <a:ext cx="722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Какие мерки необходимы для построения чертежа клиньевой юбки ? 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724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514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Дст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962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962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Мерки для построения чертежа юбки</a:t>
            </a:r>
            <a:endParaRPr lang="ru-RU" dirty="0"/>
          </a:p>
        </p:txBody>
      </p:sp>
      <p:pic>
        <p:nvPicPr>
          <p:cNvPr id="2053" name="Picture 5" descr="C:\Documents and Settings\1\Рабочий стол\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1408741" cy="2819400"/>
          </a:xfrm>
          <a:prstGeom prst="rect">
            <a:avLst/>
          </a:prstGeom>
          <a:noFill/>
        </p:spPr>
      </p:pic>
      <p:pic>
        <p:nvPicPr>
          <p:cNvPr id="2054" name="Picture 6" descr="C:\Documents and Settings\1\Рабочий стол\О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1189037" cy="2765425"/>
          </a:xfrm>
          <a:prstGeom prst="rect">
            <a:avLst/>
          </a:prstGeom>
          <a:noFill/>
        </p:spPr>
      </p:pic>
      <p:pic>
        <p:nvPicPr>
          <p:cNvPr id="2055" name="Picture 7" descr="C:\Documents and Settings\1\Рабочий стол\Дт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76400"/>
            <a:ext cx="1360555" cy="2362200"/>
          </a:xfrm>
          <a:prstGeom prst="rect">
            <a:avLst/>
          </a:prstGeom>
          <a:noFill/>
        </p:spPr>
      </p:pic>
      <p:pic>
        <p:nvPicPr>
          <p:cNvPr id="2056" name="Picture 8" descr="C:\Documents and Settings\1\Рабочий стол\merk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95400"/>
            <a:ext cx="2181225" cy="4114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2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Полуобхват</a:t>
            </a:r>
          </a:p>
          <a:p>
            <a:r>
              <a:rPr lang="ru-RU" dirty="0" smtClean="0"/>
              <a:t>талии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25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Полуобхват бедер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426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спины </a:t>
            </a:r>
          </a:p>
          <a:p>
            <a:r>
              <a:rPr lang="ru-RU" dirty="0" smtClean="0"/>
              <a:t>до талии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63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изделия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443663" y="16287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107525" name="Oval 5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lvl="2" eaLnBrk="1" hangingPunct="1"/>
            <a:endParaRPr lang="ru-RU" sz="2000" dirty="0" smtClean="0"/>
          </a:p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       1. </a:t>
            </a:r>
            <a:r>
              <a:rPr lang="ru-RU" sz="2400" dirty="0" smtClean="0"/>
              <a:t>Строим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403350" y="40767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908175" y="40767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124075" y="40767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00113" y="3500438"/>
            <a:ext cx="3527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 </a:t>
            </a:r>
            <a:r>
              <a:rPr lang="ru-RU" sz="2400" dirty="0"/>
              <a:t>и  получаем   точку  Т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825" y="404813"/>
            <a:ext cx="18002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 dirty="0"/>
          </a:p>
          <a:p>
            <a:r>
              <a:rPr lang="ru-RU" dirty="0"/>
              <a:t> </a:t>
            </a:r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От </a:t>
            </a:r>
            <a:r>
              <a:rPr lang="ru-RU" dirty="0" smtClean="0"/>
              <a:t>=  66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Об</a:t>
            </a:r>
            <a:r>
              <a:rPr lang="ru-RU" dirty="0" smtClean="0"/>
              <a:t> =  86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</a:p>
          <a:p>
            <a:endParaRPr lang="ru-RU" sz="1600" dirty="0"/>
          </a:p>
          <a:p>
            <a:endParaRPr lang="ru-RU" sz="2000" dirty="0"/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979613" y="188913"/>
            <a:ext cx="716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4" grpId="0"/>
      <p:bldP spid="107525" grpId="0" animBg="1"/>
      <p:bldP spid="1075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6516688" y="1989138"/>
            <a:ext cx="14287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04800" y="762000"/>
            <a:ext cx="1781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/>
              <a:t>Мерки:</a:t>
            </a:r>
          </a:p>
          <a:p>
            <a:r>
              <a:rPr lang="ru-RU" b="1" dirty="0"/>
              <a:t>От </a:t>
            </a:r>
            <a:r>
              <a:rPr lang="ru-RU" dirty="0"/>
              <a:t>=  </a:t>
            </a:r>
            <a:r>
              <a:rPr lang="ru-RU" dirty="0" smtClean="0"/>
              <a:t>66 </a:t>
            </a:r>
            <a:r>
              <a:rPr lang="ru-RU" b="1" dirty="0"/>
              <a:t>см</a:t>
            </a:r>
            <a:endParaRPr lang="ru-RU" dirty="0"/>
          </a:p>
          <a:p>
            <a:r>
              <a:rPr lang="ru-RU" b="1" dirty="0"/>
              <a:t>Об</a:t>
            </a:r>
            <a:r>
              <a:rPr lang="ru-RU" dirty="0"/>
              <a:t> =  </a:t>
            </a:r>
            <a:r>
              <a:rPr lang="ru-RU" dirty="0" smtClean="0"/>
              <a:t>86 </a:t>
            </a:r>
            <a:r>
              <a:rPr lang="ru-RU" b="1" dirty="0"/>
              <a:t>см</a:t>
            </a:r>
            <a:endParaRPr lang="ru-RU" dirty="0"/>
          </a:p>
          <a:p>
            <a:r>
              <a:rPr lang="ru-RU" b="1" dirty="0"/>
              <a:t>Дст</a:t>
            </a:r>
            <a:r>
              <a:rPr lang="ru-RU" dirty="0"/>
              <a:t> = </a:t>
            </a:r>
            <a:r>
              <a:rPr lang="ru-RU" dirty="0" smtClean="0"/>
              <a:t>35 </a:t>
            </a:r>
            <a:r>
              <a:rPr lang="ru-RU" b="1" dirty="0"/>
              <a:t>см</a:t>
            </a:r>
            <a:endParaRPr lang="ru-RU" dirty="0"/>
          </a:p>
          <a:p>
            <a:r>
              <a:rPr lang="ru-RU" b="1" dirty="0" smtClean="0"/>
              <a:t>Ди</a:t>
            </a:r>
            <a:r>
              <a:rPr lang="ru-RU" dirty="0" smtClean="0"/>
              <a:t> </a:t>
            </a:r>
            <a:r>
              <a:rPr lang="ru-RU" dirty="0"/>
              <a:t>=  </a:t>
            </a:r>
            <a:r>
              <a:rPr lang="ru-RU" dirty="0" smtClean="0"/>
              <a:t>50 </a:t>
            </a:r>
            <a:r>
              <a:rPr lang="ru-RU" b="1" dirty="0"/>
              <a:t>см</a:t>
            </a:r>
            <a:endParaRPr lang="ru-RU" dirty="0"/>
          </a:p>
          <a:p>
            <a:r>
              <a:rPr lang="ru-RU" dirty="0"/>
              <a:t>    </a:t>
            </a:r>
            <a:r>
              <a:rPr lang="en-US" dirty="0"/>
              <a:t>n = 6</a:t>
            </a:r>
            <a:endParaRPr lang="ru-RU" dirty="0"/>
          </a:p>
          <a:p>
            <a:r>
              <a:rPr lang="ru-RU" b="1" dirty="0"/>
              <a:t>Пт</a:t>
            </a:r>
            <a:r>
              <a:rPr lang="ru-RU" dirty="0"/>
              <a:t> = 1 </a:t>
            </a:r>
            <a:r>
              <a:rPr lang="ru-RU" b="1" dirty="0"/>
              <a:t>см</a:t>
            </a:r>
          </a:p>
          <a:p>
            <a:r>
              <a:rPr lang="ru-RU" b="1" dirty="0"/>
              <a:t>Пб</a:t>
            </a:r>
            <a:r>
              <a:rPr lang="ru-RU" dirty="0"/>
              <a:t> = 3 </a:t>
            </a:r>
            <a:r>
              <a:rPr lang="ru-RU" b="1" dirty="0"/>
              <a:t>см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8313" y="3429000"/>
            <a:ext cx="3802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2.  Отложить длину юбки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     </a:t>
            </a:r>
            <a:r>
              <a:rPr lang="ru-RU" sz="2400" b="1" dirty="0"/>
              <a:t>ТН = </a:t>
            </a:r>
            <a:r>
              <a:rPr lang="ru-RU" sz="2400" b="1" dirty="0" smtClean="0"/>
              <a:t>Ди </a:t>
            </a:r>
            <a:r>
              <a:rPr lang="ru-RU" sz="2400" b="1" dirty="0"/>
              <a:t>= </a:t>
            </a:r>
            <a:r>
              <a:rPr lang="ru-RU" sz="2400" b="1" dirty="0" smtClean="0"/>
              <a:t>50 </a:t>
            </a:r>
            <a:r>
              <a:rPr lang="ru-RU" sz="2400" b="1" dirty="0"/>
              <a:t>см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3492500" y="42211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8313" y="544512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Провести линию низа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1" grpId="0"/>
      <p:bldP spid="1085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516688" y="1989138"/>
            <a:ext cx="14287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23850" y="692150"/>
            <a:ext cx="1781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От </a:t>
            </a:r>
            <a:r>
              <a:rPr lang="ru-RU" dirty="0" smtClean="0"/>
              <a:t>=  66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Об</a:t>
            </a:r>
            <a:r>
              <a:rPr lang="ru-RU" dirty="0" smtClean="0"/>
              <a:t> =  86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9388" y="3351213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ru-RU" sz="2000" dirty="0"/>
              <a:t>Отложить расстояние до линии</a:t>
            </a:r>
          </a:p>
          <a:p>
            <a:pPr marL="342900" indent="-342900"/>
            <a:r>
              <a:rPr lang="ru-RU" sz="2000" dirty="0"/>
              <a:t>                      бедер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987675" y="38608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23850" y="4797425"/>
            <a:ext cx="4032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ТБ = Дст : 2 = </a:t>
            </a:r>
            <a:r>
              <a:rPr lang="ru-RU" sz="2000" b="1" dirty="0" smtClean="0"/>
              <a:t>35 </a:t>
            </a:r>
            <a:r>
              <a:rPr lang="ru-RU" sz="2000" b="1" dirty="0"/>
              <a:t>: 2 = </a:t>
            </a:r>
            <a:r>
              <a:rPr lang="ru-RU" sz="2000" b="1" dirty="0" smtClean="0"/>
              <a:t>17.5 </a:t>
            </a:r>
            <a:r>
              <a:rPr lang="ru-RU" sz="2000" b="1" dirty="0"/>
              <a:t>см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         Провести линию бедер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9" grpId="0"/>
      <p:bldP spid="1106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5940425" y="1989138"/>
            <a:ext cx="71438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164388" y="1989138"/>
            <a:ext cx="71437" cy="1444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50825" y="836613"/>
            <a:ext cx="185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50825" y="3429000"/>
            <a:ext cx="47529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ru-RU" sz="2000" dirty="0"/>
              <a:t>Отложить ширину клина по линии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dirty="0"/>
              <a:t>              талии</a:t>
            </a:r>
          </a:p>
          <a:p>
            <a:pPr marL="342900" indent="-342900">
              <a:spcBef>
                <a:spcPct val="50000"/>
              </a:spcBef>
            </a:pPr>
            <a:endParaRPr lang="ru-RU" sz="2000" dirty="0"/>
          </a:p>
          <a:p>
            <a:pPr marL="342900" indent="-342900">
              <a:spcBef>
                <a:spcPct val="50000"/>
              </a:spcBef>
            </a:pPr>
            <a:r>
              <a:rPr lang="ru-RU" sz="2000" b="1" dirty="0"/>
              <a:t>ТТ</a:t>
            </a:r>
            <a:r>
              <a:rPr lang="ru-RU" sz="1000" b="1" dirty="0"/>
              <a:t>1</a:t>
            </a:r>
            <a:r>
              <a:rPr lang="ru-RU" sz="2000" b="1" dirty="0"/>
              <a:t> = ТТ</a:t>
            </a:r>
            <a:r>
              <a:rPr lang="ru-RU" sz="1000" b="1" dirty="0"/>
              <a:t>2 </a:t>
            </a:r>
            <a:r>
              <a:rPr lang="ru-RU" sz="2000" b="1" dirty="0"/>
              <a:t>= </a:t>
            </a:r>
            <a:r>
              <a:rPr lang="ru-RU" sz="2000" b="1" dirty="0" smtClean="0"/>
              <a:t>(Ст </a:t>
            </a:r>
            <a:r>
              <a:rPr lang="ru-RU" sz="2000" b="1" dirty="0"/>
              <a:t>+ Пт) :  </a:t>
            </a:r>
            <a:r>
              <a:rPr lang="en-US" sz="2000" b="1" dirty="0"/>
              <a:t>n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/>
              <a:t>=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b="1" dirty="0"/>
              <a:t>      = </a:t>
            </a:r>
            <a:r>
              <a:rPr lang="ru-RU" sz="2000" b="1" dirty="0" smtClean="0"/>
              <a:t>(33 </a:t>
            </a:r>
            <a:r>
              <a:rPr lang="ru-RU" sz="2000" b="1" dirty="0"/>
              <a:t>+ 1) : 6 </a:t>
            </a:r>
            <a:r>
              <a:rPr lang="ru-RU" sz="2000" b="1" dirty="0" smtClean="0"/>
              <a:t> </a:t>
            </a:r>
            <a:r>
              <a:rPr lang="ru-RU" sz="2000" b="1" dirty="0"/>
              <a:t>= </a:t>
            </a:r>
            <a:r>
              <a:rPr lang="ru-RU" sz="2000" b="1" dirty="0" smtClean="0"/>
              <a:t>5,7 </a:t>
            </a:r>
            <a:r>
              <a:rPr lang="ru-RU" sz="2000" b="1" dirty="0"/>
              <a:t>см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/>
      <p:bldP spid="113676" grpId="0"/>
      <p:bldP spid="113678" grpId="0" animBg="1"/>
      <p:bldP spid="113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867400" y="1989138"/>
            <a:ext cx="144463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7235825" y="1989138"/>
            <a:ext cx="144463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7779" name="Oval 19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5292725" y="34290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7019925" y="1484313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 dirty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250825" y="981075"/>
            <a:ext cx="1925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250825" y="3789363"/>
            <a:ext cx="44656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5"/>
            </a:pPr>
            <a:r>
              <a:rPr lang="ru-RU" sz="2000" dirty="0"/>
              <a:t>Отложить ширину клина по  </a:t>
            </a:r>
          </a:p>
          <a:p>
            <a:pPr marL="342900" indent="-342900"/>
            <a:r>
              <a:rPr lang="ru-RU" sz="2000" dirty="0"/>
              <a:t>           линии бедер</a:t>
            </a:r>
          </a:p>
          <a:p>
            <a:pPr marL="342900" indent="-342900"/>
            <a:endParaRPr lang="ru-RU" sz="2000" dirty="0"/>
          </a:p>
          <a:p>
            <a:pPr marL="342900" indent="-342900"/>
            <a:r>
              <a:rPr lang="ru-RU" sz="2000" b="1" dirty="0"/>
              <a:t>ББ</a:t>
            </a:r>
            <a:r>
              <a:rPr lang="ru-RU" sz="1000" b="1" dirty="0"/>
              <a:t>1</a:t>
            </a:r>
            <a:r>
              <a:rPr lang="ru-RU" sz="2000" b="1" dirty="0"/>
              <a:t> = ББ</a:t>
            </a:r>
            <a:r>
              <a:rPr lang="ru-RU" sz="1000" b="1" dirty="0"/>
              <a:t>2 </a:t>
            </a:r>
            <a:r>
              <a:rPr lang="ru-RU" sz="2000" b="1"/>
              <a:t>= </a:t>
            </a:r>
            <a:r>
              <a:rPr lang="ru-RU" sz="2000" b="1" smtClean="0"/>
              <a:t>(Сб </a:t>
            </a:r>
            <a:r>
              <a:rPr lang="ru-RU" sz="2000" b="1" dirty="0"/>
              <a:t>+ Пб) :  </a:t>
            </a:r>
            <a:r>
              <a:rPr lang="en-US" sz="2000" b="1" dirty="0"/>
              <a:t>n</a:t>
            </a:r>
            <a:r>
              <a:rPr lang="ru-RU" sz="2000" b="1" dirty="0"/>
              <a:t> </a:t>
            </a:r>
            <a:r>
              <a:rPr lang="ru-RU" sz="2000" b="1" dirty="0" smtClean="0"/>
              <a:t>=</a:t>
            </a:r>
            <a:endParaRPr lang="ru-RU" sz="2000" b="1" dirty="0"/>
          </a:p>
          <a:p>
            <a:pPr marL="342900" indent="-342900"/>
            <a:r>
              <a:rPr lang="ru-RU" sz="2000" b="1" dirty="0"/>
              <a:t>       = </a:t>
            </a:r>
            <a:r>
              <a:rPr lang="ru-RU" sz="2000" b="1" dirty="0" smtClean="0"/>
              <a:t>(43 + </a:t>
            </a:r>
            <a:r>
              <a:rPr lang="ru-RU" sz="2000" b="1" dirty="0"/>
              <a:t>3) : 6 </a:t>
            </a:r>
            <a:r>
              <a:rPr lang="ru-RU" sz="2000" b="1" dirty="0" smtClean="0"/>
              <a:t> </a:t>
            </a:r>
            <a:r>
              <a:rPr lang="ru-RU" sz="2000" b="1" dirty="0"/>
              <a:t>= </a:t>
            </a:r>
            <a:r>
              <a:rPr lang="ru-RU" sz="2000" b="1" dirty="0" smtClean="0"/>
              <a:t>7.7 </a:t>
            </a:r>
            <a:r>
              <a:rPr lang="ru-RU" sz="2000" b="1" dirty="0"/>
              <a:t>см</a:t>
            </a:r>
          </a:p>
          <a:p>
            <a:pPr marL="342900" indent="-342900">
              <a:spcBef>
                <a:spcPct val="50000"/>
              </a:spcBef>
            </a:pPr>
            <a:endParaRPr lang="ru-RU" sz="2000" b="1" dirty="0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9" grpId="0" animBg="1"/>
      <p:bldP spid="117780" grpId="0" animBg="1"/>
      <p:bldP spid="117781" grpId="0"/>
      <p:bldP spid="1177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«Волна»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1814899"/>
            <a:ext cx="830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/>
              <a:t>1. Мерка </a:t>
            </a:r>
            <a:r>
              <a:rPr lang="ru-RU" dirty="0" smtClean="0"/>
              <a:t>ДТС необходима для определения линии бедер? </a:t>
            </a:r>
            <a:r>
              <a:rPr lang="ru-RU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2. Длина </a:t>
            </a:r>
            <a:r>
              <a:rPr lang="ru-RU" dirty="0" smtClean="0"/>
              <a:t>юбки измеряется от линии бедер до желаемой длины? </a:t>
            </a:r>
          </a:p>
          <a:p>
            <a:pPr lvl="0"/>
            <a:r>
              <a:rPr lang="ru-RU" dirty="0" smtClean="0"/>
              <a:t>3. Нужно </a:t>
            </a:r>
            <a:r>
              <a:rPr lang="ru-RU" dirty="0" smtClean="0"/>
              <a:t>ли фиксировать линию талии шнурком при снятии мерок? </a:t>
            </a:r>
          </a:p>
          <a:p>
            <a:pPr lvl="0"/>
            <a:r>
              <a:rPr lang="ru-RU" dirty="0" smtClean="0"/>
              <a:t>4. Чем </a:t>
            </a:r>
            <a:r>
              <a:rPr lang="ru-RU" dirty="0" smtClean="0"/>
              <a:t>больше клиньев в юбке, тем юбка шире? </a:t>
            </a:r>
          </a:p>
          <a:p>
            <a:pPr lvl="0"/>
            <a:r>
              <a:rPr lang="ru-RU" dirty="0" smtClean="0"/>
              <a:t>5. Для </a:t>
            </a:r>
            <a:r>
              <a:rPr lang="ru-RU" dirty="0" smtClean="0"/>
              <a:t>построения чертежа юбки из клиньев мерки От, Об записывают полностью</a:t>
            </a:r>
            <a:r>
              <a:rPr lang="ru-RU" dirty="0" smtClean="0"/>
              <a:t>?</a:t>
            </a:r>
            <a:endParaRPr lang="ru-RU" dirty="0" smtClean="0"/>
          </a:p>
          <a:p>
            <a:pPr lvl="0"/>
            <a:r>
              <a:rPr lang="ru-RU" dirty="0" smtClean="0"/>
              <a:t>6. Прибавки </a:t>
            </a:r>
            <a:r>
              <a:rPr lang="ru-RU" dirty="0" smtClean="0"/>
              <a:t>для построения чертежа юбки нужны для свободного облегания? </a:t>
            </a:r>
          </a:p>
          <a:p>
            <a:pPr lvl="0"/>
            <a:r>
              <a:rPr lang="ru-RU" dirty="0" smtClean="0"/>
              <a:t>7. Прибавки </a:t>
            </a:r>
            <a:r>
              <a:rPr lang="ru-RU" dirty="0" smtClean="0"/>
              <a:t>к обхвату талии и к обхвату бёдер обозначаются  Пот, </a:t>
            </a:r>
            <a:r>
              <a:rPr lang="ru-RU" dirty="0" err="1" smtClean="0"/>
              <a:t>Поб</a:t>
            </a:r>
            <a:r>
              <a:rPr lang="ru-RU" dirty="0" smtClean="0"/>
              <a:t>? </a:t>
            </a:r>
          </a:p>
          <a:p>
            <a:pPr lvl="0"/>
            <a:r>
              <a:rPr lang="ru-RU" dirty="0" smtClean="0"/>
              <a:t>8. Чертёж </a:t>
            </a:r>
            <a:r>
              <a:rPr lang="ru-RU" dirty="0" smtClean="0"/>
              <a:t>изделия в масштабе 1:4 уменьшен в четыре раза?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5867400" y="1989138"/>
            <a:ext cx="144463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164388" y="19891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8017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 flipH="1">
            <a:off x="5292725" y="2060575"/>
            <a:ext cx="64770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>
            <a:off x="7235825" y="2060575"/>
            <a:ext cx="6492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8021" name="Oval 21"/>
          <p:cNvSpPr>
            <a:spLocks noChangeArrowheads="1"/>
          </p:cNvSpPr>
          <p:nvPr/>
        </p:nvSpPr>
        <p:spPr bwMode="auto">
          <a:xfrm>
            <a:off x="5219700" y="5516563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8022" name="Oval 22"/>
          <p:cNvSpPr>
            <a:spLocks noChangeArrowheads="1"/>
          </p:cNvSpPr>
          <p:nvPr/>
        </p:nvSpPr>
        <p:spPr bwMode="auto">
          <a:xfrm>
            <a:off x="7812088" y="5516563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5076825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7667625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292725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5292725" y="3357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7956550" y="5157788"/>
            <a:ext cx="52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dirty="0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250825" y="908050"/>
            <a:ext cx="17811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</a:p>
          <a:p>
            <a:endParaRPr lang="ru-RU" b="1" dirty="0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50825" y="4221163"/>
            <a:ext cx="43195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6.  Провести боковые линии клина</a:t>
            </a:r>
          </a:p>
          <a:p>
            <a:pPr>
              <a:spcBef>
                <a:spcPct val="50000"/>
              </a:spcBef>
            </a:pPr>
            <a:r>
              <a:rPr lang="ru-RU" sz="2000" dirty="0"/>
              <a:t>      </a:t>
            </a:r>
            <a:r>
              <a:rPr lang="ru-RU" sz="2000" b="1" dirty="0"/>
              <a:t>Т</a:t>
            </a:r>
            <a:r>
              <a:rPr lang="ru-RU" sz="1000" b="1" dirty="0"/>
              <a:t>1</a:t>
            </a:r>
            <a:r>
              <a:rPr lang="ru-RU" sz="2000" b="1" dirty="0"/>
              <a:t>Н</a:t>
            </a:r>
            <a:r>
              <a:rPr lang="ru-RU" sz="1000" b="1" dirty="0"/>
              <a:t>1</a:t>
            </a:r>
            <a:r>
              <a:rPr lang="ru-RU" sz="2000" b="1" dirty="0"/>
              <a:t> = Т</a:t>
            </a:r>
            <a:r>
              <a:rPr lang="ru-RU" sz="1000" b="1" dirty="0"/>
              <a:t>2</a:t>
            </a:r>
            <a:r>
              <a:rPr lang="ru-RU" sz="2000" b="1" dirty="0"/>
              <a:t>Н</a:t>
            </a:r>
            <a:r>
              <a:rPr lang="ru-RU" sz="1000" b="1" dirty="0"/>
              <a:t>2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  <p:bldP spid="128017" grpId="0" animBg="1"/>
      <p:bldP spid="128018" grpId="0" animBg="1"/>
      <p:bldP spid="128019" grpId="0" animBg="1"/>
      <p:bldP spid="128021" grpId="0" animBg="1"/>
      <p:bldP spid="128022" grpId="0" animBg="1"/>
      <p:bldP spid="128023" grpId="0"/>
      <p:bldP spid="1280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867400" y="2060575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7164388" y="2060575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5219700" y="5516563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7812088" y="5516563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076825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740650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292725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59404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72358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5940425" y="191611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7164388" y="1916113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7019925" y="1484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</a:t>
            </a:r>
            <a:r>
              <a:rPr lang="ru-RU" sz="1000" dirty="0"/>
              <a:t>4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250825" y="981075"/>
            <a:ext cx="1925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5795963" y="1484313"/>
            <a:ext cx="452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3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323850" y="4076700"/>
            <a:ext cx="4608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7"/>
            </a:pPr>
            <a:r>
              <a:rPr lang="ru-RU" sz="2000" dirty="0"/>
              <a:t>Повысить линию талии по бокам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dirty="0"/>
              <a:t>            клина   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dirty="0"/>
              <a:t>       </a:t>
            </a:r>
            <a:r>
              <a:rPr lang="ru-RU" sz="2000" b="1" dirty="0"/>
              <a:t>Т</a:t>
            </a:r>
            <a:r>
              <a:rPr lang="ru-RU" sz="1000" b="1" dirty="0"/>
              <a:t>1</a:t>
            </a:r>
            <a:r>
              <a:rPr lang="ru-RU" sz="2000" b="1" dirty="0"/>
              <a:t>Т</a:t>
            </a:r>
            <a:r>
              <a:rPr lang="ru-RU" sz="1000" b="1" dirty="0"/>
              <a:t>3 </a:t>
            </a:r>
            <a:r>
              <a:rPr lang="ru-RU" sz="2000" b="1" dirty="0"/>
              <a:t>= Т</a:t>
            </a:r>
            <a:r>
              <a:rPr lang="ru-RU" sz="1000" b="1" dirty="0"/>
              <a:t>2</a:t>
            </a:r>
            <a:r>
              <a:rPr lang="ru-RU" sz="2000" b="1" dirty="0"/>
              <a:t>Т</a:t>
            </a:r>
            <a:r>
              <a:rPr lang="ru-RU" sz="1000" b="1" dirty="0"/>
              <a:t>4</a:t>
            </a:r>
            <a:r>
              <a:rPr lang="ru-RU" sz="2000" b="1" dirty="0"/>
              <a:t>  = </a:t>
            </a:r>
            <a:r>
              <a:rPr lang="ru-RU" sz="2000" b="1" dirty="0" smtClean="0"/>
              <a:t>0.5 </a:t>
            </a:r>
            <a:r>
              <a:rPr lang="ru-RU" sz="2000" b="1" dirty="0"/>
              <a:t>см</a:t>
            </a:r>
            <a:r>
              <a:rPr lang="ru-RU" sz="2000" dirty="0"/>
              <a:t>        </a:t>
            </a:r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V="1">
            <a:off x="3563938" y="54451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5292725" y="1989138"/>
            <a:ext cx="64770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7235825" y="2060575"/>
            <a:ext cx="6492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5" grpId="0"/>
      <p:bldP spid="1290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867400" y="2060575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7164388" y="2060575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5219700" y="5516563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812088" y="5516563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076825" y="58054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740650" y="58054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292725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9404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72358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5940425" y="191611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164388" y="1916113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7019925" y="1484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</a:t>
            </a:r>
            <a:r>
              <a:rPr lang="ru-RU" sz="1000" dirty="0"/>
              <a:t>4</a:t>
            </a: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5292725" y="3357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5292725" y="5373688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7812088" y="5373688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3395" name="Text Box 35"/>
          <p:cNvSpPr txBox="1">
            <a:spLocks noChangeArrowheads="1"/>
          </p:cNvSpPr>
          <p:nvPr/>
        </p:nvSpPr>
        <p:spPr bwMode="auto">
          <a:xfrm>
            <a:off x="4716463" y="51577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3</a:t>
            </a:r>
          </a:p>
        </p:txBody>
      </p:sp>
      <p:sp>
        <p:nvSpPr>
          <p:cNvPr id="143396" name="Text Box 36"/>
          <p:cNvSpPr txBox="1">
            <a:spLocks noChangeArrowheads="1"/>
          </p:cNvSpPr>
          <p:nvPr/>
        </p:nvSpPr>
        <p:spPr bwMode="auto">
          <a:xfrm>
            <a:off x="8027988" y="51577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4</a:t>
            </a: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323850" y="1052513"/>
            <a:ext cx="185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5795963" y="148431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3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250825" y="4365625"/>
            <a:ext cx="3889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9"/>
            </a:pPr>
            <a:r>
              <a:rPr lang="ru-RU" sz="2000" dirty="0"/>
              <a:t>Выровнять размер  боковых сторон  клина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dirty="0"/>
              <a:t>                      </a:t>
            </a:r>
            <a:r>
              <a:rPr lang="ru-RU" sz="2000" b="1" dirty="0"/>
              <a:t>Т</a:t>
            </a:r>
            <a:r>
              <a:rPr lang="ru-RU" sz="1000" b="1" dirty="0"/>
              <a:t>3</a:t>
            </a:r>
            <a:r>
              <a:rPr lang="ru-RU" sz="2000" b="1" dirty="0"/>
              <a:t>Н</a:t>
            </a:r>
            <a:r>
              <a:rPr lang="ru-RU" sz="1000" b="1" dirty="0"/>
              <a:t>3</a:t>
            </a:r>
            <a:r>
              <a:rPr lang="ru-RU" sz="2000" b="1" dirty="0"/>
              <a:t> = Т</a:t>
            </a:r>
            <a:r>
              <a:rPr lang="ru-RU" sz="1000" b="1" dirty="0"/>
              <a:t>4</a:t>
            </a:r>
            <a:r>
              <a:rPr lang="ru-RU" sz="2000" b="1" dirty="0"/>
              <a:t>Н</a:t>
            </a:r>
            <a:r>
              <a:rPr lang="ru-RU" sz="1000" b="1" dirty="0"/>
              <a:t>4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 flipH="1">
            <a:off x="5292725" y="1916113"/>
            <a:ext cx="64770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7235825" y="1916113"/>
            <a:ext cx="649288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5940425" y="1989138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5644" name="Line 44"/>
          <p:cNvSpPr>
            <a:spLocks noChangeShapeType="1"/>
          </p:cNvSpPr>
          <p:nvPr/>
        </p:nvSpPr>
        <p:spPr bwMode="auto">
          <a:xfrm flipV="1">
            <a:off x="6588125" y="1989138"/>
            <a:ext cx="6477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5" grpId="0"/>
      <p:bldP spid="1433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804025" y="2133600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6516688" y="19891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5867400" y="2060575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7164388" y="2060575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5219700" y="5516563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7812088" y="5516563"/>
            <a:ext cx="144462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5076825" y="5661025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740650" y="5661025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5292725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9404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72358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5940425" y="1916113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7164388" y="1916113"/>
            <a:ext cx="71437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7019925" y="1484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</a:t>
            </a:r>
            <a:r>
              <a:rPr lang="ru-RU" sz="1000" dirty="0"/>
              <a:t>4</a:t>
            </a: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5292725" y="3357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5292725" y="5373688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7812088" y="5373688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4787900" y="51577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3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7956550" y="51577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4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50825" y="981075"/>
            <a:ext cx="19256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5795963" y="1484313"/>
            <a:ext cx="73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23850" y="4437063"/>
            <a:ext cx="4535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10"/>
            </a:pPr>
            <a:r>
              <a:rPr lang="ru-RU" sz="2000" dirty="0"/>
              <a:t>Провести новую линию низа</a:t>
            </a:r>
          </a:p>
          <a:p>
            <a:pPr marL="342900" indent="-342900">
              <a:spcBef>
                <a:spcPct val="50000"/>
              </a:spcBef>
            </a:pPr>
            <a:r>
              <a:rPr lang="ru-RU" sz="2000" dirty="0"/>
              <a:t>               </a:t>
            </a:r>
            <a:r>
              <a:rPr lang="ru-RU" sz="2000" b="1" dirty="0"/>
              <a:t>Н</a:t>
            </a:r>
            <a:r>
              <a:rPr lang="ru-RU" sz="1000" b="1" dirty="0"/>
              <a:t>3</a:t>
            </a:r>
            <a:r>
              <a:rPr lang="ru-RU" sz="2000" b="1" dirty="0"/>
              <a:t> </a:t>
            </a:r>
            <a:r>
              <a:rPr lang="ru-RU" sz="2000" dirty="0"/>
              <a:t>-</a:t>
            </a:r>
            <a:r>
              <a:rPr lang="ru-RU" sz="2000" b="1" dirty="0"/>
              <a:t> Н </a:t>
            </a:r>
            <a:r>
              <a:rPr lang="ru-RU" sz="2000" dirty="0"/>
              <a:t>- </a:t>
            </a:r>
            <a:r>
              <a:rPr lang="ru-RU" sz="2000" b="1" dirty="0"/>
              <a:t> Н</a:t>
            </a:r>
            <a:r>
              <a:rPr lang="ru-RU" sz="1000" b="1" dirty="0"/>
              <a:t>4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2195513" y="333375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 flipH="1">
            <a:off x="5292725" y="2060575"/>
            <a:ext cx="647700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>
            <a:off x="7235825" y="2060575"/>
            <a:ext cx="6492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H="1">
            <a:off x="6588125" y="1916113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5940425" y="1916113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>
            <a:off x="5292725" y="5445125"/>
            <a:ext cx="12954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4430" name="Line 46"/>
          <p:cNvSpPr>
            <a:spLocks noChangeShapeType="1"/>
          </p:cNvSpPr>
          <p:nvPr/>
        </p:nvSpPr>
        <p:spPr bwMode="auto">
          <a:xfrm flipH="1">
            <a:off x="6588125" y="5445125"/>
            <a:ext cx="12239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9" grpId="0" animBg="1"/>
      <p:bldP spid="1444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5435600" y="20605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6588125" y="2060575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64163" y="33575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5292725" y="3357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43663" y="1647825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227763" y="2997200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003800" y="5589588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588125" y="54451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443663" y="5589588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940425" y="2133600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87705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6516688" y="2060575"/>
            <a:ext cx="14287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867400" y="2060575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7164388" y="2060575"/>
            <a:ext cx="144462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6516688" y="3284538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6516688" y="5516563"/>
            <a:ext cx="14287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5292725" y="5589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5219700" y="5516563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7812088" y="5516563"/>
            <a:ext cx="144462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076825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7740650" y="55895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 flipH="1">
            <a:off x="5651500" y="3284538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7380288" y="3284538"/>
            <a:ext cx="144462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292725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524750" y="33575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59404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7235825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5940425" y="1916113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7164388" y="191611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019925" y="14843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</a:t>
            </a:r>
            <a:r>
              <a:rPr lang="ru-RU" sz="1000" dirty="0"/>
              <a:t>4</a:t>
            </a: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5292725" y="33575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5292725" y="537368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7812088" y="5373688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4787900" y="51577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3</a:t>
            </a:r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7956550" y="51577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4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250825" y="1052513"/>
            <a:ext cx="1854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 smtClean="0"/>
              <a:t>Мерки:</a:t>
            </a:r>
          </a:p>
          <a:p>
            <a:r>
              <a:rPr lang="ru-RU" b="1" dirty="0" smtClean="0"/>
              <a:t>Ст </a:t>
            </a:r>
            <a:r>
              <a:rPr lang="ru-RU" dirty="0" smtClean="0"/>
              <a:t>=  33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Сб</a:t>
            </a:r>
            <a:r>
              <a:rPr lang="ru-RU" dirty="0" smtClean="0"/>
              <a:t> =  43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Дст</a:t>
            </a:r>
            <a:r>
              <a:rPr lang="ru-RU" dirty="0" smtClean="0"/>
              <a:t> = 35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b="1" dirty="0" smtClean="0"/>
              <a:t>Ди</a:t>
            </a:r>
            <a:r>
              <a:rPr lang="ru-RU" dirty="0" smtClean="0"/>
              <a:t> =  50 </a:t>
            </a:r>
            <a:r>
              <a:rPr lang="ru-RU" b="1" dirty="0" smtClean="0"/>
              <a:t>см</a:t>
            </a:r>
            <a:endParaRPr lang="ru-RU" dirty="0" smtClean="0"/>
          </a:p>
          <a:p>
            <a:r>
              <a:rPr lang="ru-RU" dirty="0" smtClean="0"/>
              <a:t>    </a:t>
            </a:r>
            <a:r>
              <a:rPr lang="en-US" dirty="0" smtClean="0"/>
              <a:t>n = 6</a:t>
            </a:r>
            <a:endParaRPr lang="ru-RU" dirty="0" smtClean="0"/>
          </a:p>
          <a:p>
            <a:r>
              <a:rPr lang="ru-RU" b="1" dirty="0" smtClean="0"/>
              <a:t>Пт</a:t>
            </a:r>
            <a:r>
              <a:rPr lang="ru-RU" dirty="0" smtClean="0"/>
              <a:t> = 1 </a:t>
            </a:r>
            <a:r>
              <a:rPr lang="ru-RU" b="1" dirty="0" smtClean="0"/>
              <a:t>см</a:t>
            </a:r>
          </a:p>
          <a:p>
            <a:r>
              <a:rPr lang="ru-RU" b="1" dirty="0" smtClean="0"/>
              <a:t>Пб</a:t>
            </a:r>
            <a:r>
              <a:rPr lang="ru-RU" dirty="0" smtClean="0"/>
              <a:t> = 3 </a:t>
            </a:r>
            <a:r>
              <a:rPr lang="ru-RU" b="1" dirty="0" smtClean="0"/>
              <a:t>см</a:t>
            </a:r>
            <a:endParaRPr lang="ru-RU" b="1" dirty="0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5795963" y="1484313"/>
            <a:ext cx="668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3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68313" y="4365625"/>
            <a:ext cx="395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11.  Обвести чертеж.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2195513" y="228600"/>
            <a:ext cx="69484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 dirty="0"/>
              <a:t>Построение основы чертежа клиньевой юбки</a:t>
            </a:r>
          </a:p>
          <a:p>
            <a:pPr>
              <a:spcBef>
                <a:spcPct val="50000"/>
              </a:spcBef>
            </a:pPr>
            <a:endParaRPr lang="ru-RU" sz="2400" u="sng" dirty="0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H="1">
            <a:off x="5292725" y="1989138"/>
            <a:ext cx="647700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7235825" y="1916113"/>
            <a:ext cx="649288" cy="35290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5292725" y="5373688"/>
            <a:ext cx="12954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H="1">
            <a:off x="6588125" y="5373688"/>
            <a:ext cx="1296988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V="1">
            <a:off x="6588125" y="1989138"/>
            <a:ext cx="647700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5940425" y="1989138"/>
            <a:ext cx="647700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5292725" y="53736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7885113" y="53736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название линий чертежа</a:t>
            </a:r>
            <a:endParaRPr lang="ru-RU" dirty="0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495675" y="2052637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648200" y="2052637"/>
            <a:ext cx="0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24238" y="334962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52800" y="33496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3738" y="1639887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87838" y="2989262"/>
            <a:ext cx="271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Б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63875" y="5581650"/>
            <a:ext cx="3097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648200" y="5437187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03738" y="5581650"/>
            <a:ext cx="401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000500" y="2125662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37125" y="2125662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2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576763" y="2052637"/>
            <a:ext cx="14287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927475" y="2052637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24463" y="2052637"/>
            <a:ext cx="144462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576763" y="3276600"/>
            <a:ext cx="142875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576763" y="5508625"/>
            <a:ext cx="14287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352800" y="558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79775" y="5508625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72163" y="5508625"/>
            <a:ext cx="144462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136900" y="5581650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1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800725" y="5581650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2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 flipH="1">
            <a:off x="3711575" y="3276600"/>
            <a:ext cx="144463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440363" y="3276600"/>
            <a:ext cx="144462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52800" y="3349625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1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584825" y="3349625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  <a:r>
              <a:rPr lang="ru-RU" sz="1000" dirty="0"/>
              <a:t>2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000500" y="190817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295900" y="1908175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4000500" y="1908175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224463" y="1908175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080000" y="1476375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</a:t>
            </a:r>
            <a:r>
              <a:rPr lang="ru-RU" sz="1000" dirty="0"/>
              <a:t>4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352800" y="33496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352800" y="536575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5872163" y="5365750"/>
            <a:ext cx="73025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847975" y="5149850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3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016625" y="5149850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</a:t>
            </a:r>
            <a:r>
              <a:rPr lang="ru-RU" sz="1000" dirty="0"/>
              <a:t>4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856038" y="1476375"/>
            <a:ext cx="668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</a:t>
            </a:r>
            <a:r>
              <a:rPr lang="ru-RU" sz="1000" dirty="0"/>
              <a:t>3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 flipH="1">
            <a:off x="3352800" y="1981200"/>
            <a:ext cx="647700" cy="3455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5295900" y="1908175"/>
            <a:ext cx="649288" cy="35290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3352800" y="5365750"/>
            <a:ext cx="12954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H="1">
            <a:off x="4648200" y="5365750"/>
            <a:ext cx="1296988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 flipV="1">
            <a:off x="4648200" y="1981200"/>
            <a:ext cx="647700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4000500" y="1981200"/>
            <a:ext cx="647700" cy="714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3352800" y="536575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>
            <a:off x="5945188" y="536575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304800" y="1752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Линия Т3ТТ4</a:t>
            </a:r>
          </a:p>
          <a:p>
            <a:r>
              <a:rPr lang="ru-RU" sz="2800" dirty="0" smtClean="0"/>
              <a:t>Линия Н3НН4</a:t>
            </a:r>
          </a:p>
          <a:p>
            <a:r>
              <a:rPr lang="ru-RU" sz="2800" dirty="0" smtClean="0"/>
              <a:t>Линия Б1ББ2</a:t>
            </a:r>
          </a:p>
          <a:p>
            <a:r>
              <a:rPr lang="ru-RU" sz="2800" dirty="0" smtClean="0"/>
              <a:t>Линия </a:t>
            </a:r>
            <a:r>
              <a:rPr lang="ru-RU" sz="2000" dirty="0" smtClean="0"/>
              <a:t>Т3Б1Н</a:t>
            </a:r>
            <a:r>
              <a:rPr lang="ru-RU" dirty="0" smtClean="0"/>
              <a:t>3</a:t>
            </a:r>
          </a:p>
          <a:p>
            <a:r>
              <a:rPr lang="ru-RU" sz="2800" dirty="0" smtClean="0"/>
              <a:t>Линия ТБН</a:t>
            </a:r>
            <a:endParaRPr lang="ru-RU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800" y="5867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называется деталь клиньевой юбки? </a:t>
            </a:r>
            <a:endParaRPr lang="ru-RU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7239000" y="5867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КЛИН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8913"/>
            <a:ext cx="7772400" cy="360045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996633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996633"/>
                </a:solidFill>
              </a:rPr>
              <a:t>Даю совет вам: не лениться –</a:t>
            </a:r>
          </a:p>
          <a:p>
            <a:pPr eaLnBrk="1" hangingPunct="1"/>
            <a:r>
              <a:rPr lang="ru-RU" b="1" dirty="0" smtClean="0">
                <a:solidFill>
                  <a:srgbClr val="996633"/>
                </a:solidFill>
              </a:rPr>
              <a:t>И гардероб ваш обновится!</a:t>
            </a:r>
          </a:p>
          <a:p>
            <a:pPr eaLnBrk="1" hangingPunct="1"/>
            <a:r>
              <a:rPr lang="ru-RU" b="1" dirty="0" smtClean="0">
                <a:solidFill>
                  <a:srgbClr val="996633"/>
                </a:solidFill>
              </a:rPr>
              <a:t>А если не умеешь шить, </a:t>
            </a:r>
          </a:p>
          <a:p>
            <a:pPr eaLnBrk="1" hangingPunct="1"/>
            <a:r>
              <a:rPr lang="ru-RU" b="1" dirty="0" smtClean="0">
                <a:solidFill>
                  <a:srgbClr val="996633"/>
                </a:solidFill>
              </a:rPr>
              <a:t>Учиться надо поспешить</a:t>
            </a:r>
            <a:r>
              <a:rPr lang="ru-RU" dirty="0" smtClean="0">
                <a:solidFill>
                  <a:srgbClr val="996633"/>
                </a:solidFill>
              </a:rPr>
              <a:t>!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996633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29699" name="WordArt 6"/>
          <p:cNvSpPr>
            <a:spLocks noChangeArrowheads="1" noChangeShapeType="1" noTextEdit="1"/>
          </p:cNvSpPr>
          <p:nvPr/>
        </p:nvSpPr>
        <p:spPr bwMode="auto">
          <a:xfrm>
            <a:off x="971550" y="3284538"/>
            <a:ext cx="7200900" cy="30972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00"/>
                    </a:gs>
                    <a:gs pos="100000">
                      <a:srgbClr val="CCFFCC"/>
                    </a:gs>
                  </a:gsLst>
                  <a:lin ang="5400000" scaled="1"/>
                </a:gradFill>
                <a:latin typeface="Impact"/>
              </a:rPr>
              <a:t>Желаю всем удачи!</a:t>
            </a:r>
          </a:p>
        </p:txBody>
      </p:sp>
      <p:pic>
        <p:nvPicPr>
          <p:cNvPr id="29700" name="Picture 7" descr="reben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908050"/>
            <a:ext cx="14382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ДА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1            2          3           4           5           6            7            8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НЕТ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algn="ctr"/>
            <a:r>
              <a:rPr lang="ru-RU" dirty="0" smtClean="0"/>
              <a:t>Проверь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5800" y="24384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002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670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576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244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912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580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01000" y="2133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Арка 13"/>
          <p:cNvSpPr/>
          <p:nvPr/>
        </p:nvSpPr>
        <p:spPr>
          <a:xfrm>
            <a:off x="609600" y="1905000"/>
            <a:ext cx="91440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2667000" y="1905000"/>
            <a:ext cx="99060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24400" y="1905000"/>
            <a:ext cx="106680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791200" y="1828800"/>
            <a:ext cx="1066800" cy="11430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8001000" y="1752600"/>
            <a:ext cx="914400" cy="12192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1600200" y="1981200"/>
            <a:ext cx="108835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3657600" y="1981200"/>
            <a:ext cx="108835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6858000" y="1981200"/>
            <a:ext cx="1088350" cy="990600"/>
          </a:xfrm>
          <a:prstGeom prst="blockArc">
            <a:avLst>
              <a:gd name="adj1" fmla="val 10924922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14520" y="3283060"/>
            <a:ext cx="24769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 ошибок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1-2  ошибки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ошибки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3 -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dezhdu_zhenskuyu_muzhskuyu_detskuyu_proday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762000"/>
            <a:ext cx="3160815" cy="2059933"/>
          </a:xfrm>
        </p:spPr>
      </p:pic>
      <p:pic>
        <p:nvPicPr>
          <p:cNvPr id="1026" name="Picture 2" descr="C:\Documents and Settings\1\Рабочий стол\13508528695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9000"/>
            <a:ext cx="2438400" cy="243840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"/>
            <a:ext cx="3454400" cy="2590800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f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3912853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1524000" cy="2286000"/>
          </a:xfrm>
          <a:prstGeom prst="rect">
            <a:avLst/>
          </a:prstGeom>
          <a:noFill/>
        </p:spPr>
      </p:pic>
      <p:pic>
        <p:nvPicPr>
          <p:cNvPr id="3075" name="Picture 3" descr="C:\Documents and Settings\1\Рабочий стол\863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1409954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505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ЭСКИЗ (художник- модельер)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828800" y="3276600"/>
            <a:ext cx="533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Documents and Settings\1\Рабочий стол\image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00400"/>
            <a:ext cx="2133600" cy="23592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0" y="556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Конструкция (художник - конструктор)</a:t>
            </a:r>
            <a:endParaRPr lang="ru-RU" dirty="0"/>
          </a:p>
        </p:txBody>
      </p:sp>
      <p:pic>
        <p:nvPicPr>
          <p:cNvPr id="3079" name="Picture 7" descr="C:\Documents and Settings\1\Рабочий стол\kursi-kroyu-ta-shittya--7de0-1356514257390845-1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57200"/>
            <a:ext cx="3291840" cy="2743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53200" y="762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Технология (технолог)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810000" y="21336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C:\Documents and Settings\1\Рабочий стол\0005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648200"/>
            <a:ext cx="2440305" cy="1828800"/>
          </a:xfrm>
          <a:prstGeom prst="rect">
            <a:avLst/>
          </a:prstGeom>
          <a:noFill/>
        </p:spPr>
      </p:pic>
      <p:pic>
        <p:nvPicPr>
          <p:cNvPr id="3078" name="Picture 6" descr="C:\Documents and Settings\1\Рабочий стол\rils_fashion_16527_dol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819400"/>
            <a:ext cx="2133600" cy="2590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239000" y="5410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Готовое изделие (оператор швейного оборудования)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553200" y="1752600"/>
            <a:ext cx="381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Цель: научиться строить чертеж клиньевой юбки в масштабе 1:4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ru-RU" dirty="0" smtClean="0"/>
              <a:t>Построение выкройки клиньевой юбки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Русские юбки</a:t>
            </a:r>
            <a:endParaRPr lang="ru-RU" dirty="0"/>
          </a:p>
        </p:txBody>
      </p:sp>
      <p:pic>
        <p:nvPicPr>
          <p:cNvPr id="4" name="Picture 7" descr="img4"/>
          <p:cNvPicPr>
            <a:picLocks noChangeAspect="1" noChangeArrowheads="1"/>
          </p:cNvPicPr>
          <p:nvPr/>
        </p:nvPicPr>
        <p:blipFill>
          <a:blip r:embed="rId2" cstate="print"/>
          <a:srcRect b="7835"/>
          <a:stretch>
            <a:fillRect/>
          </a:stretch>
        </p:blipFill>
        <p:spPr bwMode="auto">
          <a:xfrm>
            <a:off x="533401" y="1295400"/>
            <a:ext cx="259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g5"/>
          <p:cNvPicPr>
            <a:picLocks noChangeAspect="1" noChangeArrowheads="1"/>
          </p:cNvPicPr>
          <p:nvPr/>
        </p:nvPicPr>
        <p:blipFill>
          <a:blip r:embed="rId3" cstate="print"/>
          <a:srcRect l="2953" t="958" r="7382"/>
          <a:stretch>
            <a:fillRect/>
          </a:stretch>
        </p:blipFill>
        <p:spPr bwMode="auto">
          <a:xfrm>
            <a:off x="3352801" y="1219200"/>
            <a:ext cx="23946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mg6"/>
          <p:cNvPicPr>
            <a:picLocks noChangeAspect="1" noChangeArrowheads="1"/>
          </p:cNvPicPr>
          <p:nvPr/>
        </p:nvPicPr>
        <p:blipFill>
          <a:blip r:embed="rId4" cstate="print"/>
          <a:srcRect b="5486"/>
          <a:stretch>
            <a:fillRect/>
          </a:stretch>
        </p:blipFill>
        <p:spPr bwMode="auto">
          <a:xfrm>
            <a:off x="6019800" y="1143000"/>
            <a:ext cx="26889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Рабочий стол\6767859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2353683" cy="4495800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6767859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579077" cy="4343400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p29_risunok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05200"/>
            <a:ext cx="3512457" cy="2305050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p29_risunok15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838200"/>
            <a:ext cx="3289426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poslevoennaya-moda-1940-e-300x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857500" cy="2895600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devushki-v-mini-jubkah-1960e-27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33400"/>
            <a:ext cx="2571750" cy="2857500"/>
          </a:xfrm>
          <a:prstGeom prst="rect">
            <a:avLst/>
          </a:prstGeom>
          <a:noFill/>
        </p:spPr>
      </p:pic>
      <p:pic>
        <p:nvPicPr>
          <p:cNvPr id="5124" name="Picture 4" descr="C:\Documents and Settings\1\Рабочий стол\mikro-jubka-moda-1970e-16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158115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Послевоенная мода (середина 1940-х)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066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Девушки в мини-юбках, 1960-е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Микро-юбка, 1970-е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</TotalTime>
  <Words>991</Words>
  <Application>Microsoft Office PowerPoint</Application>
  <PresentationFormat>Экран (4:3)</PresentationFormat>
  <Paragraphs>301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Начинается урок</vt:lpstr>
      <vt:lpstr>«Волна»</vt:lpstr>
      <vt:lpstr>Проверь</vt:lpstr>
      <vt:lpstr>Слайд 4</vt:lpstr>
      <vt:lpstr>Слайд 5</vt:lpstr>
      <vt:lpstr>Построение выкройки клиньевой юбки</vt:lpstr>
      <vt:lpstr>Русские юбки</vt:lpstr>
      <vt:lpstr>Слайд 8</vt:lpstr>
      <vt:lpstr>Слайд 9</vt:lpstr>
      <vt:lpstr>Конструкции юбок</vt:lpstr>
      <vt:lpstr>Слайд 11</vt:lpstr>
      <vt:lpstr>Слайд 12</vt:lpstr>
      <vt:lpstr>Какие мерки необходимы для построения чертежа клиньевой юбки ? </vt:lpstr>
      <vt:lpstr>Мерки для построения чертежа юбки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Определите название линий чертежа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выкройки клиньевой юбки</dc:title>
  <cp:lastModifiedBy>1</cp:lastModifiedBy>
  <cp:revision>39</cp:revision>
  <dcterms:modified xsi:type="dcterms:W3CDTF">2014-04-02T12:39:58Z</dcterms:modified>
</cp:coreProperties>
</file>