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3" r:id="rId2"/>
    <p:sldId id="297" r:id="rId3"/>
    <p:sldId id="284" r:id="rId4"/>
    <p:sldId id="285" r:id="rId5"/>
    <p:sldId id="286" r:id="rId6"/>
    <p:sldId id="287" r:id="rId7"/>
    <p:sldId id="288" r:id="rId8"/>
    <p:sldId id="299" r:id="rId9"/>
    <p:sldId id="289" r:id="rId10"/>
    <p:sldId id="290" r:id="rId11"/>
    <p:sldId id="300" r:id="rId12"/>
    <p:sldId id="291" r:id="rId13"/>
    <p:sldId id="292" r:id="rId14"/>
    <p:sldId id="301" r:id="rId15"/>
    <p:sldId id="302" r:id="rId16"/>
    <p:sldId id="304" r:id="rId17"/>
    <p:sldId id="305" r:id="rId18"/>
    <p:sldId id="303" r:id="rId19"/>
    <p:sldId id="294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1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1" y="4777382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" y="4323813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4529543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4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3244142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25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3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3244142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7678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92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3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0638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95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702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0" y="627408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8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5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97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3244142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5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787785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83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3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787785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87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03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86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1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1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6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67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5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ECD5-2F43-4AFC-B1DD-EEE82B91A3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1" y="6135811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1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37EE81-B7A1-4E0C-B9A9-5770E784E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2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3.png"/><Relationship Id="rId18" Type="http://schemas.openxmlformats.org/officeDocument/2006/relationships/image" Target="../media/image4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29.jpeg"/><Relationship Id="rId17" Type="http://schemas.openxmlformats.org/officeDocument/2006/relationships/image" Target="../media/image41.jpeg"/><Relationship Id="rId2" Type="http://schemas.openxmlformats.org/officeDocument/2006/relationships/image" Target="../media/image53.pn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5" Type="http://schemas.openxmlformats.org/officeDocument/2006/relationships/image" Target="../media/image42.jpe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29.jpeg"/><Relationship Id="rId12" Type="http://schemas.openxmlformats.org/officeDocument/2006/relationships/image" Target="../media/image9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69.jpeg"/><Relationship Id="rId5" Type="http://schemas.openxmlformats.org/officeDocument/2006/relationships/image" Target="../media/image44.jpeg"/><Relationship Id="rId10" Type="http://schemas.openxmlformats.org/officeDocument/2006/relationships/hyperlink" Target="https://www.google.ru/url?sa=i&amp;url=http://san-aqva.ru/%D0%BA%D0%B0%D0%BF%D0%BB%D1%8F/&amp;psig=AOvVaw31u6xqJdQm6pWDMYA5wBG4&amp;ust=1588390118485000&amp;source=images&amp;cd=vfe&amp;ved=0CAIQjRxqFwoTCJCPxbrckekCFQAAAAAdAAAAABAJ" TargetMode="External"/><Relationship Id="rId4" Type="http://schemas.openxmlformats.org/officeDocument/2006/relationships/image" Target="../media/image41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52.jpeg"/><Relationship Id="rId5" Type="http://schemas.openxmlformats.org/officeDocument/2006/relationships/image" Target="../media/image63.png"/><Relationship Id="rId10" Type="http://schemas.openxmlformats.org/officeDocument/2006/relationships/image" Target="../media/image29.jpeg"/><Relationship Id="rId4" Type="http://schemas.openxmlformats.org/officeDocument/2006/relationships/image" Target="../media/image42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52.jpeg"/><Relationship Id="rId5" Type="http://schemas.openxmlformats.org/officeDocument/2006/relationships/image" Target="../media/image63.png"/><Relationship Id="rId10" Type="http://schemas.openxmlformats.org/officeDocument/2006/relationships/image" Target="../media/image29.jpeg"/><Relationship Id="rId4" Type="http://schemas.openxmlformats.org/officeDocument/2006/relationships/image" Target="../media/image42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0.jpeg"/><Relationship Id="rId7" Type="http://schemas.openxmlformats.org/officeDocument/2006/relationships/image" Target="../media/image3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1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0.jpeg"/><Relationship Id="rId7" Type="http://schemas.openxmlformats.org/officeDocument/2006/relationships/image" Target="../media/image3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1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jpe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11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7.jpeg"/><Relationship Id="rId7" Type="http://schemas.openxmlformats.org/officeDocument/2006/relationships/image" Target="../media/image8.jpeg"/><Relationship Id="rId12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28.jpeg"/><Relationship Id="rId9" Type="http://schemas.openxmlformats.org/officeDocument/2006/relationships/image" Target="../media/image31.jpe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38.jpeg"/><Relationship Id="rId5" Type="http://schemas.openxmlformats.org/officeDocument/2006/relationships/image" Target="../media/image8.jpe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.jpeg"/><Relationship Id="rId3" Type="http://schemas.openxmlformats.org/officeDocument/2006/relationships/image" Target="../media/image40.jpeg"/><Relationship Id="rId7" Type="http://schemas.openxmlformats.org/officeDocument/2006/relationships/image" Target="../media/image11.png"/><Relationship Id="rId12" Type="http://schemas.openxmlformats.org/officeDocument/2006/relationships/image" Target="../media/image3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10.png"/><Relationship Id="rId5" Type="http://schemas.openxmlformats.org/officeDocument/2006/relationships/image" Target="../media/image42.jpeg"/><Relationship Id="rId10" Type="http://schemas.openxmlformats.org/officeDocument/2006/relationships/image" Target="../media/image36.jpeg"/><Relationship Id="rId4" Type="http://schemas.openxmlformats.org/officeDocument/2006/relationships/image" Target="../media/image41.jpe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3" Type="http://schemas.openxmlformats.org/officeDocument/2006/relationships/image" Target="../media/image30.jpeg"/><Relationship Id="rId7" Type="http://schemas.openxmlformats.org/officeDocument/2006/relationships/image" Target="../media/image46.jpeg"/><Relationship Id="rId12" Type="http://schemas.openxmlformats.org/officeDocument/2006/relationships/image" Target="../media/image4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48.jpeg"/><Relationship Id="rId5" Type="http://schemas.openxmlformats.org/officeDocument/2006/relationships/image" Target="../media/image32.png"/><Relationship Id="rId10" Type="http://schemas.openxmlformats.org/officeDocument/2006/relationships/image" Target="../media/image41.jpeg"/><Relationship Id="rId4" Type="http://schemas.openxmlformats.org/officeDocument/2006/relationships/image" Target="../media/image45.jpeg"/><Relationship Id="rId9" Type="http://schemas.openxmlformats.org/officeDocument/2006/relationships/image" Target="../media/image31.jpeg"/><Relationship Id="rId1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3" Type="http://schemas.openxmlformats.org/officeDocument/2006/relationships/image" Target="../media/image30.jpeg"/><Relationship Id="rId7" Type="http://schemas.openxmlformats.org/officeDocument/2006/relationships/image" Target="../media/image46.jpeg"/><Relationship Id="rId12" Type="http://schemas.openxmlformats.org/officeDocument/2006/relationships/image" Target="../media/image4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48.jpeg"/><Relationship Id="rId5" Type="http://schemas.openxmlformats.org/officeDocument/2006/relationships/image" Target="../media/image32.png"/><Relationship Id="rId10" Type="http://schemas.openxmlformats.org/officeDocument/2006/relationships/image" Target="../media/image41.jpeg"/><Relationship Id="rId4" Type="http://schemas.openxmlformats.org/officeDocument/2006/relationships/image" Target="../media/image45.jpeg"/><Relationship Id="rId9" Type="http://schemas.openxmlformats.org/officeDocument/2006/relationships/image" Target="../media/image31.jpeg"/><Relationship Id="rId1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196752"/>
            <a:ext cx="8136904" cy="13681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DeflateBottom">
              <a:avLst>
                <a:gd name="adj" fmla="val 63935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ПЕРЕЛЕТНЫЕ ПТИЦЫ</a:t>
            </a:r>
            <a:endParaRPr lang="ru-RU" sz="5400" b="1" dirty="0">
              <a:ln w="95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drasler.ru/wp-content/uploads/2019/05/%D0%9A%D1%80%D0%B0%D1%81%D0%B8%D0%B2%D1%8B%D0%B5-%D0%BA%D0%B0%D1%80%D1%82%D0%B8%D0%BD%D0%BA%D0%B8-%D0%B3%D1%80%D0%B0%D1%87%D0%B0-%D0%B4%D0%BB%D1%8F-%D0%B4%D0%B5%D1%82%D0%B5%D0%B9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24128" y="4365104"/>
            <a:ext cx="1224136" cy="1038796"/>
          </a:xfrm>
          <a:prstGeom prst="rect">
            <a:avLst/>
          </a:prstGeom>
          <a:noFill/>
        </p:spPr>
      </p:pic>
      <p:pic>
        <p:nvPicPr>
          <p:cNvPr id="14344" name="Picture 8" descr="http://irkipedia.ru/sites/default/files/170derevenskaya_lastochka_ili_kasa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1152128" cy="1602052"/>
          </a:xfrm>
          <a:prstGeom prst="rect">
            <a:avLst/>
          </a:prstGeom>
          <a:noFill/>
        </p:spPr>
      </p:pic>
      <p:pic>
        <p:nvPicPr>
          <p:cNvPr id="16" name="Рисунок 15" descr="https://avatars.mds.yandex.net/get-pdb/2531696/c8f8add9-9bf8-437c-a5d1-2bbcae45fc04/s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20272" y="2636912"/>
            <a:ext cx="1152128" cy="1127375"/>
          </a:xfrm>
          <a:prstGeom prst="rect">
            <a:avLst/>
          </a:prstGeom>
          <a:noFill/>
        </p:spPr>
      </p:pic>
      <p:pic>
        <p:nvPicPr>
          <p:cNvPr id="14346" name="Picture 10" descr="http://zabavnik.club/wp-content/uploads/foto_drozd_pevchiy_36_14065708-e1544770944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0"/>
            <a:ext cx="1481177" cy="936104"/>
          </a:xfrm>
          <a:prstGeom prst="rect">
            <a:avLst/>
          </a:prstGeom>
          <a:noFill/>
        </p:spPr>
      </p:pic>
      <p:pic>
        <p:nvPicPr>
          <p:cNvPr id="14348" name="Picture 12" descr="https://avatars.mds.yandex.net/get-pdb/2342895/ca13e025-e0e8-47c4-9db4-aa7452a21bbb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204864"/>
            <a:ext cx="1296144" cy="1902092"/>
          </a:xfrm>
          <a:prstGeom prst="rect">
            <a:avLst/>
          </a:prstGeom>
          <a:noFill/>
        </p:spPr>
      </p:pic>
      <p:pic>
        <p:nvPicPr>
          <p:cNvPr id="14350" name="Picture 14" descr="https://warbler.ru/wp-content/uploads/2015/06/Luscinia-megarhynchos-picture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740352" y="116632"/>
            <a:ext cx="1224136" cy="918102"/>
          </a:xfrm>
          <a:prstGeom prst="rect">
            <a:avLst/>
          </a:prstGeom>
          <a:noFill/>
        </p:spPr>
      </p:pic>
      <p:pic>
        <p:nvPicPr>
          <p:cNvPr id="14352" name="Picture 16" descr="https://ds04.infourok.ru/uploads/ex/03a8/00047077-0a608aa8/hello_html_m11b8cb9d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3995936" y="116632"/>
            <a:ext cx="1296144" cy="939865"/>
          </a:xfrm>
          <a:prstGeom prst="rect">
            <a:avLst/>
          </a:prstGeom>
          <a:noFill/>
        </p:spPr>
      </p:pic>
      <p:pic>
        <p:nvPicPr>
          <p:cNvPr id="14354" name="Picture 18" descr="https://www.rspb.org.uk/globalassets/images/birds-and-wildlife/bird-species-illustrations/pied-wagtail_adult_1200x6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437112"/>
            <a:ext cx="1656184" cy="850473"/>
          </a:xfrm>
          <a:prstGeom prst="rect">
            <a:avLst/>
          </a:prstGeom>
          <a:noFill/>
        </p:spPr>
      </p:pic>
      <p:pic>
        <p:nvPicPr>
          <p:cNvPr id="14356" name="Picture 20" descr="https://ds04.infourok.ru/uploads/ex/121b/000d4502-67229d93/img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499987" y="4975339"/>
            <a:ext cx="1644013" cy="1882661"/>
          </a:xfrm>
          <a:prstGeom prst="rect">
            <a:avLst/>
          </a:prstGeom>
          <a:noFill/>
        </p:spPr>
      </p:pic>
      <p:pic>
        <p:nvPicPr>
          <p:cNvPr id="14360" name="Picture 24" descr="http://pngimg.com/uploads/swan/swan_PNG5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5413759"/>
            <a:ext cx="2135661" cy="1444241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4841776"/>
            <a:ext cx="153742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43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61139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«Составь слово из слогов»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73216"/>
            <a:ext cx="1728192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373216"/>
            <a:ext cx="1728192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373216"/>
            <a:ext cx="1728192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5373216"/>
            <a:ext cx="1728192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55576" y="764704"/>
            <a:ext cx="8136904" cy="3240360"/>
            <a:chOff x="323528" y="836712"/>
            <a:chExt cx="8208912" cy="3276256"/>
          </a:xfrm>
        </p:grpSpPr>
        <p:sp>
          <p:nvSpPr>
            <p:cNvPr id="16" name="Шестиугольник 15"/>
            <p:cNvSpPr/>
            <p:nvPr/>
          </p:nvSpPr>
          <p:spPr>
            <a:xfrm>
              <a:off x="1475656" y="3140968"/>
              <a:ext cx="1260000" cy="97200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2367540"/>
              <a:ext cx="1310667" cy="7654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221773" y="1115044"/>
              <a:ext cx="1310667" cy="7654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082826" y="2993788"/>
              <a:ext cx="1310667" cy="7654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ердце 10"/>
            <p:cNvSpPr/>
            <p:nvPr/>
          </p:nvSpPr>
          <p:spPr>
            <a:xfrm>
              <a:off x="1979107" y="1950042"/>
              <a:ext cx="1276034" cy="939268"/>
            </a:xfrm>
            <a:prstGeom prst="hear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ердце 11"/>
            <p:cNvSpPr/>
            <p:nvPr/>
          </p:nvSpPr>
          <p:spPr>
            <a:xfrm>
              <a:off x="5290265" y="906295"/>
              <a:ext cx="1276034" cy="939268"/>
            </a:xfrm>
            <a:prstGeom prst="hear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ердце 12"/>
            <p:cNvSpPr/>
            <p:nvPr/>
          </p:nvSpPr>
          <p:spPr>
            <a:xfrm>
              <a:off x="4945352" y="2993788"/>
              <a:ext cx="1276034" cy="939268"/>
            </a:xfrm>
            <a:prstGeom prst="hear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6049072" y="2019625"/>
              <a:ext cx="1207059" cy="939268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3082826" y="836712"/>
              <a:ext cx="1207059" cy="939268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блако 16"/>
            <p:cNvSpPr/>
            <p:nvPr/>
          </p:nvSpPr>
          <p:spPr>
            <a:xfrm>
              <a:off x="599458" y="906295"/>
              <a:ext cx="1345008" cy="1043631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ЛО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Облако 17"/>
            <p:cNvSpPr/>
            <p:nvPr/>
          </p:nvSpPr>
          <p:spPr>
            <a:xfrm>
              <a:off x="4117563" y="1880459"/>
              <a:ext cx="1345008" cy="1043631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Облако 18"/>
            <p:cNvSpPr/>
            <p:nvPr/>
          </p:nvSpPr>
          <p:spPr>
            <a:xfrm>
              <a:off x="7083808" y="2854622"/>
              <a:ext cx="1379649" cy="1043631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467544" y="4437112"/>
            <a:ext cx="1368152" cy="79208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221088"/>
            <a:ext cx="1260000" cy="97200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ердце 21"/>
          <p:cNvSpPr/>
          <p:nvPr/>
        </p:nvSpPr>
        <p:spPr>
          <a:xfrm>
            <a:off x="2699792" y="4221088"/>
            <a:ext cx="1332000" cy="972000"/>
          </a:xfrm>
          <a:prstGeom prst="hear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4932040" y="4221088"/>
            <a:ext cx="1440160" cy="10800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68344" y="1124744"/>
            <a:ext cx="1154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КУШ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5776" y="1988840"/>
            <a:ext cx="1013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ЛАС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96136" y="980728"/>
            <a:ext cx="981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ТОЧ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68344" y="2996952"/>
            <a:ext cx="902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ВЕЙ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63888" y="908720"/>
            <a:ext cx="1004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ПЕЛ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92280" y="5373216"/>
            <a:ext cx="1728192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ПЕРЕПЕЛ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373216"/>
            <a:ext cx="1728192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СОЛОВЕЙ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373216"/>
            <a:ext cx="1728192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ЛАСТОЧКА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73216"/>
            <a:ext cx="1728192" cy="4320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КУКУШКА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0"/>
            <a:ext cx="61139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«Составь слово из слогов»</a:t>
            </a:r>
            <a:endParaRPr lang="ru-RU" sz="3000" b="1" dirty="0"/>
          </a:p>
        </p:txBody>
      </p:sp>
      <p:grpSp>
        <p:nvGrpSpPr>
          <p:cNvPr id="7" name="Группа 25"/>
          <p:cNvGrpSpPr/>
          <p:nvPr/>
        </p:nvGrpSpPr>
        <p:grpSpPr>
          <a:xfrm>
            <a:off x="755576" y="764704"/>
            <a:ext cx="8136904" cy="3240360"/>
            <a:chOff x="323528" y="836712"/>
            <a:chExt cx="8208912" cy="3276256"/>
          </a:xfrm>
        </p:grpSpPr>
        <p:sp>
          <p:nvSpPr>
            <p:cNvPr id="16" name="Шестиугольник 15"/>
            <p:cNvSpPr/>
            <p:nvPr/>
          </p:nvSpPr>
          <p:spPr>
            <a:xfrm>
              <a:off x="1475656" y="3140968"/>
              <a:ext cx="1260000" cy="972000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2367540"/>
              <a:ext cx="1310667" cy="7654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221773" y="1115044"/>
              <a:ext cx="1310667" cy="7654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082826" y="2993788"/>
              <a:ext cx="1310667" cy="7654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ердце 10"/>
            <p:cNvSpPr/>
            <p:nvPr/>
          </p:nvSpPr>
          <p:spPr>
            <a:xfrm>
              <a:off x="1979107" y="1950042"/>
              <a:ext cx="1276034" cy="939268"/>
            </a:xfrm>
            <a:prstGeom prst="hear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ердце 11"/>
            <p:cNvSpPr/>
            <p:nvPr/>
          </p:nvSpPr>
          <p:spPr>
            <a:xfrm>
              <a:off x="5290265" y="906295"/>
              <a:ext cx="1276034" cy="939268"/>
            </a:xfrm>
            <a:prstGeom prst="hear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ердце 12"/>
            <p:cNvSpPr/>
            <p:nvPr/>
          </p:nvSpPr>
          <p:spPr>
            <a:xfrm>
              <a:off x="4945352" y="2993788"/>
              <a:ext cx="1276034" cy="939268"/>
            </a:xfrm>
            <a:prstGeom prst="hear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6049072" y="2019625"/>
              <a:ext cx="1207059" cy="939268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3082826" y="836712"/>
              <a:ext cx="1207059" cy="939268"/>
            </a:xfrm>
            <a:prstGeom prst="hexago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блако 16"/>
            <p:cNvSpPr/>
            <p:nvPr/>
          </p:nvSpPr>
          <p:spPr>
            <a:xfrm>
              <a:off x="599458" y="906295"/>
              <a:ext cx="1345008" cy="1043631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ЛО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Облако 17"/>
            <p:cNvSpPr/>
            <p:nvPr/>
          </p:nvSpPr>
          <p:spPr>
            <a:xfrm>
              <a:off x="4117563" y="1880459"/>
              <a:ext cx="1345008" cy="1043631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Облако 18"/>
            <p:cNvSpPr/>
            <p:nvPr/>
          </p:nvSpPr>
          <p:spPr>
            <a:xfrm>
              <a:off x="7083808" y="2854622"/>
              <a:ext cx="1379649" cy="1043631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467544" y="4437112"/>
            <a:ext cx="1368152" cy="79208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308304" y="4221088"/>
            <a:ext cx="1260000" cy="97200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ердце 21"/>
          <p:cNvSpPr/>
          <p:nvPr/>
        </p:nvSpPr>
        <p:spPr>
          <a:xfrm>
            <a:off x="2699792" y="4221088"/>
            <a:ext cx="1332000" cy="972000"/>
          </a:xfrm>
          <a:prstGeom prst="hear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4932040" y="4221088"/>
            <a:ext cx="1440160" cy="10800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68344" y="1124744"/>
            <a:ext cx="1154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КУШ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5776" y="1988840"/>
            <a:ext cx="1013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ЛАС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96136" y="980728"/>
            <a:ext cx="981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ТОЧ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68344" y="2996952"/>
            <a:ext cx="902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ВЕЙ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63888" y="908720"/>
            <a:ext cx="1004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ПЕЛ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8" descr="https://i1.wp.com/orechi.ru/wp-content/uploads/2017/11/kuk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1600" y="5949280"/>
            <a:ext cx="1241603" cy="720080"/>
          </a:xfrm>
          <a:prstGeom prst="rect">
            <a:avLst/>
          </a:prstGeom>
          <a:noFill/>
        </p:spPr>
      </p:pic>
      <p:pic>
        <p:nvPicPr>
          <p:cNvPr id="34" name="Picture 2" descr="https://avatars.mds.yandex.net/get-pdb/480866/b2e24027-c7a4-4117-83e3-58dc83a6adb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71800" y="5949280"/>
            <a:ext cx="1008112" cy="695598"/>
          </a:xfrm>
          <a:prstGeom prst="rect">
            <a:avLst/>
          </a:prstGeom>
          <a:noFill/>
        </p:spPr>
      </p:pic>
      <p:pic>
        <p:nvPicPr>
          <p:cNvPr id="35" name="Picture 8" descr="https://ds03.infourok.ru/uploads/ex/022d/0004e42c-46e62e9c/10/hello_html_mf1f1c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877272"/>
            <a:ext cx="919908" cy="720080"/>
          </a:xfrm>
          <a:prstGeom prst="rect">
            <a:avLst/>
          </a:prstGeom>
          <a:noFill/>
        </p:spPr>
      </p:pic>
      <p:pic>
        <p:nvPicPr>
          <p:cNvPr id="33794" name="Picture 2" descr="https://skybirdsales.co.uk/wp-content/uploads/2014/08/japanese_quail_edited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96336" y="5877272"/>
            <a:ext cx="864096" cy="732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58433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«Подбери схему к слову»</a:t>
            </a:r>
            <a:endParaRPr lang="ru-RU" sz="3000" b="1" dirty="0"/>
          </a:p>
        </p:txBody>
      </p:sp>
      <p:grpSp>
        <p:nvGrpSpPr>
          <p:cNvPr id="5" name="Группа 31"/>
          <p:cNvGrpSpPr/>
          <p:nvPr/>
        </p:nvGrpSpPr>
        <p:grpSpPr>
          <a:xfrm>
            <a:off x="611560" y="4005064"/>
            <a:ext cx="1519461" cy="1050814"/>
            <a:chOff x="247649" y="5517232"/>
            <a:chExt cx="1549400" cy="1093787"/>
          </a:xfrm>
        </p:grpSpPr>
        <p:pic>
          <p:nvPicPr>
            <p:cNvPr id="43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49" y="5517232"/>
              <a:ext cx="1549400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H="1">
              <a:off x="1462087" y="5731544"/>
              <a:ext cx="144462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7452320" y="1772816"/>
            <a:ext cx="1464203" cy="1008112"/>
            <a:chOff x="7543800" y="868089"/>
            <a:chExt cx="1346200" cy="950913"/>
          </a:xfrm>
        </p:grpSpPr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868089"/>
              <a:ext cx="1346200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Line 8"/>
            <p:cNvSpPr>
              <a:spLocks noChangeShapeType="1"/>
            </p:cNvSpPr>
            <p:nvPr/>
          </p:nvSpPr>
          <p:spPr bwMode="auto">
            <a:xfrm flipH="1">
              <a:off x="8186738" y="1010964"/>
              <a:ext cx="144462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" name="Группа 35"/>
          <p:cNvGrpSpPr/>
          <p:nvPr/>
        </p:nvGrpSpPr>
        <p:grpSpPr>
          <a:xfrm>
            <a:off x="7524328" y="4077072"/>
            <a:ext cx="1440851" cy="970310"/>
            <a:chOff x="7483475" y="5675981"/>
            <a:chExt cx="1322387" cy="935038"/>
          </a:xfrm>
        </p:grpSpPr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3475" y="5675981"/>
              <a:ext cx="1322387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Line 15"/>
            <p:cNvSpPr>
              <a:spLocks noChangeShapeType="1"/>
            </p:cNvSpPr>
            <p:nvPr/>
          </p:nvSpPr>
          <p:spPr bwMode="auto">
            <a:xfrm flipH="1">
              <a:off x="8483600" y="5818856"/>
              <a:ext cx="144462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Группа 32"/>
          <p:cNvGrpSpPr/>
          <p:nvPr/>
        </p:nvGrpSpPr>
        <p:grpSpPr>
          <a:xfrm>
            <a:off x="1907704" y="5445224"/>
            <a:ext cx="1454074" cy="1006586"/>
            <a:chOff x="2716213" y="5675981"/>
            <a:chExt cx="1482725" cy="1047750"/>
          </a:xfrm>
        </p:grpSpPr>
        <p:pic>
          <p:nvPicPr>
            <p:cNvPr id="37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213" y="5675981"/>
              <a:ext cx="148272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H="1">
              <a:off x="3502026" y="5890294"/>
              <a:ext cx="144462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9" name="Группа 27"/>
          <p:cNvGrpSpPr/>
          <p:nvPr/>
        </p:nvGrpSpPr>
        <p:grpSpPr>
          <a:xfrm>
            <a:off x="611560" y="1700808"/>
            <a:ext cx="1507006" cy="1041663"/>
            <a:chOff x="260349" y="738188"/>
            <a:chExt cx="1536700" cy="1084262"/>
          </a:xfrm>
        </p:grpSpPr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49" y="738188"/>
              <a:ext cx="1536700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>
              <a:off x="546099" y="973138"/>
              <a:ext cx="144463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0" name="Группа 29"/>
          <p:cNvGrpSpPr/>
          <p:nvPr/>
        </p:nvGrpSpPr>
        <p:grpSpPr>
          <a:xfrm>
            <a:off x="6084168" y="836712"/>
            <a:ext cx="1401142" cy="969983"/>
            <a:chOff x="4945063" y="1154989"/>
            <a:chExt cx="1428750" cy="1009650"/>
          </a:xfrm>
        </p:grpSpPr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63" y="1154989"/>
              <a:ext cx="14287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H="1">
              <a:off x="5445125" y="1297864"/>
              <a:ext cx="144463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1" name="Группа 28"/>
          <p:cNvGrpSpPr/>
          <p:nvPr/>
        </p:nvGrpSpPr>
        <p:grpSpPr>
          <a:xfrm>
            <a:off x="2267744" y="764704"/>
            <a:ext cx="1471199" cy="1018787"/>
            <a:chOff x="2716213" y="1140702"/>
            <a:chExt cx="1500187" cy="1060450"/>
          </a:xfrm>
        </p:grpSpPr>
        <p:pic>
          <p:nvPicPr>
            <p:cNvPr id="31" name="Pictur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213" y="1140702"/>
              <a:ext cx="1500187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H="1">
              <a:off x="3944938" y="1369302"/>
              <a:ext cx="144462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2" name="Группа 26"/>
          <p:cNvGrpSpPr/>
          <p:nvPr/>
        </p:nvGrpSpPr>
        <p:grpSpPr>
          <a:xfrm>
            <a:off x="4139952" y="764704"/>
            <a:ext cx="1421381" cy="983709"/>
            <a:chOff x="347662" y="3250406"/>
            <a:chExt cx="1449387" cy="1023938"/>
          </a:xfrm>
        </p:grpSpPr>
        <p:pic>
          <p:nvPicPr>
            <p:cNvPr id="29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2" y="3250406"/>
              <a:ext cx="1449387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H="1">
              <a:off x="561974" y="3464719"/>
              <a:ext cx="144463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3" name="Группа 33"/>
          <p:cNvGrpSpPr/>
          <p:nvPr/>
        </p:nvGrpSpPr>
        <p:grpSpPr>
          <a:xfrm>
            <a:off x="3995936" y="5589240"/>
            <a:ext cx="1440160" cy="987086"/>
            <a:chOff x="7458075" y="3321844"/>
            <a:chExt cx="1347787" cy="952500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075" y="3321844"/>
              <a:ext cx="134778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8243887" y="3464719"/>
              <a:ext cx="144463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6156176" y="5517232"/>
            <a:ext cx="1401142" cy="969983"/>
            <a:chOff x="5215730" y="5611754"/>
            <a:chExt cx="1428750" cy="1009650"/>
          </a:xfrm>
        </p:grpSpPr>
        <p:pic>
          <p:nvPicPr>
            <p:cNvPr id="25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730" y="5611754"/>
              <a:ext cx="14287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5715792" y="5754629"/>
              <a:ext cx="144463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45" name="Рисунок 44" descr="https://drasler.ru/wp-content/uploads/2019/05/%D0%9A%D1%80%D0%B0%D1%81%D0%B8%D0%B2%D1%8B%D0%B5-%D0%BA%D0%B0%D1%80%D1%82%D0%B8%D0%BD%D0%BA%D0%B8-%D0%B3%D1%80%D0%B0%D1%87%D0%B0-%D0%B4%D0%BB%D1%8F-%D0%B4%D0%B5%D1%82%D0%B5%D0%B900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987824" y="1772816"/>
            <a:ext cx="1368152" cy="1080120"/>
          </a:xfrm>
          <a:prstGeom prst="rect">
            <a:avLst/>
          </a:prstGeom>
          <a:noFill/>
        </p:spPr>
      </p:pic>
      <p:pic>
        <p:nvPicPr>
          <p:cNvPr id="46" name="Picture 24" descr="http://pngimg.com/uploads/swan/swan_PNG5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4149080"/>
            <a:ext cx="1759604" cy="1189932"/>
          </a:xfrm>
          <a:prstGeom prst="rect">
            <a:avLst/>
          </a:prstGeom>
          <a:noFill/>
        </p:spPr>
      </p:pic>
      <p:pic>
        <p:nvPicPr>
          <p:cNvPr id="47" name="Picture 16" descr="https://i0.wp.com/orechi.ru/wp-content/uploads/2017/11/ivolg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627784" y="4365104"/>
            <a:ext cx="1359323" cy="989357"/>
          </a:xfrm>
          <a:prstGeom prst="rect">
            <a:avLst/>
          </a:prstGeom>
          <a:noFill/>
        </p:spPr>
      </p:pic>
      <p:pic>
        <p:nvPicPr>
          <p:cNvPr id="48" name="Picture 22" descr="https://i1.wp.com/orechi.ru/wp-content/uploads/2017/11/trysogusk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424728" y="1844825"/>
            <a:ext cx="1497002" cy="1080120"/>
          </a:xfrm>
          <a:prstGeom prst="rect">
            <a:avLst/>
          </a:prstGeom>
          <a:noFill/>
        </p:spPr>
      </p:pic>
      <p:pic>
        <p:nvPicPr>
          <p:cNvPr id="6146" name="Picture 2" descr="http://architizer-prod.imgix.net/media/1378549999764bird.png?q=60&amp;auto=format,compress&amp;cs=strip&amp;w=168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7020272" y="2852936"/>
            <a:ext cx="1326463" cy="1008112"/>
          </a:xfrm>
          <a:prstGeom prst="rect">
            <a:avLst/>
          </a:prstGeom>
          <a:noFill/>
        </p:spPr>
      </p:pic>
      <p:pic>
        <p:nvPicPr>
          <p:cNvPr id="49" name="Picture 18" descr="https://i1.wp.com/orechi.ru/wp-content/uploads/2017/11/kukushka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75408" y="2996952"/>
            <a:ext cx="1614084" cy="936104"/>
          </a:xfrm>
          <a:prstGeom prst="rect">
            <a:avLst/>
          </a:prstGeom>
          <a:noFill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4067944" y="2780928"/>
            <a:ext cx="1667009" cy="21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29903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«Рифмы»</a:t>
            </a:r>
            <a:endParaRPr lang="ru-RU" sz="3000" b="1" dirty="0"/>
          </a:p>
        </p:txBody>
      </p:sp>
      <p:pic>
        <p:nvPicPr>
          <p:cNvPr id="8194" name="Picture 2" descr="Воробьи PNG изображения скачать бесплатно, воробе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1656184" cy="1193281"/>
          </a:xfrm>
          <a:prstGeom prst="rect">
            <a:avLst/>
          </a:prstGeom>
          <a:noFill/>
        </p:spPr>
      </p:pic>
      <p:pic>
        <p:nvPicPr>
          <p:cNvPr id="8196" name="Picture 4" descr="ASKANIA - ХЛЕБ ВАШЕМУ ДОМ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1490623" cy="1080120"/>
          </a:xfrm>
          <a:prstGeom prst="rect">
            <a:avLst/>
          </a:prstGeom>
          <a:noFill/>
        </p:spPr>
      </p:pic>
      <p:pic>
        <p:nvPicPr>
          <p:cNvPr id="5" name="Picture 18" descr="https://i1.wp.com/orechi.ru/wp-content/uploads/2017/11/kuku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1595" y="5445224"/>
            <a:ext cx="1862405" cy="1080120"/>
          </a:xfrm>
          <a:prstGeom prst="rect">
            <a:avLst/>
          </a:prstGeom>
          <a:noFill/>
        </p:spPr>
      </p:pic>
      <p:pic>
        <p:nvPicPr>
          <p:cNvPr id="6" name="Picture 8" descr="https://ds03.infourok.ru/uploads/ex/022d/0004e42c-46e62e9c/10/hello_html_mf1f1c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43608" y="5013176"/>
            <a:ext cx="1732082" cy="1355829"/>
          </a:xfrm>
          <a:prstGeom prst="rect">
            <a:avLst/>
          </a:prstGeom>
          <a:noFill/>
        </p:spPr>
      </p:pic>
      <p:pic>
        <p:nvPicPr>
          <p:cNvPr id="8198" name="Picture 6" descr="ГБУЗ Городская больница №2 / СВрач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1656000" cy="1656000"/>
          </a:xfrm>
          <a:prstGeom prst="rect">
            <a:avLst/>
          </a:prstGeom>
          <a:noFill/>
        </p:spPr>
      </p:pic>
      <p:pic>
        <p:nvPicPr>
          <p:cNvPr id="8" name="Рисунок 7" descr="https://drasler.ru/wp-content/uploads/2019/05/%D0%9A%D1%80%D0%B0%D1%81%D0%B8%D0%B2%D1%8B%D0%B5-%D0%BA%D0%B0%D1%80%D1%82%D0%B8%D0%BD%D0%BA%D0%B8-%D0%B3%D1%80%D0%B0%D1%87%D0%B0-%D0%B4%D0%BB%D1%8F-%D0%B4%D0%B5%D1%82%D0%B5%D0%B90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72200" y="4005064"/>
            <a:ext cx="1440160" cy="1152128"/>
          </a:xfrm>
          <a:prstGeom prst="rect">
            <a:avLst/>
          </a:prstGeom>
          <a:noFill/>
        </p:spPr>
      </p:pic>
      <p:pic>
        <p:nvPicPr>
          <p:cNvPr id="8200" name="Picture 8" descr="Майка детская белая"/>
          <p:cNvPicPr>
            <a:picLocks noChangeAspect="1" noChangeArrowheads="1"/>
          </p:cNvPicPr>
          <p:nvPr/>
        </p:nvPicPr>
        <p:blipFill>
          <a:blip r:embed="rId8" cstate="print"/>
          <a:srcRect l="23625" t="3780" r="25346" b="19676"/>
          <a:stretch>
            <a:fillRect/>
          </a:stretch>
        </p:blipFill>
        <p:spPr bwMode="auto">
          <a:xfrm>
            <a:off x="4355976" y="332656"/>
            <a:ext cx="1224136" cy="1836204"/>
          </a:xfrm>
          <a:prstGeom prst="rect">
            <a:avLst/>
          </a:prstGeom>
          <a:noFill/>
        </p:spPr>
      </p:pic>
      <p:pic>
        <p:nvPicPr>
          <p:cNvPr id="10" name="Picture 24" descr="https://i2.wp.com/orechi.ru/wp-content/uploads/2017/11/chay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771800" y="3933056"/>
            <a:ext cx="1605780" cy="1107433"/>
          </a:xfrm>
          <a:prstGeom prst="rect">
            <a:avLst/>
          </a:prstGeom>
          <a:noFill/>
        </p:spPr>
      </p:pic>
      <p:pic>
        <p:nvPicPr>
          <p:cNvPr id="8202" name="Picture 10" descr="капля — san-aqva.ru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8384" y="1772816"/>
            <a:ext cx="864444" cy="1446389"/>
          </a:xfrm>
          <a:prstGeom prst="rect">
            <a:avLst/>
          </a:prstGeom>
          <a:noFill/>
        </p:spPr>
      </p:pic>
      <p:pic>
        <p:nvPicPr>
          <p:cNvPr id="12" name="Picture 20" descr="https://ds04.infourok.ru/uploads/ex/121b/000d4502-67229d93/img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4437112"/>
            <a:ext cx="1872208" cy="2143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31229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«Домино»</a:t>
            </a:r>
            <a:endParaRPr lang="ru-RU" sz="3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63888" y="332656"/>
            <a:ext cx="1667009" cy="21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365104"/>
            <a:ext cx="1512168" cy="23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https://i1.wp.com/orechi.ru/wp-content/uploads/2017/11/trysogu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31640" y="5301208"/>
            <a:ext cx="1796402" cy="1296144"/>
          </a:xfrm>
          <a:prstGeom prst="rect">
            <a:avLst/>
          </a:prstGeom>
          <a:noFill/>
        </p:spPr>
      </p:pic>
      <p:pic>
        <p:nvPicPr>
          <p:cNvPr id="8" name="Picture 24" descr="http://pngimg.com/uploads/swan/swan_PNG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48680"/>
            <a:ext cx="1916664" cy="1296144"/>
          </a:xfrm>
          <a:prstGeom prst="rect">
            <a:avLst/>
          </a:prstGeom>
          <a:noFill/>
        </p:spPr>
      </p:pic>
      <p:pic>
        <p:nvPicPr>
          <p:cNvPr id="10" name="Picture 24" descr="https://i2.wp.com/orechi.ru/wp-content/uploads/2017/11/chay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139952" y="2780928"/>
            <a:ext cx="1605780" cy="1107433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52120" y="3573016"/>
            <a:ext cx="1368152" cy="179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1403648" y="548680"/>
            <a:ext cx="1440160" cy="2135039"/>
            <a:chOff x="1403648" y="548680"/>
            <a:chExt cx="1440160" cy="2135039"/>
          </a:xfrm>
        </p:grpSpPr>
        <p:pic>
          <p:nvPicPr>
            <p:cNvPr id="35842" name="Picture 2" descr="Как нарисовать стрижа карандашом поэтапно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3648" y="908721"/>
              <a:ext cx="1440160" cy="177499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907704" y="548680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FF0000"/>
                  </a:solidFill>
                </a:rPr>
                <a:t>*</a:t>
              </a:r>
              <a:endParaRPr lang="ru-RU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380312" y="2276872"/>
            <a:ext cx="1557193" cy="1637429"/>
            <a:chOff x="7380312" y="2276872"/>
            <a:chExt cx="1557193" cy="1637429"/>
          </a:xfrm>
        </p:grpSpPr>
        <p:pic>
          <p:nvPicPr>
            <p:cNvPr id="5" name="Picture 16" descr="https://i0.wp.com/orechi.ru/wp-content/uploads/2017/11/ivolg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380312" y="2780928"/>
              <a:ext cx="1557193" cy="113337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668344" y="2276872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FF0000"/>
                  </a:solidFill>
                </a:rPr>
                <a:t>*</a:t>
              </a:r>
              <a:endParaRPr lang="ru-RU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91680" y="3140968"/>
            <a:ext cx="1440160" cy="1512168"/>
            <a:chOff x="1835696" y="2708920"/>
            <a:chExt cx="1440160" cy="1512168"/>
          </a:xfrm>
        </p:grpSpPr>
        <p:pic>
          <p:nvPicPr>
            <p:cNvPr id="9" name="Рисунок 8" descr="https://drasler.ru/wp-content/uploads/2019/05/%D0%9A%D1%80%D0%B0%D1%81%D0%B8%D0%B2%D1%8B%D0%B5-%D0%BA%D0%B0%D1%80%D1%82%D0%B8%D0%BD%D0%BA%D0%B8-%D0%B3%D1%80%D0%B0%D1%87%D0%B0-%D0%B4%D0%BB%D1%8F-%D0%B4%D0%B5%D1%82%D0%B5%D0%B9008.jp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1835696" y="3068960"/>
              <a:ext cx="1440160" cy="115212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195736" y="2708920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FF0000"/>
                  </a:solidFill>
                </a:rPr>
                <a:t>*</a:t>
              </a:r>
              <a:endParaRPr lang="ru-RU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164288" y="4797152"/>
            <a:ext cx="1512168" cy="1724529"/>
            <a:chOff x="7164288" y="4797152"/>
            <a:chExt cx="1512168" cy="1724529"/>
          </a:xfrm>
        </p:grpSpPr>
        <p:pic>
          <p:nvPicPr>
            <p:cNvPr id="11" name="Picture 2" descr="https://skybirdsales.co.uk/wp-content/uploads/2014/08/japanese_quail_edited_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7164288" y="5301208"/>
              <a:ext cx="1440160" cy="122047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8028384" y="4797152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FF0000"/>
                  </a:solidFill>
                </a:rPr>
                <a:t>*</a:t>
              </a:r>
              <a:endParaRPr lang="ru-RU" sz="5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31229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«Домино»</a:t>
            </a:r>
            <a:endParaRPr lang="ru-RU" sz="3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63888" y="332656"/>
            <a:ext cx="1667009" cy="21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365104"/>
            <a:ext cx="1512168" cy="23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https://i1.wp.com/orechi.ru/wp-content/uploads/2017/11/trysogu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31640" y="5301208"/>
            <a:ext cx="1796402" cy="1296144"/>
          </a:xfrm>
          <a:prstGeom prst="rect">
            <a:avLst/>
          </a:prstGeom>
          <a:noFill/>
        </p:spPr>
      </p:pic>
      <p:pic>
        <p:nvPicPr>
          <p:cNvPr id="8" name="Picture 24" descr="http://pngimg.com/uploads/swan/swan_PNG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48680"/>
            <a:ext cx="1916664" cy="1296144"/>
          </a:xfrm>
          <a:prstGeom prst="rect">
            <a:avLst/>
          </a:prstGeom>
          <a:noFill/>
        </p:spPr>
      </p:pic>
      <p:pic>
        <p:nvPicPr>
          <p:cNvPr id="10" name="Picture 24" descr="https://i2.wp.com/orechi.ru/wp-content/uploads/2017/11/chay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139952" y="2780928"/>
            <a:ext cx="1605780" cy="1107433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52120" y="3573016"/>
            <a:ext cx="1368152" cy="179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6"/>
          <p:cNvGrpSpPr/>
          <p:nvPr/>
        </p:nvGrpSpPr>
        <p:grpSpPr>
          <a:xfrm>
            <a:off x="1403648" y="548680"/>
            <a:ext cx="1440160" cy="2135039"/>
            <a:chOff x="1403648" y="548680"/>
            <a:chExt cx="1440160" cy="2135039"/>
          </a:xfrm>
        </p:grpSpPr>
        <p:pic>
          <p:nvPicPr>
            <p:cNvPr id="35842" name="Picture 2" descr="Как нарисовать стрижа карандашом поэтапно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3648" y="908721"/>
              <a:ext cx="1440160" cy="177499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907704" y="548680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FF0000"/>
                  </a:solidFill>
                </a:rPr>
                <a:t>*</a:t>
              </a:r>
              <a:endParaRPr lang="ru-RU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8"/>
          <p:cNvGrpSpPr/>
          <p:nvPr/>
        </p:nvGrpSpPr>
        <p:grpSpPr>
          <a:xfrm>
            <a:off x="7380312" y="2276872"/>
            <a:ext cx="1557193" cy="1637429"/>
            <a:chOff x="7380312" y="2276872"/>
            <a:chExt cx="1557193" cy="1637429"/>
          </a:xfrm>
        </p:grpSpPr>
        <p:pic>
          <p:nvPicPr>
            <p:cNvPr id="5" name="Picture 16" descr="https://i0.wp.com/orechi.ru/wp-content/uploads/2017/11/ivolg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380312" y="2780928"/>
              <a:ext cx="1557193" cy="113337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668344" y="2276872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FF0000"/>
                  </a:solidFill>
                </a:rPr>
                <a:t>*</a:t>
              </a:r>
              <a:endParaRPr lang="ru-RU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91680" y="3140968"/>
            <a:ext cx="1440160" cy="1512168"/>
            <a:chOff x="1835696" y="2708920"/>
            <a:chExt cx="1440160" cy="1512168"/>
          </a:xfrm>
        </p:grpSpPr>
        <p:pic>
          <p:nvPicPr>
            <p:cNvPr id="9" name="Рисунок 8" descr="https://drasler.ru/wp-content/uploads/2019/05/%D0%9A%D1%80%D0%B0%D1%81%D0%B8%D0%B2%D1%8B%D0%B5-%D0%BA%D0%B0%D1%80%D1%82%D0%B8%D0%BD%D0%BA%D0%B8-%D0%B3%D1%80%D0%B0%D1%87%D0%B0-%D0%B4%D0%BB%D1%8F-%D0%B4%D0%B5%D1%82%D0%B5%D0%B9008.jp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1835696" y="3068960"/>
              <a:ext cx="1440160" cy="115212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195736" y="2708920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FF0000"/>
                  </a:solidFill>
                </a:rPr>
                <a:t>*</a:t>
              </a:r>
              <a:endParaRPr lang="ru-RU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9"/>
          <p:cNvGrpSpPr/>
          <p:nvPr/>
        </p:nvGrpSpPr>
        <p:grpSpPr>
          <a:xfrm>
            <a:off x="7164288" y="4797152"/>
            <a:ext cx="1512168" cy="1724529"/>
            <a:chOff x="7164288" y="4797152"/>
            <a:chExt cx="1512168" cy="1724529"/>
          </a:xfrm>
        </p:grpSpPr>
        <p:pic>
          <p:nvPicPr>
            <p:cNvPr id="11" name="Picture 2" descr="https://skybirdsales.co.uk/wp-content/uploads/2014/08/japanese_quail_edited_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7164288" y="5301208"/>
              <a:ext cx="1440160" cy="122047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8028384" y="4797152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>
                  <a:solidFill>
                    <a:srgbClr val="FF0000"/>
                  </a:solidFill>
                </a:rPr>
                <a:t>*</a:t>
              </a:r>
              <a:endParaRPr lang="ru-RU" sz="5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1" name="Прямая со стрелкой 20"/>
          <p:cNvCxnSpPr/>
          <p:nvPr/>
        </p:nvCxnSpPr>
        <p:spPr>
          <a:xfrm>
            <a:off x="2339752" y="1268760"/>
            <a:ext cx="1656184" cy="86409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364088" y="1340768"/>
            <a:ext cx="1656184" cy="72008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843808" y="3573016"/>
            <a:ext cx="1296144" cy="72008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283968" y="3861048"/>
            <a:ext cx="288032" cy="108012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627784" y="6093296"/>
            <a:ext cx="999728" cy="838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6588224" y="4797152"/>
            <a:ext cx="720080" cy="129614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076056" y="5229200"/>
            <a:ext cx="72008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948264" y="3573016"/>
            <a:ext cx="1008112" cy="50405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1040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«Откуда  слог»</a:t>
            </a:r>
            <a:endParaRPr lang="ru-RU" sz="3000" b="1" dirty="0"/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 rot="10800000" flipV="1">
            <a:off x="3275856" y="2780928"/>
            <a:ext cx="85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</a:t>
            </a:r>
            <a:endParaRPr lang="ru-RU" sz="3200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7308304" y="3645024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3200" dirty="0"/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979712" y="4149080"/>
            <a:ext cx="80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3200" dirty="0"/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 rot="10800000" flipV="1">
            <a:off x="5292080" y="5877272"/>
            <a:ext cx="993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3200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5436096" y="1484784"/>
            <a:ext cx="10207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ГА</a:t>
            </a: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60231" y="404664"/>
            <a:ext cx="1872208" cy="245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https://i0.wp.com/orechi.ru/wp-content/uploads/2017/11/ivol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622" y="5039118"/>
            <a:ext cx="2016225" cy="1467471"/>
          </a:xfrm>
          <a:prstGeom prst="rect">
            <a:avLst/>
          </a:prstGeom>
          <a:noFill/>
        </p:spPr>
      </p:pic>
      <p:pic>
        <p:nvPicPr>
          <p:cNvPr id="20" name="Picture 8" descr="https://ds03.infourok.ru/uploads/ex/022d/0004e42c-46e62e9c/10/hello_html_mf1f1c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80728"/>
            <a:ext cx="1944216" cy="1521882"/>
          </a:xfrm>
          <a:prstGeom prst="rect">
            <a:avLst/>
          </a:prstGeom>
          <a:noFill/>
        </p:spPr>
      </p:pic>
      <p:pic>
        <p:nvPicPr>
          <p:cNvPr id="21" name="Picture 18" descr="https://i1.wp.com/orechi.ru/wp-content/uploads/2017/11/kukus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869160"/>
            <a:ext cx="2359046" cy="1368152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99992" y="2204864"/>
            <a:ext cx="1675267" cy="219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https://i2.wp.com/orechi.ru/wp-content/uploads/2017/11/ut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725144"/>
            <a:ext cx="1440161" cy="1388725"/>
          </a:xfrm>
          <a:prstGeom prst="rect">
            <a:avLst/>
          </a:prstGeom>
          <a:noFill/>
        </p:spPr>
      </p:pic>
      <p:pic>
        <p:nvPicPr>
          <p:cNvPr id="42" name="Picture 22" descr="https://i1.wp.com/orechi.ru/wp-content/uploads/2017/11/trysogus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259632" y="2852936"/>
            <a:ext cx="1796402" cy="1296144"/>
          </a:xfrm>
          <a:prstGeom prst="rect">
            <a:avLst/>
          </a:prstGeom>
          <a:noFill/>
        </p:spPr>
      </p:pic>
      <p:sp>
        <p:nvSpPr>
          <p:cNvPr id="43" name="Прямоугольник 9"/>
          <p:cNvSpPr>
            <a:spLocks noChangeArrowheads="1"/>
          </p:cNvSpPr>
          <p:nvPr/>
        </p:nvSpPr>
        <p:spPr bwMode="auto">
          <a:xfrm>
            <a:off x="5508104" y="3861048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1040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«Откуда  слог»</a:t>
            </a:r>
            <a:endParaRPr lang="ru-RU" sz="3000" b="1" dirty="0"/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 rot="10800000" flipV="1">
            <a:off x="3275856" y="2780928"/>
            <a:ext cx="85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</a:t>
            </a:r>
            <a:endParaRPr lang="ru-RU" sz="3200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7308304" y="3645024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3200" dirty="0"/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979712" y="4149080"/>
            <a:ext cx="80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3200" dirty="0"/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 rot="10800000" flipV="1">
            <a:off x="5292080" y="5877272"/>
            <a:ext cx="993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3200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5436096" y="1484784"/>
            <a:ext cx="10207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ГА</a:t>
            </a: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60231" y="404664"/>
            <a:ext cx="1872208" cy="245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https://i0.wp.com/orechi.ru/wp-content/uploads/2017/11/ivol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622" y="5039118"/>
            <a:ext cx="2016225" cy="1467471"/>
          </a:xfrm>
          <a:prstGeom prst="rect">
            <a:avLst/>
          </a:prstGeom>
          <a:noFill/>
        </p:spPr>
      </p:pic>
      <p:pic>
        <p:nvPicPr>
          <p:cNvPr id="20" name="Picture 8" descr="https://ds03.infourok.ru/uploads/ex/022d/0004e42c-46e62e9c/10/hello_html_mf1f1c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80728"/>
            <a:ext cx="1944216" cy="1521882"/>
          </a:xfrm>
          <a:prstGeom prst="rect">
            <a:avLst/>
          </a:prstGeom>
          <a:noFill/>
        </p:spPr>
      </p:pic>
      <p:pic>
        <p:nvPicPr>
          <p:cNvPr id="21" name="Picture 18" descr="https://i1.wp.com/orechi.ru/wp-content/uploads/2017/11/kukus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869160"/>
            <a:ext cx="2359046" cy="1368152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99992" y="2204864"/>
            <a:ext cx="1675267" cy="219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https://i2.wp.com/orechi.ru/wp-content/uploads/2017/11/ut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725144"/>
            <a:ext cx="1440161" cy="1388725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3331318" y="2492896"/>
            <a:ext cx="3904978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923928" y="3356992"/>
            <a:ext cx="2304256" cy="187220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876528" y="2645296"/>
            <a:ext cx="1567630" cy="32403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843808" y="3645024"/>
            <a:ext cx="1944217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2771800" y="4581128"/>
            <a:ext cx="1296144" cy="64807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267744" y="1988840"/>
            <a:ext cx="3312368" cy="331236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2" descr="https://i1.wp.com/orechi.ru/wp-content/uploads/2017/11/trysogus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259632" y="2852936"/>
            <a:ext cx="1796402" cy="1296144"/>
          </a:xfrm>
          <a:prstGeom prst="rect">
            <a:avLst/>
          </a:prstGeom>
          <a:noFill/>
        </p:spPr>
      </p:pic>
      <p:sp>
        <p:nvSpPr>
          <p:cNvPr id="43" name="Прямоугольник 9"/>
          <p:cNvSpPr>
            <a:spLocks noChangeArrowheads="1"/>
          </p:cNvSpPr>
          <p:nvPr/>
        </p:nvSpPr>
        <p:spPr bwMode="auto">
          <a:xfrm>
            <a:off x="5508104" y="3861048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32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411760" y="3789040"/>
            <a:ext cx="3024336" cy="43204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29657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«Ребусы»</a:t>
            </a:r>
            <a:endParaRPr lang="ru-RU" sz="3000" b="1" dirty="0"/>
          </a:p>
        </p:txBody>
      </p:sp>
      <p:pic>
        <p:nvPicPr>
          <p:cNvPr id="3074" name="Picture 2" descr="https://ds04.infourok.ru/uploads/ex/1114/00063f1b-803552fc/img17.jpg"/>
          <p:cNvPicPr>
            <a:picLocks noChangeAspect="1" noChangeArrowheads="1"/>
          </p:cNvPicPr>
          <p:nvPr/>
        </p:nvPicPr>
        <p:blipFill>
          <a:blip r:embed="rId2" cstate="print"/>
          <a:srcRect l="-3448" r="-3448"/>
          <a:stretch>
            <a:fillRect/>
          </a:stretch>
        </p:blipFill>
        <p:spPr bwMode="auto">
          <a:xfrm>
            <a:off x="5076056" y="4797152"/>
            <a:ext cx="1944216" cy="122413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3076" name="Picture 4" descr="https://ds04.infourok.ru/uploads/ex/1114/00063f1b-803552fc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2016224" cy="1237868"/>
          </a:xfrm>
          <a:prstGeom prst="rect">
            <a:avLst/>
          </a:prstGeom>
          <a:noFill/>
        </p:spPr>
      </p:pic>
      <p:pic>
        <p:nvPicPr>
          <p:cNvPr id="3080" name="Picture 8" descr="https://ds04.infourok.ru/uploads/ex/1114/00063f1b-803552fc/img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764704"/>
            <a:ext cx="1817142" cy="129614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764704"/>
            <a:ext cx="1800200" cy="12961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4" name="Рисунок 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7" y="764704"/>
            <a:ext cx="1728192" cy="12961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5" name="Рисунок 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764704"/>
            <a:ext cx="1656184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6" name="Рисунок 2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2852936"/>
            <a:ext cx="1731436" cy="12241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2852936"/>
            <a:ext cx="1728192" cy="1296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8" name="Рисунок 2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2852936"/>
            <a:ext cx="1728192" cy="1296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9" name="Рисунок 28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4797152"/>
            <a:ext cx="1800200" cy="129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" name="Рисунок 29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4797152"/>
            <a:ext cx="1800200" cy="1296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1" name="Рисунок 3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304" y="4797152"/>
            <a:ext cx="1647876" cy="122399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79172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«Придумай предложение по схеме»</a:t>
            </a:r>
            <a:endParaRPr lang="ru-RU" sz="3000" b="1" dirty="0"/>
          </a:p>
        </p:txBody>
      </p:sp>
      <p:pic>
        <p:nvPicPr>
          <p:cNvPr id="6" name="Picture 2" descr="https://ds04.infourok.ru/uploads/ex/0d23/0018157a-3c810fc3/img20.jpg"/>
          <p:cNvPicPr>
            <a:picLocks noChangeAspect="1" noChangeArrowheads="1"/>
          </p:cNvPicPr>
          <p:nvPr/>
        </p:nvPicPr>
        <p:blipFill>
          <a:blip r:embed="rId2" cstate="print"/>
          <a:srcRect l="9524" t="2116" r="4762" b="11111"/>
          <a:stretch>
            <a:fillRect/>
          </a:stretch>
        </p:blipFill>
        <p:spPr bwMode="auto">
          <a:xfrm>
            <a:off x="971600" y="2996952"/>
            <a:ext cx="6761781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30689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Грач      летит</a:t>
            </a:r>
            <a:endParaRPr lang="ru-RU" sz="2400" dirty="0"/>
          </a:p>
        </p:txBody>
      </p:sp>
      <p:pic>
        <p:nvPicPr>
          <p:cNvPr id="12" name="Рисунок 11" descr="https://drasler.ru/wp-content/uploads/2019/05/%D0%9A%D1%80%D0%B0%D1%81%D0%B8%D0%B2%D1%8B%D0%B5-%D0%BA%D0%B0%D1%80%D1%82%D0%B8%D0%BD%D0%BA%D0%B8-%D0%B3%D1%80%D0%B0%D1%87%D0%B0-%D0%B4%D0%BB%D1%8F-%D0%B4%D0%B5%D1%82%D0%B5%D0%B9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1124744"/>
            <a:ext cx="1368152" cy="1080120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52320" y="692696"/>
            <a:ext cx="1512168" cy="23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https://i2.wp.com/orechi.ru/wp-content/uploads/2017/11/chay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11960" y="836712"/>
            <a:ext cx="1461764" cy="1008112"/>
          </a:xfrm>
          <a:prstGeom prst="rect">
            <a:avLst/>
          </a:prstGeom>
          <a:noFill/>
        </p:spPr>
      </p:pic>
      <p:pic>
        <p:nvPicPr>
          <p:cNvPr id="16" name="Picture 20" descr="https://ds04.infourok.ru/uploads/ex/121b/000d4502-67229d93/img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16216" y="2996952"/>
            <a:ext cx="1618413" cy="1853345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572000" y="2204864"/>
            <a:ext cx="1529268" cy="20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059832" y="1412776"/>
            <a:ext cx="109920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1196752"/>
            <a:ext cx="1224136" cy="11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i2.wp.com/orechi.ru/wp-content/uploads/2017/11/lebe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5013176"/>
            <a:ext cx="1594463" cy="126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.pinimg.com/originals/3b/36/bf/3b36bf034a6611fe7a33035f8dc965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1196775" cy="1620000"/>
          </a:xfrm>
          <a:prstGeom prst="rect">
            <a:avLst/>
          </a:prstGeom>
          <a:noFill/>
        </p:spPr>
      </p:pic>
      <p:pic>
        <p:nvPicPr>
          <p:cNvPr id="48132" name="Picture 4" descr="https://i0.wp.com/orechi.ru/wp-content/uploads/2017/11/skvor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836712"/>
            <a:ext cx="1196776" cy="1620000"/>
          </a:xfrm>
          <a:prstGeom prst="rect">
            <a:avLst/>
          </a:prstGeom>
          <a:noFill/>
        </p:spPr>
      </p:pic>
      <p:pic>
        <p:nvPicPr>
          <p:cNvPr id="48134" name="Picture 6" descr="https://i0.wp.com/orechi.ru/wp-content/uploads/2017/11/gr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36712"/>
            <a:ext cx="1196775" cy="1620000"/>
          </a:xfrm>
          <a:prstGeom prst="rect">
            <a:avLst/>
          </a:prstGeom>
          <a:noFill/>
        </p:spPr>
      </p:pic>
      <p:pic>
        <p:nvPicPr>
          <p:cNvPr id="48136" name="Picture 8" descr="https://ds03.infourok.ru/uploads/ex/022d/0004e42c-46e62e9c/10/hello_html_mf1f1c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924944"/>
            <a:ext cx="1170181" cy="1584000"/>
          </a:xfrm>
          <a:prstGeom prst="rect">
            <a:avLst/>
          </a:prstGeom>
          <a:noFill/>
        </p:spPr>
      </p:pic>
      <p:pic>
        <p:nvPicPr>
          <p:cNvPr id="48138" name="Picture 10" descr="https://i2.wp.com/orechi.ru/wp-content/uploads/2017/11/ut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924944"/>
            <a:ext cx="1196775" cy="1620000"/>
          </a:xfrm>
          <a:prstGeom prst="rect">
            <a:avLst/>
          </a:prstGeom>
          <a:noFill/>
        </p:spPr>
      </p:pic>
      <p:pic>
        <p:nvPicPr>
          <p:cNvPr id="48140" name="Picture 12" descr="https://i0.wp.com/orechi.ru/wp-content/uploads/2017/11/lastoch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924944"/>
            <a:ext cx="1196774" cy="1620000"/>
          </a:xfrm>
          <a:prstGeom prst="rect">
            <a:avLst/>
          </a:prstGeom>
          <a:noFill/>
        </p:spPr>
      </p:pic>
      <p:pic>
        <p:nvPicPr>
          <p:cNvPr id="48142" name="Picture 14" descr="https://i1.wp.com/orechi.ru/wp-content/uploads/2017/11/droz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836712"/>
            <a:ext cx="1196775" cy="1620000"/>
          </a:xfrm>
          <a:prstGeom prst="rect">
            <a:avLst/>
          </a:prstGeom>
          <a:noFill/>
        </p:spPr>
      </p:pic>
      <p:pic>
        <p:nvPicPr>
          <p:cNvPr id="48144" name="Picture 16" descr="https://i0.wp.com/orechi.ru/wp-content/uploads/2017/11/ivolg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924944"/>
            <a:ext cx="1196775" cy="1620000"/>
          </a:xfrm>
          <a:prstGeom prst="rect">
            <a:avLst/>
          </a:prstGeom>
          <a:noFill/>
        </p:spPr>
      </p:pic>
      <p:pic>
        <p:nvPicPr>
          <p:cNvPr id="48146" name="Picture 18" descr="https://i1.wp.com/orechi.ru/wp-content/uploads/2017/11/kukushk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941168"/>
            <a:ext cx="1196775" cy="1620000"/>
          </a:xfrm>
          <a:prstGeom prst="rect">
            <a:avLst/>
          </a:prstGeom>
          <a:noFill/>
        </p:spPr>
      </p:pic>
      <p:pic>
        <p:nvPicPr>
          <p:cNvPr id="48148" name="Picture 20" descr="https://i2.wp.com/orechi.ru/wp-content/uploads/2017/11/leb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4941168"/>
            <a:ext cx="1196775" cy="1620000"/>
          </a:xfrm>
          <a:prstGeom prst="rect">
            <a:avLst/>
          </a:prstGeom>
          <a:noFill/>
        </p:spPr>
      </p:pic>
      <p:pic>
        <p:nvPicPr>
          <p:cNvPr id="48150" name="Picture 22" descr="https://i1.wp.com/orechi.ru/wp-content/uploads/2017/11/trysogusk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4941168"/>
            <a:ext cx="1196775" cy="1620000"/>
          </a:xfrm>
          <a:prstGeom prst="rect">
            <a:avLst/>
          </a:prstGeom>
          <a:noFill/>
        </p:spPr>
      </p:pic>
      <p:pic>
        <p:nvPicPr>
          <p:cNvPr id="48152" name="Picture 24" descr="https://i2.wp.com/orechi.ru/wp-content/uploads/2017/11/chayk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344" y="2924944"/>
            <a:ext cx="1196775" cy="1620000"/>
          </a:xfrm>
          <a:prstGeom prst="rect">
            <a:avLst/>
          </a:prstGeom>
          <a:noFill/>
        </p:spPr>
      </p:pic>
      <p:pic>
        <p:nvPicPr>
          <p:cNvPr id="48154" name="Picture 26" descr="https://i1.wp.com/orechi.ru/wp-content/uploads/2017/11/zhurav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4941168"/>
            <a:ext cx="1196775" cy="1620000"/>
          </a:xfrm>
          <a:prstGeom prst="rect">
            <a:avLst/>
          </a:prstGeom>
          <a:noFill/>
        </p:spPr>
      </p:pic>
      <p:pic>
        <p:nvPicPr>
          <p:cNvPr id="48156" name="Picture 28" descr="https://i2.wp.com/orechi.ru/wp-content/uploads/2017/11/zyablik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4941168"/>
            <a:ext cx="1196775" cy="162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79512" y="0"/>
            <a:ext cx="5851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«Вспоминай и называй»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80728"/>
            <a:ext cx="7786742" cy="19288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sz="54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moticon happy png | Two Thumbs Up Happy Smiley Emoticon Clipar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8768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50367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«Мягкий - твердый»</a:t>
            </a:r>
            <a:endParaRPr lang="ru-RU" sz="3000" b="1" dirty="0"/>
          </a:p>
        </p:txBody>
      </p:sp>
      <p:pic>
        <p:nvPicPr>
          <p:cNvPr id="14" name="Picture 4" descr="Буквы и домики для букв и звуков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1200587" cy="1800000"/>
          </a:xfrm>
          <a:prstGeom prst="rect">
            <a:avLst/>
          </a:prstGeom>
          <a:noFill/>
        </p:spPr>
      </p:pic>
      <p:pic>
        <p:nvPicPr>
          <p:cNvPr id="15" name="Picture 6" descr="Буквы и домики для букв и звуков -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1320643" cy="1980000"/>
          </a:xfrm>
          <a:prstGeom prst="rect">
            <a:avLst/>
          </a:prstGeom>
          <a:noFill/>
        </p:spPr>
      </p:pic>
      <p:pic>
        <p:nvPicPr>
          <p:cNvPr id="16" name="Picture 8" descr="Буквы и домики для букв и звуков -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92896"/>
            <a:ext cx="1296630" cy="1944000"/>
          </a:xfrm>
          <a:prstGeom prst="rect">
            <a:avLst/>
          </a:prstGeom>
          <a:noFill/>
        </p:spPr>
      </p:pic>
      <p:pic>
        <p:nvPicPr>
          <p:cNvPr id="19" name="Picture 24" descr="http://pngimg.com/uploads/swan/swan_PNG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8339" y="5229200"/>
            <a:ext cx="2135661" cy="1444241"/>
          </a:xfrm>
          <a:prstGeom prst="rect">
            <a:avLst/>
          </a:prstGeom>
          <a:noFill/>
        </p:spPr>
      </p:pic>
      <p:pic>
        <p:nvPicPr>
          <p:cNvPr id="20" name="Рисунок 19" descr="https://drasler.ru/wp-content/uploads/2019/05/%D0%9A%D1%80%D0%B0%D1%81%D0%B8%D0%B2%D1%8B%D0%B5-%D0%BA%D0%B0%D1%80%D1%82%D0%B8%D0%BD%D0%BA%D0%B8-%D0%B3%D1%80%D0%B0%D1%87%D0%B0-%D0%B4%D0%BB%D1%8F-%D0%B4%D0%B5%D1%82%D0%B5%D0%B9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64088" y="4869160"/>
            <a:ext cx="1152128" cy="936104"/>
          </a:xfrm>
          <a:prstGeom prst="rect">
            <a:avLst/>
          </a:prstGeom>
          <a:noFill/>
        </p:spPr>
      </p:pic>
      <p:pic>
        <p:nvPicPr>
          <p:cNvPr id="21" name="Picture 18" descr="https://www.rspb.org.uk/globalassets/images/birds-and-wildlife/bird-species-illustrations/pied-wagtail_adult_1200x6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484784"/>
            <a:ext cx="1656184" cy="850473"/>
          </a:xfrm>
          <a:prstGeom prst="rect">
            <a:avLst/>
          </a:prstGeom>
          <a:noFill/>
        </p:spPr>
      </p:pic>
      <p:pic>
        <p:nvPicPr>
          <p:cNvPr id="22" name="Picture 16" descr="https://i0.wp.com/orechi.ru/wp-content/uploads/2017/11/ivolg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708920"/>
            <a:ext cx="1152128" cy="886559"/>
          </a:xfrm>
          <a:prstGeom prst="rect">
            <a:avLst/>
          </a:prstGeom>
          <a:noFill/>
        </p:spPr>
      </p:pic>
      <p:pic>
        <p:nvPicPr>
          <p:cNvPr id="23" name="Picture 10" descr="https://i2.wp.com/orechi.ru/wp-content/uploads/2017/11/ut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700808"/>
            <a:ext cx="864096" cy="833235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419872" y="4725144"/>
            <a:ext cx="14276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3573016"/>
            <a:ext cx="1248541" cy="163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https://i2.wp.com/orechi.ru/wp-content/uploads/2017/11/zyabli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1484784"/>
            <a:ext cx="1368152" cy="850894"/>
          </a:xfrm>
          <a:prstGeom prst="rect">
            <a:avLst/>
          </a:prstGeom>
          <a:noFill/>
        </p:spPr>
      </p:pic>
      <p:pic>
        <p:nvPicPr>
          <p:cNvPr id="29" name="Picture 24" descr="https://i2.wp.com/orechi.ru/wp-content/uploads/2017/11/chayk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1484784"/>
            <a:ext cx="1296144" cy="893892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4437111"/>
            <a:ext cx="1512168" cy="23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223120" y="548680"/>
            <a:ext cx="7741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Назови картинки, выделяя  первый звук в слове. Если он гласный, то слово из красного домика. Если согласный твердый,  то слово из синего домика, а согласный мягкий – из зеленого.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3125" y="1785938"/>
            <a:ext cx="6543675" cy="4883150"/>
          </a:xfrm>
          <a:prstGeom prst="rect">
            <a:avLst/>
          </a:prstGeom>
        </p:spPr>
        <p:txBody>
          <a:bodyPr/>
          <a:lstStyle/>
          <a:p>
            <a:pPr marL="274638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altLang="ru-RU" sz="3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altLang="ru-RU" sz="3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altLang="ru-RU" sz="3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altLang="ru-RU" sz="3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altLang="ru-RU" sz="3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0"/>
            <a:ext cx="48131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«Звуковой анализ»</a:t>
            </a:r>
            <a:endParaRPr lang="ru-RU" sz="3000" b="1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3995936" y="1628800"/>
            <a:ext cx="2185392" cy="4057600"/>
            <a:chOff x="3563888" y="1556792"/>
            <a:chExt cx="2185392" cy="405760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563888" y="4437112"/>
              <a:ext cx="2185392" cy="457200"/>
              <a:chOff x="3059832" y="2780928"/>
              <a:chExt cx="2185392" cy="457200"/>
            </a:xfrm>
          </p:grpSpPr>
          <p:sp>
            <p:nvSpPr>
              <p:cNvPr id="3" name="Oval 7"/>
              <p:cNvSpPr>
                <a:spLocks noChangeArrowheads="1"/>
              </p:cNvSpPr>
              <p:nvPr/>
            </p:nvSpPr>
            <p:spPr bwMode="auto">
              <a:xfrm>
                <a:off x="4355976" y="2780928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" name="Oval 9"/>
              <p:cNvSpPr>
                <a:spLocks noChangeArrowheads="1"/>
              </p:cNvSpPr>
              <p:nvPr/>
            </p:nvSpPr>
            <p:spPr bwMode="auto">
              <a:xfrm>
                <a:off x="3923928" y="2780928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Oval 16"/>
              <p:cNvSpPr>
                <a:spLocks noChangeArrowheads="1"/>
              </p:cNvSpPr>
              <p:nvPr/>
            </p:nvSpPr>
            <p:spPr bwMode="auto">
              <a:xfrm>
                <a:off x="3491880" y="2780928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Oval 20"/>
              <p:cNvSpPr>
                <a:spLocks noChangeArrowheads="1"/>
              </p:cNvSpPr>
              <p:nvPr/>
            </p:nvSpPr>
            <p:spPr bwMode="auto">
              <a:xfrm>
                <a:off x="4788024" y="2780928"/>
                <a:ext cx="457200" cy="45720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3059832" y="2780928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3563888" y="5157192"/>
              <a:ext cx="2185392" cy="457200"/>
              <a:chOff x="3059832" y="5661248"/>
              <a:chExt cx="2185392" cy="457200"/>
            </a:xfrm>
          </p:grpSpPr>
          <p:sp>
            <p:nvSpPr>
              <p:cNvPr id="5" name="Oval 10"/>
              <p:cNvSpPr>
                <a:spLocks noChangeArrowheads="1"/>
              </p:cNvSpPr>
              <p:nvPr/>
            </p:nvSpPr>
            <p:spPr bwMode="auto">
              <a:xfrm>
                <a:off x="3059832" y="5661248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Oval 23"/>
              <p:cNvSpPr>
                <a:spLocks noChangeArrowheads="1"/>
              </p:cNvSpPr>
              <p:nvPr/>
            </p:nvSpPr>
            <p:spPr bwMode="auto">
              <a:xfrm>
                <a:off x="3923928" y="5661248"/>
                <a:ext cx="457200" cy="45720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4788024" y="5661248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>
                <a:off x="3491880" y="5661248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4355976" y="5661248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3563888" y="2276872"/>
              <a:ext cx="1753344" cy="457200"/>
              <a:chOff x="3851920" y="5373216"/>
              <a:chExt cx="1753344" cy="457200"/>
            </a:xfrm>
          </p:grpSpPr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4283968" y="5373216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25"/>
              <p:cNvSpPr>
                <a:spLocks noChangeArrowheads="1"/>
              </p:cNvSpPr>
              <p:nvPr/>
            </p:nvSpPr>
            <p:spPr bwMode="auto">
              <a:xfrm>
                <a:off x="5148064" y="5373216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val 25"/>
              <p:cNvSpPr>
                <a:spLocks noChangeArrowheads="1"/>
              </p:cNvSpPr>
              <p:nvPr/>
            </p:nvSpPr>
            <p:spPr bwMode="auto">
              <a:xfrm>
                <a:off x="3851920" y="5373216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auto">
              <a:xfrm>
                <a:off x="4716016" y="5373216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3563888" y="3717032"/>
              <a:ext cx="2185392" cy="457200"/>
              <a:chOff x="3059832" y="4077072"/>
              <a:chExt cx="2185392" cy="457200"/>
            </a:xfrm>
          </p:grpSpPr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4355976" y="4077072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auto">
              <a:xfrm>
                <a:off x="3923928" y="4077072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Oval 23"/>
              <p:cNvSpPr>
                <a:spLocks noChangeArrowheads="1"/>
              </p:cNvSpPr>
              <p:nvPr/>
            </p:nvSpPr>
            <p:spPr bwMode="auto">
              <a:xfrm>
                <a:off x="3059832" y="4077072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25"/>
              <p:cNvSpPr>
                <a:spLocks noChangeArrowheads="1"/>
              </p:cNvSpPr>
              <p:nvPr/>
            </p:nvSpPr>
            <p:spPr bwMode="auto">
              <a:xfrm>
                <a:off x="3491880" y="4077072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4788024" y="4077072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563888" y="2996952"/>
              <a:ext cx="1753344" cy="457200"/>
              <a:chOff x="3059832" y="1988840"/>
              <a:chExt cx="1753344" cy="457200"/>
            </a:xfrm>
          </p:grpSpPr>
          <p:sp>
            <p:nvSpPr>
              <p:cNvPr id="10" name="Oval 15"/>
              <p:cNvSpPr>
                <a:spLocks noChangeArrowheads="1"/>
              </p:cNvSpPr>
              <p:nvPr/>
            </p:nvSpPr>
            <p:spPr bwMode="auto">
              <a:xfrm>
                <a:off x="3491880" y="1988840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auto">
              <a:xfrm>
                <a:off x="3923928" y="1988840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3059832" y="1988840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Oval 17"/>
              <p:cNvSpPr>
                <a:spLocks noChangeArrowheads="1"/>
              </p:cNvSpPr>
              <p:nvPr/>
            </p:nvSpPr>
            <p:spPr bwMode="auto">
              <a:xfrm>
                <a:off x="4355976" y="1988840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3563888" y="1556792"/>
              <a:ext cx="1753344" cy="457200"/>
              <a:chOff x="3491880" y="1268760"/>
              <a:chExt cx="1753344" cy="457200"/>
            </a:xfrm>
          </p:grpSpPr>
          <p:sp>
            <p:nvSpPr>
              <p:cNvPr id="13" name="Oval 27"/>
              <p:cNvSpPr>
                <a:spLocks noChangeArrowheads="1"/>
              </p:cNvSpPr>
              <p:nvPr/>
            </p:nvSpPr>
            <p:spPr bwMode="auto">
              <a:xfrm>
                <a:off x="4788024" y="126876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auto">
              <a:xfrm>
                <a:off x="4355976" y="1268760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Oval 17"/>
              <p:cNvSpPr>
                <a:spLocks noChangeArrowheads="1"/>
              </p:cNvSpPr>
              <p:nvPr/>
            </p:nvSpPr>
            <p:spPr bwMode="auto">
              <a:xfrm>
                <a:off x="3923928" y="1268760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>
                <a:off x="3491880" y="1268760"/>
                <a:ext cx="457200" cy="4572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50" name="Рисунок 49" descr="https://drasler.ru/wp-content/uploads/2019/05/%D0%9A%D1%80%D0%B0%D1%81%D0%B8%D0%B2%D1%8B%D0%B5-%D0%BA%D0%B0%D1%80%D1%82%D0%B8%D0%BD%D0%BA%D0%B8-%D0%B3%D1%80%D0%B0%D1%87%D0%B0-%D0%B4%D0%BB%D1%8F-%D0%B4%D0%B5%D1%82%D0%B5%D0%B9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76872"/>
            <a:ext cx="1224136" cy="1080120"/>
          </a:xfrm>
          <a:prstGeom prst="rect">
            <a:avLst/>
          </a:prstGeom>
          <a:noFill/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3861048"/>
            <a:ext cx="1728192" cy="267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4" descr="https://i2.wp.com/orechi.ru/wp-content/uploads/2017/11/chay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20688"/>
            <a:ext cx="1512168" cy="1042874"/>
          </a:xfrm>
          <a:prstGeom prst="rect">
            <a:avLst/>
          </a:prstGeom>
          <a:noFill/>
        </p:spPr>
      </p:pic>
      <p:pic>
        <p:nvPicPr>
          <p:cNvPr id="56" name="Picture 14" descr="https://i1.wp.com/orechi.ru/wp-content/uploads/2017/11/droz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656184" cy="1405247"/>
          </a:xfrm>
          <a:prstGeom prst="rect">
            <a:avLst/>
          </a:prstGeom>
          <a:noFill/>
        </p:spPr>
      </p:pic>
      <p:pic>
        <p:nvPicPr>
          <p:cNvPr id="58" name="Picture 10" descr="https://i2.wp.com/orechi.ru/wp-content/uploads/2017/11/ut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420888"/>
            <a:ext cx="1152128" cy="1110980"/>
          </a:xfrm>
          <a:prstGeom prst="rect">
            <a:avLst/>
          </a:prstGeom>
          <a:noFill/>
        </p:spPr>
      </p:pic>
      <p:pic>
        <p:nvPicPr>
          <p:cNvPr id="59" name="Picture 20" descr="https://ds04.infourok.ru/uploads/ex/121b/000d4502-67229d93/img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149080"/>
            <a:ext cx="2151112" cy="2463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0246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«Найди слово»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48680"/>
            <a:ext cx="788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Назови картинки, выделяя звук </a:t>
            </a:r>
            <a:r>
              <a:rPr lang="en-US" dirty="0" smtClean="0">
                <a:solidFill>
                  <a:prstClr val="black"/>
                </a:solidFill>
              </a:rPr>
              <a:t>[</a:t>
            </a:r>
            <a:r>
              <a:rPr lang="ru-RU" dirty="0" smtClean="0">
                <a:solidFill>
                  <a:prstClr val="black"/>
                </a:solidFill>
              </a:rPr>
              <a:t>А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  <a:r>
              <a:rPr lang="ru-RU" dirty="0" smtClean="0">
                <a:solidFill>
                  <a:prstClr val="black"/>
                </a:solidFill>
              </a:rPr>
              <a:t>. Найди слова, в которых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звук </a:t>
            </a:r>
            <a:r>
              <a:rPr lang="en-US" dirty="0" smtClean="0">
                <a:solidFill>
                  <a:prstClr val="black"/>
                </a:solidFill>
              </a:rPr>
              <a:t>[</a:t>
            </a:r>
            <a:r>
              <a:rPr lang="ru-RU" dirty="0" smtClean="0">
                <a:solidFill>
                  <a:prstClr val="black"/>
                </a:solidFill>
              </a:rPr>
              <a:t>А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  <a:r>
              <a:rPr lang="ru-RU" dirty="0" smtClean="0">
                <a:solidFill>
                  <a:prstClr val="black"/>
                </a:solidFill>
              </a:rPr>
              <a:t> находится в начале (в середине, в конце) слова. Придумай свои слова для каждой схемы. 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7" name="Группа 36"/>
          <p:cNvGrpSpPr/>
          <p:nvPr/>
        </p:nvGrpSpPr>
        <p:grpSpPr>
          <a:xfrm>
            <a:off x="1043608" y="1772816"/>
            <a:ext cx="7488832" cy="504056"/>
            <a:chOff x="827584" y="1988840"/>
            <a:chExt cx="7488832" cy="504056"/>
          </a:xfrm>
        </p:grpSpPr>
        <p:grpSp>
          <p:nvGrpSpPr>
            <p:cNvPr id="18" name="Группа 20"/>
            <p:cNvGrpSpPr/>
            <p:nvPr/>
          </p:nvGrpSpPr>
          <p:grpSpPr>
            <a:xfrm>
              <a:off x="827584" y="1988840"/>
              <a:ext cx="1512168" cy="504056"/>
              <a:chOff x="2555776" y="1340768"/>
              <a:chExt cx="1512168" cy="504056"/>
            </a:xfrm>
            <a:solidFill>
              <a:schemeClr val="bg1"/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2555776" y="1340768"/>
                <a:ext cx="504056" cy="504056"/>
              </a:xfrm>
              <a:prstGeom prst="rect">
                <a:avLst/>
              </a:prstGeom>
              <a:solidFill>
                <a:srgbClr val="0070C0"/>
              </a:solidFill>
              <a:ln w="3810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059832" y="1340768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563888" y="1340768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21"/>
            <p:cNvGrpSpPr/>
            <p:nvPr/>
          </p:nvGrpSpPr>
          <p:grpSpPr>
            <a:xfrm>
              <a:off x="3779912" y="1988840"/>
              <a:ext cx="1512168" cy="504056"/>
              <a:chOff x="2555776" y="1340768"/>
              <a:chExt cx="1512168" cy="504056"/>
            </a:xfrm>
            <a:solidFill>
              <a:schemeClr val="bg1"/>
            </a:solidFill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555776" y="1340768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059832" y="1340768"/>
                <a:ext cx="504056" cy="504056"/>
              </a:xfrm>
              <a:prstGeom prst="rect">
                <a:avLst/>
              </a:prstGeom>
              <a:solidFill>
                <a:srgbClr val="0070C0"/>
              </a:solidFill>
              <a:ln w="3810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563888" y="1340768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25"/>
            <p:cNvGrpSpPr/>
            <p:nvPr/>
          </p:nvGrpSpPr>
          <p:grpSpPr>
            <a:xfrm>
              <a:off x="6804248" y="1988840"/>
              <a:ext cx="1512168" cy="504056"/>
              <a:chOff x="2555776" y="1340768"/>
              <a:chExt cx="1512168" cy="504056"/>
            </a:xfrm>
            <a:solidFill>
              <a:schemeClr val="bg1"/>
            </a:solidFill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2555776" y="1340768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059832" y="1340768"/>
                <a:ext cx="504056" cy="504056"/>
              </a:xfrm>
              <a:prstGeom prst="rect">
                <a:avLst/>
              </a:pr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563888" y="1340768"/>
                <a:ext cx="504056" cy="504056"/>
              </a:xfrm>
              <a:prstGeom prst="rect">
                <a:avLst/>
              </a:prstGeom>
              <a:solidFill>
                <a:srgbClr val="0070C0"/>
              </a:solidFill>
              <a:ln w="3810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80312" y="4293096"/>
            <a:ext cx="1512168" cy="23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 descr="https://i0.wp.com/orechi.ru/wp-content/uploads/2017/11/ivol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11760" y="2492896"/>
            <a:ext cx="1432538" cy="1102334"/>
          </a:xfrm>
          <a:prstGeom prst="rect">
            <a:avLst/>
          </a:prstGeom>
          <a:noFill/>
        </p:spPr>
      </p:pic>
      <p:pic>
        <p:nvPicPr>
          <p:cNvPr id="32" name="Picture 24" descr="https://i2.wp.com/orechi.ru/wp-content/uploads/2017/11/chay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3068960"/>
            <a:ext cx="1461764" cy="1008112"/>
          </a:xfrm>
          <a:prstGeom prst="rect">
            <a:avLst/>
          </a:prstGeom>
          <a:noFill/>
        </p:spPr>
      </p:pic>
      <p:pic>
        <p:nvPicPr>
          <p:cNvPr id="33" name="Picture 18" descr="https://www.rspb.org.uk/globalassets/images/birds-and-wildlife/bird-species-illustrations/pied-wagtail_adult_1200x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80112" y="2564904"/>
            <a:ext cx="1682713" cy="864096"/>
          </a:xfrm>
          <a:prstGeom prst="rect">
            <a:avLst/>
          </a:prstGeom>
          <a:noFill/>
        </p:spPr>
      </p:pic>
      <p:pic>
        <p:nvPicPr>
          <p:cNvPr id="34" name="Picture 20" descr="https://ds04.infourok.ru/uploads/ex/121b/000d4502-67229d93/img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509120"/>
            <a:ext cx="1872208" cy="2143981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851920" y="3068960"/>
            <a:ext cx="1693992" cy="222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475656" y="3573016"/>
            <a:ext cx="109920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s://drasler.ru/wp-content/uploads/2019/05/%D0%9A%D1%80%D0%B0%D1%81%D0%B8%D0%B2%D1%8B%D0%B5-%D0%BA%D0%B0%D1%80%D1%82%D0%B8%D0%BD%D0%BA%D0%B8-%D0%B3%D1%80%D0%B0%D1%87%D0%B0-%D0%B4%D0%BB%D1%8F-%D0%B4%D0%B5%D1%82%D0%B5%D0%B900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635896" y="5589240"/>
            <a:ext cx="1152128" cy="936104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4293096"/>
            <a:ext cx="1224136" cy="11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https://i2.wp.com/orechi.ru/wp-content/uploads/2017/11/leb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5445224"/>
            <a:ext cx="1594463" cy="126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4120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«Веселый поезд»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48680"/>
            <a:ext cx="788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В слове столько слогов, сколько гласных. Прохлопай количество слогов (количество слогов в слове совпадает с количеством окошек вагончика). И определи кто в каком вагоне поедет.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688632" cy="20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https://i2.wp.com/orechi.ru/wp-content/uploads/2017/11/zyab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1149748" cy="648072"/>
          </a:xfrm>
          <a:prstGeom prst="rect">
            <a:avLst/>
          </a:prstGeom>
          <a:noFill/>
        </p:spPr>
      </p:pic>
      <p:pic>
        <p:nvPicPr>
          <p:cNvPr id="6" name="Picture 18" descr="https://i1.wp.com/orechi.ru/wp-content/uploads/2017/11/kuku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678" y="1556792"/>
            <a:ext cx="1387812" cy="864096"/>
          </a:xfrm>
          <a:prstGeom prst="rect">
            <a:avLst/>
          </a:prstGeom>
          <a:noFill/>
        </p:spPr>
      </p:pic>
      <p:pic>
        <p:nvPicPr>
          <p:cNvPr id="7" name="Picture 22" descr="https://i1.wp.com/orechi.ru/wp-content/uploads/2017/11/trysogus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078" y="3284984"/>
            <a:ext cx="1297402" cy="936104"/>
          </a:xfrm>
          <a:prstGeom prst="rect">
            <a:avLst/>
          </a:prstGeom>
          <a:noFill/>
        </p:spPr>
      </p:pic>
      <p:pic>
        <p:nvPicPr>
          <p:cNvPr id="8" name="Рисунок 7" descr="https://drasler.ru/wp-content/uploads/2019/05/%D0%9A%D1%80%D0%B0%D1%81%D0%B8%D0%B2%D1%8B%D0%B5-%D0%BA%D0%B0%D1%80%D1%82%D0%B8%D0%BD%D0%BA%D0%B8-%D0%B3%D1%80%D0%B0%D1%87%D0%B0-%D0%B4%D0%BB%D1%8F-%D0%B4%D0%B5%D1%82%D0%B5%D0%B9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139952" y="4437112"/>
            <a:ext cx="1224136" cy="100811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164288" y="4437112"/>
            <a:ext cx="1693992" cy="222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519909"/>
            <a:ext cx="1512168" cy="23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avatars.mds.yandex.net/get-pdb/480866/b2e24027-c7a4-4117-83e3-58dc83a6adb5/s1200?webp=fals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39551" y="1628800"/>
            <a:ext cx="1008112" cy="695598"/>
          </a:xfrm>
          <a:prstGeom prst="rect">
            <a:avLst/>
          </a:prstGeom>
          <a:noFill/>
        </p:spPr>
      </p:pic>
      <p:pic>
        <p:nvPicPr>
          <p:cNvPr id="12" name="Picture 14" descr="https://i1.wp.com/orechi.ru/wp-content/uploads/2017/11/droz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915815" y="3933056"/>
            <a:ext cx="1103266" cy="936104"/>
          </a:xfrm>
          <a:prstGeom prst="rect">
            <a:avLst/>
          </a:prstGeom>
          <a:noFill/>
        </p:spPr>
      </p:pic>
      <p:pic>
        <p:nvPicPr>
          <p:cNvPr id="13" name="Picture 24" descr="http://pngimg.com/uploads/swan/swan_PNG5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5413759"/>
            <a:ext cx="2135661" cy="1444241"/>
          </a:xfrm>
          <a:prstGeom prst="rect">
            <a:avLst/>
          </a:prstGeom>
          <a:noFill/>
        </p:spPr>
      </p:pic>
      <p:pic>
        <p:nvPicPr>
          <p:cNvPr id="14" name="Picture 10" descr="https://i2.wp.com/orechi.ru/wp-content/uploads/2017/11/utk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5656104"/>
            <a:ext cx="1008113" cy="972108"/>
          </a:xfrm>
          <a:prstGeom prst="rect">
            <a:avLst/>
          </a:prstGeom>
          <a:noFill/>
        </p:spPr>
      </p:pic>
      <p:pic>
        <p:nvPicPr>
          <p:cNvPr id="15" name="Picture 16" descr="https://ds04.infourok.ru/uploads/ex/03a8/00047077-0a608aa8/hello_html_m11b8cb9d.jpg"/>
          <p:cNvPicPr>
            <a:picLocks noChangeAspect="1" noChangeArrowheads="1"/>
          </p:cNvPicPr>
          <p:nvPr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5652120" y="3861048"/>
            <a:ext cx="1395448" cy="10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115616" y="3356992"/>
            <a:ext cx="5976664" cy="1152128"/>
            <a:chOff x="2051720" y="4916498"/>
            <a:chExt cx="6480720" cy="1320814"/>
          </a:xfrm>
        </p:grpSpPr>
        <p:pic>
          <p:nvPicPr>
            <p:cNvPr id="11" name="Picture 8" descr="https://ds03.infourok.ru/uploads/ex/022d/0004e42c-46e62e9c/10/hello_html_mf1f1c0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051720" y="5013176"/>
              <a:ext cx="1131126" cy="936104"/>
            </a:xfrm>
            <a:prstGeom prst="rect">
              <a:avLst/>
            </a:prstGeom>
            <a:noFill/>
          </p:spPr>
        </p:pic>
        <p:pic>
          <p:nvPicPr>
            <p:cNvPr id="12" name="Picture 16" descr="https://i0.wp.com/orechi.ru/wp-content/uploads/2017/11/ivolg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419872" y="5157192"/>
              <a:ext cx="1152128" cy="886559"/>
            </a:xfrm>
            <a:prstGeom prst="rect">
              <a:avLst/>
            </a:prstGeom>
            <a:noFill/>
          </p:spPr>
        </p:pic>
        <p:pic>
          <p:nvPicPr>
            <p:cNvPr id="13" name="Picture 20" descr="https://i2.wp.com/orechi.ru/wp-content/uploads/2017/11/leb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860032" y="5085184"/>
              <a:ext cx="1080120" cy="855944"/>
            </a:xfrm>
            <a:prstGeom prst="rect">
              <a:avLst/>
            </a:prstGeom>
            <a:noFill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228184" y="4916498"/>
              <a:ext cx="1008112" cy="132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4" descr="https://i2.wp.com/orechi.ru/wp-content/uploads/2017/11/chayk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312" y="5157192"/>
              <a:ext cx="1152128" cy="794571"/>
            </a:xfrm>
            <a:prstGeom prst="rect">
              <a:avLst/>
            </a:prstGeom>
            <a:noFill/>
          </p:spPr>
        </p:pic>
      </p:grpSp>
      <p:sp>
        <p:nvSpPr>
          <p:cNvPr id="2" name="Прямоугольник 1"/>
          <p:cNvSpPr/>
          <p:nvPr/>
        </p:nvSpPr>
        <p:spPr>
          <a:xfrm>
            <a:off x="179512" y="0"/>
            <a:ext cx="395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</a:t>
            </a:r>
            <a:r>
              <a:rPr lang="ru-RU" sz="3200" b="1" dirty="0" smtClean="0"/>
              <a:t>Расшифруй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92696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Составь слова из первых букв слов - названий картинок.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71600" y="1124744"/>
            <a:ext cx="3600400" cy="1224136"/>
            <a:chOff x="2411760" y="1340768"/>
            <a:chExt cx="4000044" cy="144016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11760" y="1340768"/>
              <a:ext cx="1099203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" descr="https://i2.wp.com/orechi.ru/wp-content/uploads/2017/11/utka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1484784"/>
              <a:ext cx="936104" cy="902671"/>
            </a:xfrm>
            <a:prstGeom prst="rect">
              <a:avLst/>
            </a:prstGeom>
            <a:noFill/>
          </p:spPr>
        </p:pic>
        <p:pic>
          <p:nvPicPr>
            <p:cNvPr id="6" name="Picture 24" descr="https://i2.wp.com/orechi.ru/wp-content/uploads/2017/11/chayk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1484784"/>
              <a:ext cx="1407756" cy="970866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5220072" y="1484784"/>
            <a:ext cx="3528392" cy="1224136"/>
            <a:chOff x="2411760" y="3068960"/>
            <a:chExt cx="4224489" cy="157347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411760" y="3068960"/>
              <a:ext cx="1199819" cy="157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ttps://i2.wp.com/orechi.ru/wp-content/uploads/2017/11/utk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3995936" y="3501008"/>
              <a:ext cx="1045450" cy="1008112"/>
            </a:xfrm>
            <a:prstGeom prst="rect">
              <a:avLst/>
            </a:prstGeom>
            <a:noFill/>
          </p:spPr>
        </p:pic>
        <p:pic>
          <p:nvPicPr>
            <p:cNvPr id="10" name="Picture 18" descr="https://i1.wp.com/orechi.ru/wp-content/uploads/2017/11/kukushka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64088" y="3645024"/>
              <a:ext cx="1272161" cy="792088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1475656" y="2132856"/>
            <a:ext cx="2880320" cy="432048"/>
            <a:chOff x="2987824" y="2636912"/>
            <a:chExt cx="2880320" cy="43204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87824" y="26369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83968" y="26369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436096" y="26369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64088" y="2852936"/>
            <a:ext cx="3384376" cy="432048"/>
            <a:chOff x="2843808" y="4653136"/>
            <a:chExt cx="3384376" cy="43204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43808" y="4653136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355976" y="4653136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796136" y="4653136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59632" y="4437112"/>
            <a:ext cx="5976664" cy="432048"/>
            <a:chOff x="1979712" y="6237312"/>
            <a:chExt cx="5976664" cy="4320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979712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347864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716016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56176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524328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555776" y="4774727"/>
            <a:ext cx="5904656" cy="1227633"/>
            <a:chOff x="2555776" y="4774727"/>
            <a:chExt cx="5904656" cy="1227633"/>
          </a:xfrm>
        </p:grpSpPr>
        <p:pic>
          <p:nvPicPr>
            <p:cNvPr id="33" name="Picture 8" descr="https://ds03.infourok.ru/uploads/ex/022d/0004e42c-46e62e9c/10/hello_html_mf1f1c09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55776" y="5229200"/>
              <a:ext cx="919908" cy="720080"/>
            </a:xfrm>
            <a:prstGeom prst="rect">
              <a:avLst/>
            </a:prstGeom>
            <a:noFill/>
          </p:spPr>
        </p:pic>
        <p:pic>
          <p:nvPicPr>
            <p:cNvPr id="34" name="Picture 22" descr="https://i1.wp.com/orechi.ru/wp-content/uploads/2017/11/trysoguska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3779912" y="5157192"/>
              <a:ext cx="1097802" cy="792088"/>
            </a:xfrm>
            <a:prstGeom prst="rect">
              <a:avLst/>
            </a:prstGeom>
            <a:noFill/>
          </p:spPr>
        </p:pic>
        <p:pic>
          <p:nvPicPr>
            <p:cNvPr id="35" name="Picture 16" descr="https://i0.wp.com/orechi.ru/wp-content/uploads/2017/11/ivolg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5157192"/>
              <a:ext cx="1160294" cy="844498"/>
            </a:xfrm>
            <a:prstGeom prst="rect">
              <a:avLst/>
            </a:prstGeom>
            <a:noFill/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7524328" y="4774727"/>
              <a:ext cx="936104" cy="122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8" name="Picture 2" descr="https://sonyashnik.com/images/developing_pictures/397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5004048" y="5229200"/>
              <a:ext cx="1106971" cy="648072"/>
            </a:xfrm>
            <a:prstGeom prst="rect">
              <a:avLst/>
            </a:prstGeom>
            <a:noFill/>
          </p:spPr>
        </p:pic>
      </p:grpSp>
      <p:grpSp>
        <p:nvGrpSpPr>
          <p:cNvPr id="39" name="Группа 38"/>
          <p:cNvGrpSpPr/>
          <p:nvPr/>
        </p:nvGrpSpPr>
        <p:grpSpPr>
          <a:xfrm>
            <a:off x="2771800" y="6093296"/>
            <a:ext cx="5760640" cy="432048"/>
            <a:chOff x="2195736" y="6237312"/>
            <a:chExt cx="5760640" cy="43204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195736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491880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860032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156176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524328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5"/>
          <p:cNvGrpSpPr/>
          <p:nvPr/>
        </p:nvGrpSpPr>
        <p:grpSpPr>
          <a:xfrm>
            <a:off x="1115616" y="3356992"/>
            <a:ext cx="5976664" cy="1152128"/>
            <a:chOff x="2051720" y="4916498"/>
            <a:chExt cx="6480720" cy="1320814"/>
          </a:xfrm>
        </p:grpSpPr>
        <p:pic>
          <p:nvPicPr>
            <p:cNvPr id="11" name="Picture 8" descr="https://ds03.infourok.ru/uploads/ex/022d/0004e42c-46e62e9c/10/hello_html_mf1f1c0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051720" y="5013176"/>
              <a:ext cx="1131126" cy="936104"/>
            </a:xfrm>
            <a:prstGeom prst="rect">
              <a:avLst/>
            </a:prstGeom>
            <a:noFill/>
          </p:spPr>
        </p:pic>
        <p:pic>
          <p:nvPicPr>
            <p:cNvPr id="12" name="Picture 16" descr="https://i0.wp.com/orechi.ru/wp-content/uploads/2017/11/ivolg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419872" y="5157192"/>
              <a:ext cx="1152128" cy="886559"/>
            </a:xfrm>
            <a:prstGeom prst="rect">
              <a:avLst/>
            </a:prstGeom>
            <a:noFill/>
          </p:spPr>
        </p:pic>
        <p:pic>
          <p:nvPicPr>
            <p:cNvPr id="13" name="Picture 20" descr="https://i2.wp.com/orechi.ru/wp-content/uploads/2017/11/leb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860032" y="5085184"/>
              <a:ext cx="1080120" cy="855944"/>
            </a:xfrm>
            <a:prstGeom prst="rect">
              <a:avLst/>
            </a:prstGeom>
            <a:noFill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228184" y="4916498"/>
              <a:ext cx="1008112" cy="132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4" descr="https://i2.wp.com/orechi.ru/wp-content/uploads/2017/11/chayk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312" y="5157192"/>
              <a:ext cx="1152128" cy="794571"/>
            </a:xfrm>
            <a:prstGeom prst="rect">
              <a:avLst/>
            </a:prstGeom>
            <a:noFill/>
          </p:spPr>
        </p:pic>
      </p:grpSp>
      <p:sp>
        <p:nvSpPr>
          <p:cNvPr id="2" name="Прямоугольник 1"/>
          <p:cNvSpPr/>
          <p:nvPr/>
        </p:nvSpPr>
        <p:spPr>
          <a:xfrm>
            <a:off x="179512" y="0"/>
            <a:ext cx="395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Игра «</a:t>
            </a:r>
            <a:r>
              <a:rPr lang="ru-RU" sz="3200" b="1" dirty="0" smtClean="0"/>
              <a:t>Расшифруй</a:t>
            </a:r>
            <a:r>
              <a:rPr lang="ru-RU" sz="3000" b="1" dirty="0" smtClean="0"/>
              <a:t>»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92696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Составь слова из первых букв слов - названий картинок.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6" name="Группа 6"/>
          <p:cNvGrpSpPr/>
          <p:nvPr/>
        </p:nvGrpSpPr>
        <p:grpSpPr>
          <a:xfrm>
            <a:off x="971600" y="1124744"/>
            <a:ext cx="3600400" cy="1224136"/>
            <a:chOff x="2411760" y="1340768"/>
            <a:chExt cx="4000044" cy="144016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11760" y="1340768"/>
              <a:ext cx="1099203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" descr="https://i2.wp.com/orechi.ru/wp-content/uploads/2017/11/utka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1484784"/>
              <a:ext cx="936104" cy="902671"/>
            </a:xfrm>
            <a:prstGeom prst="rect">
              <a:avLst/>
            </a:prstGeom>
            <a:noFill/>
          </p:spPr>
        </p:pic>
        <p:pic>
          <p:nvPicPr>
            <p:cNvPr id="6" name="Picture 24" descr="https://i2.wp.com/orechi.ru/wp-content/uploads/2017/11/chayk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1484784"/>
              <a:ext cx="1407756" cy="97086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5220072" y="1484784"/>
            <a:ext cx="3528392" cy="1224136"/>
            <a:chOff x="2411760" y="3068960"/>
            <a:chExt cx="4224489" cy="157347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411760" y="3068960"/>
              <a:ext cx="1199819" cy="157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ttps://i2.wp.com/orechi.ru/wp-content/uploads/2017/11/utk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3995936" y="3501008"/>
              <a:ext cx="1045450" cy="1008112"/>
            </a:xfrm>
            <a:prstGeom prst="rect">
              <a:avLst/>
            </a:prstGeom>
            <a:noFill/>
          </p:spPr>
        </p:pic>
        <p:pic>
          <p:nvPicPr>
            <p:cNvPr id="10" name="Picture 18" descr="https://i1.wp.com/orechi.ru/wp-content/uploads/2017/11/kukushka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64088" y="3645024"/>
              <a:ext cx="1272161" cy="792088"/>
            </a:xfrm>
            <a:prstGeom prst="rect">
              <a:avLst/>
            </a:prstGeom>
            <a:noFill/>
          </p:spPr>
        </p:pic>
      </p:grpSp>
      <p:grpSp>
        <p:nvGrpSpPr>
          <p:cNvPr id="32" name="Группа 37"/>
          <p:cNvGrpSpPr/>
          <p:nvPr/>
        </p:nvGrpSpPr>
        <p:grpSpPr>
          <a:xfrm>
            <a:off x="2555776" y="4774727"/>
            <a:ext cx="5904656" cy="1227633"/>
            <a:chOff x="2555776" y="4774727"/>
            <a:chExt cx="5904656" cy="1227633"/>
          </a:xfrm>
        </p:grpSpPr>
        <p:pic>
          <p:nvPicPr>
            <p:cNvPr id="33" name="Picture 8" descr="https://ds03.infourok.ru/uploads/ex/022d/0004e42c-46e62e9c/10/hello_html_mf1f1c09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55776" y="5229200"/>
              <a:ext cx="919908" cy="720080"/>
            </a:xfrm>
            <a:prstGeom prst="rect">
              <a:avLst/>
            </a:prstGeom>
            <a:noFill/>
          </p:spPr>
        </p:pic>
        <p:pic>
          <p:nvPicPr>
            <p:cNvPr id="34" name="Picture 22" descr="https://i1.wp.com/orechi.ru/wp-content/uploads/2017/11/trysoguska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3779912" y="5157192"/>
              <a:ext cx="1097802" cy="792088"/>
            </a:xfrm>
            <a:prstGeom prst="rect">
              <a:avLst/>
            </a:prstGeom>
            <a:noFill/>
          </p:spPr>
        </p:pic>
        <p:pic>
          <p:nvPicPr>
            <p:cNvPr id="35" name="Picture 16" descr="https://i0.wp.com/orechi.ru/wp-content/uploads/2017/11/ivolg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5157192"/>
              <a:ext cx="1160294" cy="844498"/>
            </a:xfrm>
            <a:prstGeom prst="rect">
              <a:avLst/>
            </a:prstGeom>
            <a:noFill/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7524328" y="4774727"/>
              <a:ext cx="936104" cy="122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8" name="Picture 2" descr="https://sonyashnik.com/images/developing_pictures/397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5004048" y="5229200"/>
              <a:ext cx="1106971" cy="648072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1403648" y="2204864"/>
            <a:ext cx="2880320" cy="432048"/>
            <a:chOff x="2987824" y="2636912"/>
            <a:chExt cx="2880320" cy="43204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987824" y="26369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Л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283968" y="26369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У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436096" y="26369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Ч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364088" y="2780928"/>
            <a:ext cx="3384376" cy="432048"/>
            <a:chOff x="2843808" y="4653136"/>
            <a:chExt cx="3384376" cy="43204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843808" y="4653136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Ж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355976" y="4653136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У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796136" y="4653136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К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187624" y="4365104"/>
            <a:ext cx="5976664" cy="432048"/>
            <a:chOff x="1979712" y="6237312"/>
            <a:chExt cx="5976664" cy="43204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979712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С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347864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И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716016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Л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156176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А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524328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Ч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771800" y="6093296"/>
            <a:ext cx="5976664" cy="432048"/>
            <a:chOff x="1979712" y="6237312"/>
            <a:chExt cx="5976664" cy="43204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1979712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С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347864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Т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716016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Р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156176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И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524328" y="6237312"/>
              <a:ext cx="432048" cy="432048"/>
            </a:xfrm>
            <a:prstGeom prst="rect">
              <a:avLst/>
            </a:prstGeom>
            <a:solidFill>
              <a:sysClr val="window" lastClr="FFFFFF"/>
            </a:solidFill>
            <a:ln w="42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Ж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Физминутка</a:t>
            </a:r>
            <a:endParaRPr lang="ru-RU" sz="3600" dirty="0"/>
          </a:p>
        </p:txBody>
      </p:sp>
      <p:pic>
        <p:nvPicPr>
          <p:cNvPr id="8194" name="Picture 2" descr="Пальчиковая гимнастика «Явления природы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5956920" cy="584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865</TotalTime>
  <Words>283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94</cp:revision>
  <dcterms:created xsi:type="dcterms:W3CDTF">2020-04-10T13:59:07Z</dcterms:created>
  <dcterms:modified xsi:type="dcterms:W3CDTF">2020-05-01T03:38:22Z</dcterms:modified>
</cp:coreProperties>
</file>