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302" r:id="rId2"/>
    <p:sldId id="280" r:id="rId3"/>
    <p:sldId id="301" r:id="rId4"/>
    <p:sldId id="279" r:id="rId5"/>
    <p:sldId id="258" r:id="rId6"/>
    <p:sldId id="256" r:id="rId7"/>
    <p:sldId id="259" r:id="rId8"/>
    <p:sldId id="261" r:id="rId9"/>
    <p:sldId id="262" r:id="rId10"/>
    <p:sldId id="263" r:id="rId11"/>
    <p:sldId id="268" r:id="rId12"/>
    <p:sldId id="303" r:id="rId13"/>
    <p:sldId id="282" r:id="rId14"/>
    <p:sldId id="265" r:id="rId15"/>
    <p:sldId id="291" r:id="rId16"/>
    <p:sldId id="283" r:id="rId17"/>
    <p:sldId id="284" r:id="rId18"/>
    <p:sldId id="286" r:id="rId19"/>
    <p:sldId id="289" r:id="rId20"/>
    <p:sldId id="266" r:id="rId21"/>
    <p:sldId id="278" r:id="rId22"/>
    <p:sldId id="270" r:id="rId23"/>
    <p:sldId id="272" r:id="rId24"/>
    <p:sldId id="273" r:id="rId25"/>
    <p:sldId id="274" r:id="rId26"/>
    <p:sldId id="275" r:id="rId27"/>
    <p:sldId id="276" r:id="rId28"/>
    <p:sldId id="29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5" autoAdjust="0"/>
    <p:restoredTop sz="72113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64D4B5-667E-463C-9826-F167DE780B4D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BE935B-9308-4013-A6FA-08D3CC3C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BFE74F-5508-4154-BFB8-F7A48070C71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4A152-4C26-40EA-A449-110BA209914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E800-394A-45F2-A9A9-36D4EEC49CC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0A627-F6CA-47D6-92A8-996AC4F765C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Звания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Лётчик-космонавт СССР (14 апреля 1961)</a:t>
            </a:r>
            <a:br>
              <a:rPr lang="ru-RU" dirty="0" smtClean="0"/>
            </a:br>
            <a:r>
              <a:rPr lang="ru-RU" dirty="0" smtClean="0"/>
              <a:t>Герой Советского Союза (14 апреля 1961)</a:t>
            </a:r>
            <a:br>
              <a:rPr lang="ru-RU" dirty="0" smtClean="0"/>
            </a:br>
            <a:r>
              <a:rPr lang="ru-RU" dirty="0" smtClean="0"/>
              <a:t>Герой Социалистического Труда Чехословацкой Социалистической Республики (28 апреля 1961)</a:t>
            </a:r>
            <a:br>
              <a:rPr lang="ru-RU" dirty="0" smtClean="0"/>
            </a:br>
            <a:r>
              <a:rPr lang="ru-RU" dirty="0" smtClean="0"/>
              <a:t>Герой Социалистического Труда Народной Республики Болгария (23 мая 1961)</a:t>
            </a:r>
            <a:br>
              <a:rPr lang="ru-RU" dirty="0" smtClean="0"/>
            </a:br>
            <a:r>
              <a:rPr lang="ru-RU" dirty="0" smtClean="0"/>
              <a:t>Герой Труда Демократической Республики Вьетнам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Советское правительство также повысило Ю. А. Гагарина в звании от старшего лейтенанта сразу до майора.</a:t>
            </a:r>
            <a:br>
              <a:rPr lang="ru-RU" dirty="0" smtClean="0"/>
            </a:br>
            <a:r>
              <a:rPr lang="ru-RU" dirty="0" smtClean="0"/>
              <a:t>Президент Общества советско-кубинской дружбы</a:t>
            </a:r>
            <a:br>
              <a:rPr lang="ru-RU" dirty="0" smtClean="0"/>
            </a:br>
            <a:r>
              <a:rPr lang="ru-RU" dirty="0" smtClean="0"/>
              <a:t>Почётный член Общества «Финляндия—Советский Союз»</a:t>
            </a:r>
            <a:br>
              <a:rPr lang="ru-RU" dirty="0" smtClean="0"/>
            </a:br>
            <a:r>
              <a:rPr lang="ru-RU" dirty="0" smtClean="0"/>
              <a:t>и других.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1966 года являлся почётным членом Международной академии астронавтики.</a:t>
            </a:r>
            <a:br>
              <a:rPr lang="ru-RU" dirty="0" smtClean="0"/>
            </a:br>
            <a:r>
              <a:rPr lang="ru-RU" dirty="0" smtClean="0"/>
              <a:t>Заслуженный мастер спорта СССР (1961)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Ордена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Ленина (СССР)</a:t>
            </a:r>
            <a:br>
              <a:rPr lang="ru-RU" dirty="0" smtClean="0"/>
            </a:br>
            <a:r>
              <a:rPr lang="ru-RU" dirty="0" smtClean="0"/>
              <a:t>Георгия Димитрова (Болгария)</a:t>
            </a:r>
            <a:br>
              <a:rPr lang="ru-RU" dirty="0" smtClean="0"/>
            </a:br>
            <a:r>
              <a:rPr lang="ru-RU" dirty="0" smtClean="0"/>
              <a:t>Карла Маркса (ГДР)</a:t>
            </a:r>
            <a:br>
              <a:rPr lang="ru-RU" dirty="0" smtClean="0"/>
            </a:br>
            <a:r>
              <a:rPr lang="ru-RU" dirty="0" smtClean="0"/>
              <a:t>Звезда II класса (Индонезия)</a:t>
            </a:r>
            <a:br>
              <a:rPr lang="ru-RU" dirty="0" smtClean="0"/>
            </a:br>
            <a:r>
              <a:rPr lang="ru-RU" dirty="0" smtClean="0"/>
              <a:t>Орден «Крест </a:t>
            </a:r>
            <a:r>
              <a:rPr lang="ru-RU" dirty="0" err="1" smtClean="0"/>
              <a:t>Грюнвальда</a:t>
            </a:r>
            <a:r>
              <a:rPr lang="ru-RU" dirty="0" smtClean="0"/>
              <a:t>» (Польша)</a:t>
            </a:r>
            <a:br>
              <a:rPr lang="ru-RU" dirty="0" smtClean="0"/>
            </a:br>
            <a:r>
              <a:rPr lang="ru-RU" dirty="0" smtClean="0"/>
              <a:t>Знамени I степени с бриллиантами (Венгрия)</a:t>
            </a:r>
            <a:br>
              <a:rPr lang="ru-RU" dirty="0" smtClean="0"/>
            </a:br>
            <a:r>
              <a:rPr lang="ru-RU" dirty="0" smtClean="0"/>
              <a:t>«Ожерелье Нила» (Египет)</a:t>
            </a:r>
            <a:br>
              <a:rPr lang="ru-RU" dirty="0" smtClean="0"/>
            </a:br>
            <a:r>
              <a:rPr lang="ru-RU" dirty="0" smtClean="0"/>
              <a:t>Большая лента Африканской Звезды (Либерия)</a:t>
            </a:r>
            <a:br>
              <a:rPr lang="ru-RU" dirty="0" smtClean="0"/>
            </a:br>
            <a:r>
              <a:rPr lang="ru-RU" dirty="0" smtClean="0"/>
              <a:t>«За заслуги в области воздухоплавания» (Бразилия)</a:t>
            </a:r>
            <a:br>
              <a:rPr lang="ru-RU" dirty="0" smtClean="0"/>
            </a:br>
            <a:r>
              <a:rPr lang="ru-RU" dirty="0" smtClean="0"/>
              <a:t>Первый кавалер ордена «</a:t>
            </a:r>
            <a:r>
              <a:rPr lang="ru-RU" dirty="0" err="1" smtClean="0"/>
              <a:t>Плайя-Хирон</a:t>
            </a:r>
            <a:r>
              <a:rPr lang="ru-RU" dirty="0" smtClean="0"/>
              <a:t>» (Куба, 18 июля 1961).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Медали и дипломы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Медаль «Золотая Звезда» (СССР)</a:t>
            </a:r>
            <a:br>
              <a:rPr lang="ru-RU" dirty="0" smtClean="0"/>
            </a:br>
            <a:r>
              <a:rPr lang="ru-RU" dirty="0" smtClean="0"/>
              <a:t>Золотая медаль имени Константина Циолковского «3а выдающиеся работы в области межпланетных сообщений» (АН СССР)</a:t>
            </a:r>
            <a:br>
              <a:rPr lang="ru-RU" dirty="0" smtClean="0"/>
            </a:br>
            <a:r>
              <a:rPr lang="ru-RU" dirty="0" smtClean="0"/>
              <a:t>Медаль де </a:t>
            </a:r>
            <a:r>
              <a:rPr lang="ru-RU" dirty="0" err="1" smtClean="0"/>
              <a:t>Лаво</a:t>
            </a:r>
            <a:r>
              <a:rPr lang="ru-RU" dirty="0" smtClean="0"/>
              <a:t> (ФАИ)</a:t>
            </a:r>
            <a:br>
              <a:rPr lang="ru-RU" dirty="0" smtClean="0"/>
            </a:br>
            <a:r>
              <a:rPr lang="ru-RU" dirty="0" smtClean="0"/>
              <a:t>Золотая медаль правительства Австрии, 1962</a:t>
            </a:r>
            <a:br>
              <a:rPr lang="ru-RU" dirty="0" smtClean="0"/>
            </a:br>
            <a:r>
              <a:rPr lang="ru-RU" dirty="0" smtClean="0"/>
              <a:t>Золотая медаль и почётный диплом «Человек в космосе» Итальянской ассоциации космонавтики</a:t>
            </a:r>
            <a:br>
              <a:rPr lang="ru-RU" dirty="0" smtClean="0"/>
            </a:br>
            <a:r>
              <a:rPr lang="ru-RU" dirty="0" smtClean="0"/>
              <a:t>Золотая медаль «За выдающееся отличие» и почётный диплом Королевского аэроклуба Швеции</a:t>
            </a:r>
            <a:br>
              <a:rPr lang="ru-RU" dirty="0" smtClean="0"/>
            </a:br>
            <a:r>
              <a:rPr lang="ru-RU" dirty="0" smtClean="0"/>
              <a:t>Большая золотая медаль и диплом ФАИ</a:t>
            </a:r>
            <a:br>
              <a:rPr lang="ru-RU" dirty="0" smtClean="0"/>
            </a:br>
            <a:r>
              <a:rPr lang="ru-RU" dirty="0" smtClean="0"/>
              <a:t>Золотая медаль Британского общества межпланетных сообщений, 1961</a:t>
            </a:r>
            <a:br>
              <a:rPr lang="ru-RU" dirty="0" smtClean="0"/>
            </a:br>
            <a:r>
              <a:rPr lang="ru-RU" dirty="0" smtClean="0"/>
              <a:t>Медаль Колумба (Италия)</a:t>
            </a:r>
            <a:br>
              <a:rPr lang="ru-RU" dirty="0" smtClean="0"/>
            </a:br>
            <a:r>
              <a:rPr lang="ru-RU" dirty="0" smtClean="0"/>
              <a:t>Золотая медаль города </a:t>
            </a:r>
            <a:r>
              <a:rPr lang="ru-RU" dirty="0" err="1" smtClean="0"/>
              <a:t>Сен-Дени</a:t>
            </a:r>
            <a:r>
              <a:rPr lang="ru-RU" dirty="0" smtClean="0"/>
              <a:t> (Франция)</a:t>
            </a:r>
            <a:br>
              <a:rPr lang="ru-RU" dirty="0" smtClean="0"/>
            </a:br>
            <a:r>
              <a:rPr lang="ru-RU" dirty="0" smtClean="0"/>
              <a:t>Золотая медаль Премии «За храбрость» Фонда </a:t>
            </a:r>
            <a:r>
              <a:rPr lang="ru-RU" dirty="0" err="1" smtClean="0"/>
              <a:t>Маццотти</a:t>
            </a:r>
            <a:r>
              <a:rPr lang="ru-RU" dirty="0" smtClean="0"/>
              <a:t> (Италия), 2007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Почётный гражданин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Юрий Гагарин был избран почётным гражданином городов: Калуга, Новочеркасск, Люберцы, Сумгаит, Смоленск, Винница, Севастополь, Саратов, Тюмень (СССР); Оренбург (Россия); София, </a:t>
            </a:r>
            <a:r>
              <a:rPr lang="ru-RU" dirty="0" err="1" smtClean="0"/>
              <a:t>Перник</a:t>
            </a:r>
            <a:r>
              <a:rPr lang="ru-RU" dirty="0" smtClean="0"/>
              <a:t>, Пловдив (Болгария); Афины (Греция); </a:t>
            </a:r>
            <a:r>
              <a:rPr lang="ru-RU" dirty="0" err="1" smtClean="0"/>
              <a:t>Фамагуста</a:t>
            </a:r>
            <a:r>
              <a:rPr lang="ru-RU" dirty="0" smtClean="0"/>
              <a:t>, </a:t>
            </a:r>
            <a:r>
              <a:rPr lang="ru-RU" dirty="0" err="1" smtClean="0"/>
              <a:t>Лимасол</a:t>
            </a:r>
            <a:r>
              <a:rPr lang="ru-RU" dirty="0" smtClean="0"/>
              <a:t> (Кипр); </a:t>
            </a:r>
            <a:r>
              <a:rPr lang="ru-RU" dirty="0" err="1" smtClean="0"/>
              <a:t>Сен-Дени</a:t>
            </a:r>
            <a:r>
              <a:rPr lang="ru-RU" dirty="0" smtClean="0"/>
              <a:t> (Франция); </a:t>
            </a:r>
            <a:r>
              <a:rPr lang="ru-RU" dirty="0" err="1" smtClean="0"/>
              <a:t>Тренчьянске</a:t>
            </a:r>
            <a:r>
              <a:rPr lang="ru-RU" dirty="0" smtClean="0"/>
              <a:t> Теплице (Чехословакия). Ему также были вручены золотые ключи от ворот городов Каир и Александрия (Египет).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BEF92-D8BD-47A7-A0D1-EA8B0C4FF5B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8CF3E-B2FE-4E79-8B73-2E0F1632511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AAC9D2-6105-47B2-A6ED-F55B572F3060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62D92-4F05-49B1-8489-19CC973F441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4E1DE-2CB0-45B0-B73D-E33F59D1BD1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A319B-76B7-460F-943C-8BEF8351B49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C10DD-78C5-4311-AACA-215B1376ACE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7AAA0-0C05-44B1-9F10-502A9BF7B02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07D62-135C-4FAB-A260-D8424731911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81403-CB2C-45D3-A1DB-3317261DD57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9FFE5C-657B-42E4-86E5-0E92C732FBE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4E865-5229-439D-8816-544F1292D31C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CC37A-B3B5-4682-8915-438F9B8737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D46CF-065B-421E-B44A-259BCEC8F404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41D68-3B04-4898-8C78-CB40C90A7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F4A0-0B0D-4BEC-8E2D-6868F91E1517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33457-CBCC-40B0-AF33-C43488D6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E71B3-171B-4C16-81C5-653F4181292F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FA1B-29D4-4157-BF0A-3CD4277171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B2DA7-573D-462F-B7F6-D958A1377CE1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5F1D5B2-1089-4056-9714-B27A2640C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AA07F-F538-445A-A086-C1E2B551F6F1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9ADAF-CBBF-4212-9B6B-13ECA0583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CA306-B68B-41E6-8B5A-44B19927AB2E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BEBE-3AC4-4CD1-B55E-597B28469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D7630-DD22-48E2-ABD8-797C107DD906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EEF2D-3577-4E97-83C0-A7497F38A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91E77-CCA0-482D-B8F1-C921C973FCA4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7867F-D3F7-4951-A299-6CE1D04BD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C89D8-21A5-4EB7-8808-F80D8F3E0E16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5130-7647-47D2-A0B2-7C4C6B0A6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C3F1C-7981-4E39-8322-5FAFD671FE52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7473-603F-456F-A636-16796D316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B05CBF6-60B8-485C-8F71-C57305235C07}" type="datetimeFigureOut">
              <a:rPr lang="ru-RU" smtClean="0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E16162C-69AB-4932-80D4-F85F9675F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715016"/>
            <a:ext cx="7931224" cy="1142984"/>
          </a:xfrm>
        </p:spPr>
        <p:txBody>
          <a:bodyPr>
            <a:normAutofit fontScale="92500"/>
          </a:bodyPr>
          <a:lstStyle/>
          <a:p>
            <a:pPr marL="4313238" indent="-3175" algn="just">
              <a:defRPr/>
            </a:pPr>
            <a:r>
              <a:rPr lang="ru-RU" sz="1300" b="1" dirty="0" smtClean="0"/>
              <a:t>Подготовил: ученик 10 </a:t>
            </a:r>
            <a:r>
              <a:rPr lang="ru-RU" sz="1300" b="1" dirty="0" smtClean="0"/>
              <a:t>класса</a:t>
            </a:r>
          </a:p>
          <a:p>
            <a:pPr marL="4313238" indent="-3175" algn="just">
              <a:defRPr/>
            </a:pPr>
            <a:r>
              <a:rPr lang="ru-RU" sz="1300" b="1" dirty="0" smtClean="0"/>
              <a:t>МБОУ СОШ №25 им. Героя советского Союза А.Е. </a:t>
            </a:r>
            <a:r>
              <a:rPr lang="ru-RU" sz="1300" b="1" dirty="0" err="1" smtClean="0"/>
              <a:t>Остаева</a:t>
            </a:r>
            <a:endParaRPr lang="ru-RU" sz="1300" b="1" dirty="0" smtClean="0"/>
          </a:p>
          <a:p>
            <a:pPr marL="4313238" indent="-3175" algn="just">
              <a:defRPr/>
            </a:pPr>
            <a:r>
              <a:rPr lang="ru-RU" sz="1300" b="1" dirty="0" smtClean="0"/>
              <a:t>Александров </a:t>
            </a:r>
            <a:r>
              <a:rPr lang="ru-RU" sz="1300" b="1" dirty="0" smtClean="0"/>
              <a:t>Сергей</a:t>
            </a:r>
          </a:p>
          <a:p>
            <a:pPr marL="4313238" indent="-3175" algn="just">
              <a:defRPr/>
            </a:pPr>
            <a:r>
              <a:rPr lang="ru-RU" sz="1300" b="1" smtClean="0"/>
              <a:t>Куратор</a:t>
            </a:r>
            <a:r>
              <a:rPr lang="ru-RU" sz="1300" b="1" dirty="0" smtClean="0"/>
              <a:t>: классный руководитель </a:t>
            </a:r>
            <a:r>
              <a:rPr lang="ru-RU" sz="1300" b="1" dirty="0" err="1" smtClean="0"/>
              <a:t>Хугаева</a:t>
            </a:r>
            <a:r>
              <a:rPr lang="ru-RU" sz="1300" b="1" dirty="0" smtClean="0"/>
              <a:t> А.Ю.</a:t>
            </a:r>
            <a:endParaRPr lang="ru-RU" sz="1300" b="1" dirty="0" smtClean="0"/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4034" name="AutoShape 2" descr="https://3.bp.blogspot.com/-w7tk35wQhCM/Vwzf2ORX_KI/AAAAAAAABL0/EhSXeR_S5voUrCnTRq1nHmcp3Ox3iS1SQCLcB/w1200-h630-p-k-no-nu/0_da286_f4e6de5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5" name="Picture 3" descr="C:\Users\Ork\Desktop\0_da286_f4e6de53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4800600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07976" y="142852"/>
            <a:ext cx="7931224" cy="85725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Юрий Гагарин - наш герой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512" y="285750"/>
            <a:ext cx="5472608" cy="2500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27 октября 1955 г. Гагарин был призван в армию </a:t>
            </a:r>
            <a:b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отправлен в Оренбург, в 1-е военно-авиационное училище летчиков имени К. Е.Ворошилова. </a:t>
            </a:r>
            <a:b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25октября 1957 г. Гагарин училище закончил. </a:t>
            </a:r>
            <a:b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течение двух лет служил в  авиационном полку. </a:t>
            </a:r>
            <a:b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октябрю 1959 года налетал в общей сложности 265 часов.</a:t>
            </a:r>
            <a:b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6058"/>
            <a:ext cx="6042982" cy="388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Картинка 9 из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1444" y="116632"/>
            <a:ext cx="3172090" cy="438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72000" y="4739242"/>
            <a:ext cx="4429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endParaRPr lang="ru-RU" sz="12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 женился на Валентине Ивановне Горячевой, которая стала его верным соратником на многие годы.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их семье выросли две дочери - Лена и Галя.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8" descr="http://kp.ru/upimg/3dbcf1e95a9df2bc3cfa526f880f3a43063654af/180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04664"/>
            <a:ext cx="4752975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Рамаз\Desktop\Фото о Ю Гагарине\97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87194"/>
            <a:ext cx="4357686" cy="306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3" y="764704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 Юрия Гагарина была крепкая семья.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0 из 3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9" y="1"/>
            <a:ext cx="7952392" cy="492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86916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 декабря 1959 года,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обследования. 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результате старший лейтенант Гагарин был признан годным для космических полетов. 3 марта 1960 года Ю.Гагарин был зачислен в группу  кандидатов в космонавты. 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352081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43504" y="214290"/>
            <a:ext cx="1428760" cy="48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500826" y="214290"/>
            <a:ext cx="254174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14313" y="5072074"/>
            <a:ext cx="8643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12 апреля 1961 г. трехступенчатая ракета-носитель доставила на околоземную орбиту космический корабль «Восток», на борту которого находился гражданин Советского Союза Юрий Алексеевич Гагарин. Корабль был запущен с космодрома Байконур в 9 час. 07 мин. по московскому времени и, совершив один оборот по орбите, приземлился в 10 час. 55 мин. в районе деревни </a:t>
            </a:r>
            <a:r>
              <a:rPr lang="ru-RU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Смеловка</a:t>
            </a:r>
            <a: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Саратовской области. Высота перигея орбиты составила 181 км, высота апогея 327 км</a:t>
            </a:r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500063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250825" y="357188"/>
            <a:ext cx="8464550" cy="1214437"/>
          </a:xfrm>
        </p:spPr>
        <p:txBody>
          <a:bodyPr>
            <a:normAutofit fontScale="92500"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апреля 1961 г. Юрий Гагарин первым из землян совершил космический полет на корабле "Восток". </a:t>
            </a:r>
          </a:p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этот подвиг ему было присвоено звание Героя Советского Союза, а день полета Гагарина в космос был объявлен праздником - Днём космонавтики</a:t>
            </a: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22533" name="Picture 5" descr="Картинка 46 из 96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877" y="1643050"/>
            <a:ext cx="878561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191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42852"/>
            <a:ext cx="39084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7984" y="1988840"/>
            <a:ext cx="4038600" cy="284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923928" y="260648"/>
            <a:ext cx="52200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Всего 108 минут продолжался первый полет в космос, но этим минутам суждено было стать звездными. </a:t>
            </a:r>
            <a:b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Когда радостная новость за считанные часы облетела Землю, Юрий Гагарин уже был Гражданином мира. </a:t>
            </a:r>
            <a:b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Смелость и бесстрашие простого русского парня с широкой улыбкой покорили все человечество.</a:t>
            </a:r>
            <a:r>
              <a:rPr lang="ru-RU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ru-RU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357688" y="4797152"/>
            <a:ext cx="4357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2 мая 1961 года. Летчик-космонавт Юрий Гагарин и академик Сергей Королев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4227513"/>
            <a:ext cx="4038600" cy="263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071938" y="5949280"/>
            <a:ext cx="4857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1 октября 1963 года.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Летчики-космонавты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СССР Юрий Гагарин и Валентина Терешкова</a:t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Рамаз\Desktop\Фото о Ю Гагарине\40807549_1236674950_AllDayru_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4929222" cy="335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Рамаз\Desktop\Фото о Ю Гагарине\40807561_1236675067_AllDayru_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49019"/>
            <a:ext cx="3876905" cy="291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429000"/>
            <a:ext cx="3929090" cy="309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77529" y="3286124"/>
            <a:ext cx="4466471" cy="298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072063" y="3000375"/>
            <a:ext cx="3783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Юрий Гагарин в отряде космонавтов</a:t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www.infuture.ru/filemanager/Yuri_Gagarin_official_portra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88640"/>
            <a:ext cx="4368605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http://img-fotki.yandex.ru/get/22/chankara.1/0_cd4a_c82b32c1_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49" y="116633"/>
            <a:ext cx="466554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olden Star medal 4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3008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Order of Len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642938"/>
            <a:ext cx="19288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786188" y="3571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Орден Ленина</a:t>
            </a:r>
            <a:endParaRPr lang="ru-RU" dirty="0"/>
          </a:p>
        </p:txBody>
      </p:sp>
      <p:pic>
        <p:nvPicPr>
          <p:cNvPr id="28677" name="Picture 6" descr="Medal 40 let V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571500"/>
            <a:ext cx="2071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857875" y="2428875"/>
            <a:ext cx="17859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Юбилейная медаль</a:t>
            </a:r>
          </a:p>
          <a:p>
            <a:r>
              <a:rPr lang="ru-RU" b="1"/>
              <a:t> «40 лет Вооружённых Сил СССР»</a:t>
            </a:r>
            <a:endParaRPr lang="ru-RU"/>
          </a:p>
        </p:txBody>
      </p:sp>
      <p:pic>
        <p:nvPicPr>
          <p:cNvPr id="28679" name="Picture 8" descr="Medal 50 let V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25" y="2286000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TheVirginLandsMed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6075" y="3000375"/>
            <a:ext cx="2082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500313" y="3143250"/>
            <a:ext cx="1357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Медаль «За освоение целинных земель»</a:t>
            </a:r>
            <a:endParaRPr lang="ru-RU" dirty="0"/>
          </a:p>
        </p:txBody>
      </p:sp>
      <p:pic>
        <p:nvPicPr>
          <p:cNvPr id="28682" name="Picture 12" descr="Летчик-космонавт ССС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6500" y="4429125"/>
            <a:ext cx="12938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4" descr="PRBGoldStarSocT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62713" y="4000500"/>
            <a:ext cx="2181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6858000" y="5572125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Герой Социалистического Труда</a:t>
            </a:r>
            <a:endParaRPr lang="ru-RU"/>
          </a:p>
        </p:txBody>
      </p:sp>
      <p:pic>
        <p:nvPicPr>
          <p:cNvPr id="28685" name="Picture 16" descr="http://upload.wikimedia.org/wikipedia/commons/thumb/5/5a/Rank_insignia_of_%D0%BF%D0%BE%D0%BB%D0%BA%D0%BE%D0%B2%D0%BD%D0%B8%D0%BA_of_the_Soviet_Army.svg/100px-Rank_insignia_of_%D0%BF%D0%BE%D0%BB%D0%BA%D0%BE%D0%B2%D0%BD%D0%B8%D0%BA_of_the_Soviet_Army.sv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88" y="5143500"/>
            <a:ext cx="2457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42844" y="428604"/>
            <a:ext cx="44291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12 апреля </a:t>
            </a:r>
            <a:r>
              <a:rPr lang="ru-RU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2022 года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 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исполнился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 </a:t>
            </a:r>
            <a:r>
              <a:rPr lang="ru-RU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61 год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 со дня полета первого человека в космос. И сделал это наш 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соотечественник</a:t>
            </a:r>
          </a:p>
          <a:p>
            <a:pPr algn="ctr"/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 </a:t>
            </a:r>
            <a:r>
              <a:rPr lang="ru-RU" sz="2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Юрий Алексеевич Гагарин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. </a:t>
            </a:r>
            <a:endParaRPr lang="ru-RU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108 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минут проведенные им в космосе открыли дорогу другим исследователям космического пространства. </a:t>
            </a:r>
            <a:endParaRPr lang="ru-RU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За </a:t>
            </a:r>
            <a:r>
              <a:rPr 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короткий срок с момента первого полета в космос человек посетил Луну, исследовал почти все планеты Солнечной системы, но тот первый полет был самым трудным и опасным.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142852"/>
            <a:ext cx="4572000" cy="653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Место гибели Ю. Гагарина и В. Серёгина - Мемориал</a:t>
            </a:r>
          </a:p>
        </p:txBody>
      </p:sp>
      <p:pic>
        <p:nvPicPr>
          <p:cNvPr id="29700" name="Picture 6" descr="Gagarin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63713" y="1052513"/>
            <a:ext cx="5616575" cy="3735387"/>
          </a:xfrm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323850" y="4941888"/>
            <a:ext cx="8353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27 марта 1968 года Ю. А. Гагарин погиб при невыясненных обстоятельствах вблизи деревни Новосёлово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Киржачского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района Владимирской области во время одного из тренировочных полётов вместе с военным лётчиком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В. С. Серёгиным.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323850" y="5445125"/>
            <a:ext cx="8496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Похоронен Юрий Гагарин у Кремлёвской стены 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Красной площади.</a:t>
            </a:r>
          </a:p>
          <a:p>
            <a:pPr algn="ctr"/>
            <a:endParaRPr lang="ru-RU" sz="2200" dirty="0"/>
          </a:p>
        </p:txBody>
      </p:sp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3026" name="Picture 18" descr="017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5"/>
            <a:ext cx="3357554" cy="4460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5" y="714356"/>
            <a:ext cx="568667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Картинка 7 из 46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250"/>
            <a:ext cx="2990974" cy="463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3" name="Rectangle 9"/>
          <p:cNvSpPr>
            <a:spLocks noGrp="1"/>
          </p:cNvSpPr>
          <p:nvPr>
            <p:ph type="ctrTitle"/>
          </p:nvPr>
        </p:nvSpPr>
        <p:spPr>
          <a:xfrm>
            <a:off x="0" y="5286375"/>
            <a:ext cx="3022600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br>
              <a:rPr lang="ru-RU" sz="2000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Гагарину </a:t>
            </a:r>
            <a:br>
              <a:rPr lang="ru-RU" sz="2000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Харькове</a:t>
            </a:r>
          </a:p>
        </p:txBody>
      </p:sp>
      <p:sp>
        <p:nvSpPr>
          <p:cNvPr id="31754" name="Rectangle 10"/>
          <p:cNvSpPr>
            <a:spLocks noGrp="1"/>
          </p:cNvSpPr>
          <p:nvPr>
            <p:ph type="subTitle" idx="1"/>
          </p:nvPr>
        </p:nvSpPr>
        <p:spPr>
          <a:xfrm>
            <a:off x="2124075" y="4929188"/>
            <a:ext cx="4349750" cy="1189037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, Гагарину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Саратове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Набережной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Космонавтов</a:t>
            </a:r>
          </a:p>
        </p:txBody>
      </p:sp>
      <p:pic>
        <p:nvPicPr>
          <p:cNvPr id="31756" name="Picture 12" descr="Картинка 25 из 46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878" y="476250"/>
            <a:ext cx="3132779" cy="438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8" name="Picture 14" descr="Картинка 42 из 46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4" y="476250"/>
            <a:ext cx="3125397" cy="416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084888" y="4714875"/>
            <a:ext cx="281146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Гагарину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месте приземления возле города Энгельс в Саратовской области</a:t>
            </a:r>
          </a:p>
          <a:p>
            <a:pPr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214313" y="5572140"/>
            <a:ext cx="8501062" cy="1071548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честь Юрия Гагарина его родной город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Гжатск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 переименован в Гагарин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6869" name="Picture 5" descr="Картинка 18 из 17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7358114" cy="552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6869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6871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323850" y="5084763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Его имя навсегда осталось в Космосе: один из крупнейших (диаметр 250 км) кратеров на обратной стороне Луны носит имя Гагарин.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что символично - он расположен между кратером Циолковский и Морем Мечты.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37907" name="Picture 19" descr="6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2102"/>
            <a:ext cx="6885978" cy="501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1043608" y="4941888"/>
            <a:ext cx="7488832" cy="13970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Существует также Кубок Гагарина, главный трофей Континентальной хоккейной лиги.</a:t>
            </a:r>
          </a:p>
        </p:txBody>
      </p:sp>
      <p:pic>
        <p:nvPicPr>
          <p:cNvPr id="38919" name="Picture 7" descr="Картинка 8 из 7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3491178" cy="46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Картинка 11 из 74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43649"/>
            <a:ext cx="5643570" cy="423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38920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95288" y="4941888"/>
            <a:ext cx="8496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честь Юрия Гагарина названо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научно-исследовательское судно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«Космонавт Юрий Гагарин»</a:t>
            </a:r>
          </a:p>
        </p:txBody>
      </p:sp>
      <p:pic>
        <p:nvPicPr>
          <p:cNvPr id="39957" name="Picture 21" descr="Картинка 3 из 1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7721815" cy="508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5" name="Picture 15" descr="Юрий Гагар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921892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0" name="Picture 10" descr="%D0%97%D0%B0%D0%BF%D0%B8%D1%81%D0%BA%D0%B0_%D0%93%D0%B0%D0%B3%D0%B0%D1%80%D0%B8%D0%BD%D0%B0"/>
          <p:cNvPicPr>
            <a:picLocks noChangeAspect="1" noChangeArrowheads="1"/>
          </p:cNvPicPr>
          <p:nvPr/>
        </p:nvPicPr>
        <p:blipFill>
          <a:blip r:embed="rId4" cstate="email"/>
          <a:srcRect l="4555" b="12241"/>
          <a:stretch>
            <a:fillRect/>
          </a:stretch>
        </p:blipFill>
        <p:spPr bwMode="auto">
          <a:xfrm>
            <a:off x="4929157" y="3762375"/>
            <a:ext cx="4214843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002-002-Prezhde-chem-chelovek-poletel-v-kosmos-vmesto-nego-tuda-letali-zhivotny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pstu.ru/blog/wp-content/uploads/2010/04/13818499_0020rh6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56"/>
            <a:ext cx="9117422" cy="645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00750" y="714375"/>
            <a:ext cx="271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Гражданин мира</a:t>
            </a:r>
            <a:endParaRPr lang="en-US" sz="2800" b="1">
              <a:solidFill>
                <a:srgbClr val="C00000"/>
              </a:solidFill>
            </a:endParaRP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 Юрий Гагарин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imgB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24950" cy="5572125"/>
          </a:xfrm>
          <a:effectLst>
            <a:softEdge rad="112500"/>
          </a:effec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0825" y="5715016"/>
            <a:ext cx="8542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Юрий Алексеевич Гагарин родился 9 марта 1934 года в селе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Клушино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Гжатского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района Смоленской области, недалеко от города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Гжатск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который ныне переименован в Гагарин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000625"/>
            <a:ext cx="8424862" cy="15716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Его отец, Алексей Иванович Гагарин (1902—1973), - работал плотником. 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Мать, Анна Тимофеевна Матвеева (1903—1984), - работала на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молочнотоварной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ферме.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5" name="Picture 7" descr="Картинка 7 из 12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33" y="116632"/>
            <a:ext cx="9049831" cy="502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107505" y="188641"/>
            <a:ext cx="5472607" cy="1728191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 сентября 1941 года, пошёл в  школу, но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12 октября деревню заняли немцы и учёба прервалась.  Два года деревня была оккупирована немцами. 9 апреля 1943 года, деревню освободила Красная армия, и учёба в школе возобновилась. </a:t>
            </a:r>
          </a:p>
        </p:txBody>
      </p:sp>
      <p:pic>
        <p:nvPicPr>
          <p:cNvPr id="16393" name="Picture 9" descr="http://www.seti.ee/narva/uploads/newbb/16536_49e034cc514f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143116"/>
            <a:ext cx="3325677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53167" y="116633"/>
            <a:ext cx="3399332" cy="66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Картинка 4 из 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308" y="0"/>
            <a:ext cx="4342255" cy="68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16463" y="620713"/>
            <a:ext cx="41767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 сентября 1949 года поступил в Люберецкое ремесленное училище №10. </a:t>
            </a:r>
          </a:p>
          <a:p>
            <a:pPr>
              <a:defRPr/>
            </a:pP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июне 1951 года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окончил с отличием училище по специальности формовщик-литейщик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4579938"/>
            <a:ext cx="8893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В августе 1951 г. Ю.Гагарин поступает в Саратовский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индустриальный техникум.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25 октября 1954 года впервые пришёл в Саратовский аэроклуб,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где совершил первый самостоятельный полёт на самолёте ЯК-18.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В 1955 г. с отличием окончил Саратовский индустриальный 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техникум, а 10 октября того же года – Саратовский аэроклуб.</a:t>
            </a:r>
          </a:p>
        </p:txBody>
      </p:sp>
      <p:pic>
        <p:nvPicPr>
          <p:cNvPr id="19463" name="Picture 7" descr="Картинка 3 из 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0"/>
            <a:ext cx="3491316" cy="471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Картинка 5 из 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82752" y="195239"/>
            <a:ext cx="5654898" cy="419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</TotalTime>
  <Words>650</Words>
  <Application>Microsoft Office PowerPoint</Application>
  <PresentationFormat>Экран (4:3)</PresentationFormat>
  <Paragraphs>85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27 октября 1955 г. Гагарин был призван в армию  и отправлен в Оренбург, в 1-е военно-авиационное училище летчиков имени К. Е.Ворошилова.  25октября 1957 г. Гагарин училище закончил.  В течение двух лет служил в  авиационном полку.  К октябрю 1959 года налетал в общей сложности 265 часов.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Место гибели Ю. Гагарина и В. Серёгина - Мемориал</vt:lpstr>
      <vt:lpstr>Слайд 21</vt:lpstr>
      <vt:lpstr>Памятник  Ю. Гагарину  в Харькове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Ork</cp:lastModifiedBy>
  <cp:revision>95</cp:revision>
  <dcterms:created xsi:type="dcterms:W3CDTF">2011-03-07T06:15:37Z</dcterms:created>
  <dcterms:modified xsi:type="dcterms:W3CDTF">2022-04-05T08:17:26Z</dcterms:modified>
</cp:coreProperties>
</file>