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73" r:id="rId5"/>
    <p:sldId id="257" r:id="rId6"/>
    <p:sldId id="272" r:id="rId7"/>
    <p:sldId id="268" r:id="rId8"/>
    <p:sldId id="260" r:id="rId9"/>
    <p:sldId id="267" r:id="rId10"/>
    <p:sldId id="259" r:id="rId11"/>
    <p:sldId id="262" r:id="rId12"/>
    <p:sldId id="263" r:id="rId13"/>
    <p:sldId id="258" r:id="rId14"/>
    <p:sldId id="261" r:id="rId15"/>
    <p:sldId id="264" r:id="rId16"/>
    <p:sldId id="276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C78"/>
    <a:srgbClr val="FEBACD"/>
    <a:srgbClr val="7E6DAF"/>
    <a:srgbClr val="F9B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2D7EF1D4-80EE-4F52-92FF-DB929C8781CF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4FA7B5C9-384E-4EB8-858E-A3FFDCD22ED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8202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F1D4-80EE-4F52-92FF-DB929C8781CF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B5C9-384E-4EB8-858E-A3FFDCD2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4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F1D4-80EE-4F52-92FF-DB929C8781CF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B5C9-384E-4EB8-858E-A3FFDCD2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427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F1D4-80EE-4F52-92FF-DB929C8781CF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B5C9-384E-4EB8-858E-A3FFDCD2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094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F1D4-80EE-4F52-92FF-DB929C8781CF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B5C9-384E-4EB8-858E-A3FFDCD2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013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F1D4-80EE-4F52-92FF-DB929C8781CF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B5C9-384E-4EB8-858E-A3FFDCD2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87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F1D4-80EE-4F52-92FF-DB929C8781CF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B5C9-384E-4EB8-858E-A3FFDCD2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33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F1D4-80EE-4F52-92FF-DB929C8781CF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B5C9-384E-4EB8-858E-A3FFDCD2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094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F1D4-80EE-4F52-92FF-DB929C8781CF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B5C9-384E-4EB8-858E-A3FFDCD2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18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2D7EF1D4-80EE-4F52-92FF-DB929C8781CF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4FA7B5C9-384E-4EB8-858E-A3FFDCD2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07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F1D4-80EE-4F52-92FF-DB929C8781CF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4FA7B5C9-384E-4EB8-858E-A3FFDCD2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12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F1D4-80EE-4F52-92FF-DB929C8781CF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B5C9-384E-4EB8-858E-A3FFDCD2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14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F1D4-80EE-4F52-92FF-DB929C8781CF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B5C9-384E-4EB8-858E-A3FFDCD2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34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F1D4-80EE-4F52-92FF-DB929C8781CF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B5C9-384E-4EB8-858E-A3FFDCD2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84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F1D4-80EE-4F52-92FF-DB929C8781CF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B5C9-384E-4EB8-858E-A3FFDCD2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6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F1D4-80EE-4F52-92FF-DB929C8781CF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B5C9-384E-4EB8-858E-A3FFDCD2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8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F1D4-80EE-4F52-92FF-DB929C8781CF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B5C9-384E-4EB8-858E-A3FFDCD2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6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7EF1D4-80EE-4F52-92FF-DB929C8781CF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7B5C9-384E-4EB8-858E-A3FFDCD2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6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6.wav"/><Relationship Id="rId7" Type="http://schemas.openxmlformats.org/officeDocument/2006/relationships/image" Target="../media/image3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audio" Target="../media/audio8.wav"/><Relationship Id="rId7" Type="http://schemas.openxmlformats.org/officeDocument/2006/relationships/image" Target="../media/image4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audio" Target="../media/audio4.wav"/><Relationship Id="rId7" Type="http://schemas.openxmlformats.org/officeDocument/2006/relationships/image" Target="../media/image5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audio" Target="../media/audio11.wav"/><Relationship Id="rId7" Type="http://schemas.openxmlformats.org/officeDocument/2006/relationships/image" Target="../media/image58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56.JP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audio" Target="../media/audio9.wav"/><Relationship Id="rId7" Type="http://schemas.openxmlformats.org/officeDocument/2006/relationships/image" Target="../media/image65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g"/><Relationship Id="rId4" Type="http://schemas.openxmlformats.org/officeDocument/2006/relationships/image" Target="../media/image62.JPG"/><Relationship Id="rId9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5.wav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5280"/>
            <a:ext cx="9144000" cy="3347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1147" y="421105"/>
            <a:ext cx="73031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Дидактическая интерактивная игра </a:t>
            </a:r>
          </a:p>
          <a:p>
            <a:r>
              <a:rPr lang="ru-RU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                     </a:t>
            </a:r>
            <a:r>
              <a:rPr lang="ru-RU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«Профессии»</a:t>
            </a:r>
            <a:endParaRPr lang="ru-RU" sz="3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5253" y="6015789"/>
            <a:ext cx="6075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Подготовили воспитатели МАДОУ «Детский сад №15»                         </a:t>
            </a:r>
          </a:p>
          <a:p>
            <a:r>
              <a:rPr lang="ru-RU"/>
              <a:t> </a:t>
            </a:r>
            <a:r>
              <a:rPr lang="ru-RU" smtClean="0"/>
              <a:t>                                            </a:t>
            </a:r>
            <a:r>
              <a:rPr lang="ru-RU"/>
              <a:t> </a:t>
            </a:r>
            <a:r>
              <a:rPr lang="ru-RU" smtClean="0"/>
              <a:t>                                        </a:t>
            </a:r>
            <a:r>
              <a:rPr lang="ru-RU" smtClean="0"/>
              <a:t> </a:t>
            </a:r>
            <a:r>
              <a:rPr lang="ru-RU" dirty="0" smtClean="0"/>
              <a:t>Антипова М.С.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42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Мастерица на все руки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indent="142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Нам сошьет пиджак и брюки.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indent="142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Не закройщик, не ткачиха.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indent="142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Кто она, скажи?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7" t="14391" r="13692" b="13016"/>
          <a:stretch/>
        </p:blipFill>
        <p:spPr>
          <a:xfrm>
            <a:off x="1175657" y="1016001"/>
            <a:ext cx="5171617" cy="5112000"/>
          </a:xfrm>
          <a:prstGeom prst="diamond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 flipH="1" flipV="1">
            <a:off x="2922543" y="308933"/>
            <a:ext cx="3814012" cy="3782290"/>
          </a:xfrm>
          <a:prstGeom prst="rtTriangle">
            <a:avLst/>
          </a:prstGeom>
          <a:solidFill>
            <a:srgbClr val="FEBA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flipV="1">
            <a:off x="540254" y="308933"/>
            <a:ext cx="3821667" cy="3934690"/>
          </a:xfrm>
          <a:prstGeom prst="rtTriangle">
            <a:avLst/>
          </a:prstGeom>
          <a:solidFill>
            <a:srgbClr val="FEBA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540254" y="2731168"/>
            <a:ext cx="3821667" cy="3815106"/>
          </a:xfrm>
          <a:prstGeom prst="rtTriangle">
            <a:avLst/>
          </a:prstGeom>
          <a:solidFill>
            <a:srgbClr val="FEBA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flipH="1">
            <a:off x="3054893" y="2883568"/>
            <a:ext cx="3681662" cy="3662706"/>
          </a:xfrm>
          <a:prstGeom prst="rtTriangle">
            <a:avLst/>
          </a:prstGeom>
          <a:solidFill>
            <a:srgbClr val="FEBA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23314" y="308933"/>
            <a:ext cx="2032000" cy="6237341"/>
          </a:xfrm>
          <a:prstGeom prst="rect">
            <a:avLst/>
          </a:prstGeom>
          <a:solidFill>
            <a:srgbClr val="FEBA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399" y="521168"/>
            <a:ext cx="1349829" cy="742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67" y="1439495"/>
            <a:ext cx="1620501" cy="13990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41" y="3014051"/>
            <a:ext cx="1491342" cy="6039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222" y="5012220"/>
            <a:ext cx="2037534" cy="10459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63" y="3544620"/>
            <a:ext cx="1702311" cy="170231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907012" y="267872"/>
            <a:ext cx="2064600" cy="6237341"/>
          </a:xfrm>
          <a:prstGeom prst="rect">
            <a:avLst/>
          </a:prstGeom>
          <a:solidFill>
            <a:srgbClr val="FEBA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8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67292 0.054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46" y="2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66823 0.3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20" y="15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26528 -0.124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6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Феном, щеткой и расческой</a:t>
            </a:r>
          </a:p>
          <a:p>
            <a:r>
              <a:rPr lang="ru-RU" dirty="0" smtClean="0"/>
              <a:t>Ловко сделает прическу.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14815" r="15268" b="14074"/>
          <a:stretch/>
        </p:blipFill>
        <p:spPr>
          <a:xfrm>
            <a:off x="1219199" y="914400"/>
            <a:ext cx="5041929" cy="4968000"/>
          </a:xfrm>
          <a:prstGeom prst="diamond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 flipH="1" flipV="1">
            <a:off x="3087530" y="256310"/>
            <a:ext cx="3814012" cy="378229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flipV="1">
            <a:off x="527462" y="256310"/>
            <a:ext cx="3821667" cy="393469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527462" y="2600539"/>
            <a:ext cx="3821667" cy="3815106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flipH="1">
            <a:off x="3227535" y="2763825"/>
            <a:ext cx="3681662" cy="3662706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041547" y="256310"/>
            <a:ext cx="1986339" cy="61702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096" y="1527117"/>
            <a:ext cx="1184970" cy="10734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096" y="3831515"/>
            <a:ext cx="1083972" cy="13175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13" y="475469"/>
            <a:ext cx="1054744" cy="9475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26" y="5222857"/>
            <a:ext cx="1448512" cy="10845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501" y="2674371"/>
            <a:ext cx="1880600" cy="9653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041547" y="256310"/>
            <a:ext cx="1986339" cy="61702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89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-0.71128 0.018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73" y="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27379 -0.14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-7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6967 0.0895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44" y="44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-0.25 -0.0560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612570" y="2828836"/>
            <a:ext cx="4245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витрине все продукты:</a:t>
            </a:r>
          </a:p>
          <a:p>
            <a:r>
              <a:rPr lang="ru-RU" dirty="0" smtClean="0"/>
              <a:t>Овощи, орехи, фрукты.</a:t>
            </a:r>
          </a:p>
          <a:p>
            <a:r>
              <a:rPr lang="ru-RU" dirty="0" smtClean="0"/>
              <a:t>Помидор и огурец</a:t>
            </a:r>
          </a:p>
          <a:p>
            <a:r>
              <a:rPr lang="ru-RU" dirty="0" smtClean="0"/>
              <a:t>Предлагает...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8" t="13755" r="13477" b="13016"/>
          <a:stretch/>
        </p:blipFill>
        <p:spPr>
          <a:xfrm>
            <a:off x="1204684" y="972457"/>
            <a:ext cx="5162880" cy="5148000"/>
          </a:xfrm>
          <a:prstGeom prst="diamond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 flipH="1" flipV="1">
            <a:off x="3042265" y="332510"/>
            <a:ext cx="3814012" cy="3782290"/>
          </a:xfrm>
          <a:prstGeom prst="rtTriangle">
            <a:avLst/>
          </a:prstGeom>
          <a:solidFill>
            <a:srgbClr val="FEBA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flipV="1">
            <a:off x="636031" y="332510"/>
            <a:ext cx="3821667" cy="3934690"/>
          </a:xfrm>
          <a:prstGeom prst="rtTriangle">
            <a:avLst/>
          </a:prstGeom>
          <a:solidFill>
            <a:srgbClr val="FEBA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636031" y="2807368"/>
            <a:ext cx="3821667" cy="3815106"/>
          </a:xfrm>
          <a:prstGeom prst="rtTriangle">
            <a:avLst/>
          </a:prstGeom>
          <a:solidFill>
            <a:srgbClr val="FEBA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flipH="1">
            <a:off x="3174615" y="2959768"/>
            <a:ext cx="3681662" cy="3662706"/>
          </a:xfrm>
          <a:prstGeom prst="rtTriangle">
            <a:avLst/>
          </a:prstGeom>
          <a:solidFill>
            <a:srgbClr val="FEBA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988627" y="342384"/>
            <a:ext cx="2039259" cy="6280090"/>
          </a:xfrm>
          <a:prstGeom prst="rect">
            <a:avLst/>
          </a:prstGeom>
          <a:solidFill>
            <a:srgbClr val="FEBA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0" y="520118"/>
            <a:ext cx="1647371" cy="1105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92" y="1749150"/>
            <a:ext cx="1598097" cy="949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284" y="2807368"/>
            <a:ext cx="1538514" cy="15385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49" y="4455090"/>
            <a:ext cx="1493782" cy="8220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t="4191" r="14445" b="8190"/>
          <a:stretch/>
        </p:blipFill>
        <p:spPr>
          <a:xfrm>
            <a:off x="7267760" y="5386318"/>
            <a:ext cx="1506038" cy="10580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996282" y="332510"/>
            <a:ext cx="2039259" cy="6280090"/>
          </a:xfrm>
          <a:prstGeom prst="rect">
            <a:avLst/>
          </a:prstGeom>
          <a:solidFill>
            <a:srgbClr val="FEBA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95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67725 0.025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72" y="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25243 -0.111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22" y="-5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-0.70556 0.255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78" y="127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 L -0.24375 -0.0497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-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888342" y="2481944"/>
            <a:ext cx="3969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рассыпчатой муки</a:t>
            </a:r>
          </a:p>
          <a:p>
            <a:r>
              <a:rPr lang="ru-RU" dirty="0" smtClean="0"/>
              <a:t>Он печет нам пироги,</a:t>
            </a:r>
          </a:p>
          <a:p>
            <a:r>
              <a:rPr lang="ru-RU" dirty="0" smtClean="0"/>
              <a:t>Булки, плюшки, сайки.</a:t>
            </a:r>
          </a:p>
          <a:p>
            <a:r>
              <a:rPr lang="ru-RU" dirty="0" smtClean="0"/>
              <a:t>Кто он? Угадай-ка.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2" t="12982" r="12194" b="12084"/>
          <a:stretch/>
        </p:blipFill>
        <p:spPr>
          <a:xfrm>
            <a:off x="1083125" y="558926"/>
            <a:ext cx="5904000" cy="5692257"/>
          </a:xfrm>
          <a:prstGeom prst="diamond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 flipH="1" flipV="1">
            <a:off x="3510210" y="263837"/>
            <a:ext cx="3814012" cy="378229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flipH="1">
            <a:off x="3510210" y="2623903"/>
            <a:ext cx="3821832" cy="3879543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flipV="1">
            <a:off x="581067" y="263837"/>
            <a:ext cx="3821667" cy="393469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592139" y="2675875"/>
            <a:ext cx="3821667" cy="3815106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464227" y="263837"/>
            <a:ext cx="1559458" cy="62824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78" y="263837"/>
            <a:ext cx="942555" cy="14667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05" y="1876757"/>
            <a:ext cx="1256699" cy="889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78" y="2819168"/>
            <a:ext cx="1064609" cy="10646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9" y="4046127"/>
            <a:ext cx="1220726" cy="7466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481" y="4887362"/>
            <a:ext cx="1251007" cy="125100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479867" y="263837"/>
            <a:ext cx="1559458" cy="62824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5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71736 -0.158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23316 -0.431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21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99 2.59259E-6 L -0.70816 0.2923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08" y="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47584" y="2542907"/>
            <a:ext cx="2379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 него отличный слух </a:t>
            </a:r>
          </a:p>
          <a:p>
            <a:r>
              <a:rPr lang="ru-RU" dirty="0" smtClean="0"/>
              <a:t>И особенный талант.</a:t>
            </a:r>
          </a:p>
          <a:p>
            <a:r>
              <a:rPr lang="ru-RU" dirty="0" smtClean="0"/>
              <a:t>И мелодию любую </a:t>
            </a:r>
          </a:p>
          <a:p>
            <a:r>
              <a:rPr lang="ru-RU" dirty="0" smtClean="0"/>
              <a:t>Вам сыграет…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5" t="13333" r="14248" b="13439"/>
          <a:stretch/>
        </p:blipFill>
        <p:spPr>
          <a:xfrm>
            <a:off x="1262743" y="986971"/>
            <a:ext cx="4949372" cy="5021943"/>
          </a:xfrm>
          <a:prstGeom prst="diamond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 flipH="1" flipV="1">
            <a:off x="2942387" y="332510"/>
            <a:ext cx="3814012" cy="3782290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flipV="1">
            <a:off x="617025" y="332510"/>
            <a:ext cx="3821667" cy="3934690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636030" y="2731168"/>
            <a:ext cx="3821667" cy="3815106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flipH="1">
            <a:off x="3074737" y="2883568"/>
            <a:ext cx="3681662" cy="3662706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96404" y="332510"/>
            <a:ext cx="2029882" cy="6213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71" y="500122"/>
            <a:ext cx="1401194" cy="97369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72" y="1641431"/>
            <a:ext cx="1557993" cy="13674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22" y="3081799"/>
            <a:ext cx="1591491" cy="1185401"/>
          </a:xfrm>
          <a:prstGeom prst="rect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1" y="4367468"/>
            <a:ext cx="1528964" cy="6115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22" y="5127369"/>
            <a:ext cx="1591491" cy="88154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896404" y="332510"/>
            <a:ext cx="2029882" cy="6213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9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67586 0.25532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02" y="127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-0.66631 0.04884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16" y="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24409 -0.12408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-6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Разукрасил он весь двор </a:t>
            </a:r>
          </a:p>
          <a:p>
            <a:r>
              <a:rPr lang="ru-RU" dirty="0" smtClean="0"/>
              <a:t>И аллейку, и забор, </a:t>
            </a:r>
          </a:p>
          <a:p>
            <a:r>
              <a:rPr lang="ru-RU" dirty="0" smtClean="0"/>
              <a:t>Рисовал цветы и дождик </a:t>
            </a:r>
          </a:p>
          <a:p>
            <a:r>
              <a:rPr lang="ru-RU" dirty="0" smtClean="0"/>
              <a:t>Боря - будущий...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0" t="13757" r="12963" b="13016"/>
          <a:stretch/>
        </p:blipFill>
        <p:spPr>
          <a:xfrm>
            <a:off x="1277257" y="986971"/>
            <a:ext cx="5021943" cy="5021942"/>
          </a:xfrm>
          <a:prstGeom prst="diamond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 flipH="1" flipV="1">
            <a:off x="2866522" y="332510"/>
            <a:ext cx="3814012" cy="3782290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flipV="1">
            <a:off x="636031" y="332510"/>
            <a:ext cx="3821667" cy="3934690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636031" y="2629568"/>
            <a:ext cx="3821667" cy="3815106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flipH="1">
            <a:off x="3006527" y="2781968"/>
            <a:ext cx="3681662" cy="3662706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07200" y="332510"/>
            <a:ext cx="2206171" cy="61121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12" y="5049657"/>
            <a:ext cx="1573036" cy="1112801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12" y="3891075"/>
            <a:ext cx="1573036" cy="1042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7"/>
          <a:stretch/>
        </p:blipFill>
        <p:spPr>
          <a:xfrm>
            <a:off x="7251676" y="439314"/>
            <a:ext cx="1226507" cy="1492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13" y="3109359"/>
            <a:ext cx="1573036" cy="6652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00" y="2008207"/>
            <a:ext cx="1105657" cy="100157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14855" y="332510"/>
            <a:ext cx="2206171" cy="61121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0.66649 0.046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3" y="2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-0.25677 -0.303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47" y="-15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6474 0.1506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8" y="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-0.25851 -0.021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4" y="-1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9713" y="4895963"/>
            <a:ext cx="6139544" cy="87123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Спасибо за игру!</a:t>
            </a:r>
            <a:endParaRPr lang="ru-RU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524"/>
            <a:ext cx="9144000" cy="3347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1147" y="421105"/>
            <a:ext cx="73031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Дидактическая интерактивная игра </a:t>
            </a:r>
          </a:p>
          <a:p>
            <a:r>
              <a:rPr lang="ru-RU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      </a:t>
            </a:r>
            <a:r>
              <a:rPr lang="ru-RU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«Профессии окончена»</a:t>
            </a:r>
            <a:endParaRPr lang="ru-RU" sz="3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890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2971" y="406400"/>
            <a:ext cx="5457372" cy="596537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Дорогие ребята, всегда помните, что профессии все важны и профессии все нужны.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Прекрасных профессий в мире не счесть,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И каждой профессии –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Слава и честь!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6457" y="-159657"/>
            <a:ext cx="6647544" cy="7017657"/>
          </a:xfrm>
        </p:spPr>
        <p:txBody>
          <a:bodyPr>
            <a:noAutofit/>
          </a:bodyPr>
          <a:lstStyle/>
          <a:p>
            <a:pPr algn="l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                          </a:t>
            </a:r>
            <a:r>
              <a:rPr lang="ru-RU" sz="2400" b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Цель:</a:t>
            </a:r>
            <a:br>
              <a:rPr lang="ru-RU" sz="2400" b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Расширять </a:t>
            </a:r>
            <a: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представления детей о мире </a:t>
            </a:r>
            <a:b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профессионального труда.</a:t>
            </a:r>
            <a:b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                                       </a:t>
            </a:r>
            <a:r>
              <a:rPr lang="ru-RU" sz="2400" b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Задачи</a:t>
            </a:r>
            <a:r>
              <a:rPr lang="ru-RU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:</a:t>
            </a:r>
            <a: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/>
            </a:r>
            <a:br>
              <a:rPr lang="ru-RU" sz="2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- упражнять </a:t>
            </a:r>
            <a: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детей в умении подбирать инструменты и </a:t>
            </a:r>
            <a:r>
              <a:rPr lang="ru-RU" sz="2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материалы, </a:t>
            </a:r>
            <a: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необходимые для труда людей различных </a:t>
            </a:r>
            <a:r>
              <a:rPr lang="ru-RU" sz="2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профессий; </a:t>
            </a:r>
            <a:br>
              <a:rPr lang="ru-RU" sz="2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- учить называть </a:t>
            </a:r>
            <a: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трудовые действия с данными    </a:t>
            </a:r>
            <a:r>
              <a:rPr lang="ru-RU" sz="2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предметами;</a:t>
            </a:r>
            <a:br>
              <a:rPr lang="ru-RU" sz="2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- уточнять </a:t>
            </a:r>
            <a: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знания детей о профессии врача, </a:t>
            </a:r>
            <a:b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учителя, </a:t>
            </a:r>
            <a:r>
              <a:rPr lang="ru-RU" sz="2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повара-кондитера, </a:t>
            </a:r>
            <a: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пожарного</a:t>
            </a:r>
            <a:r>
              <a:rPr lang="ru-RU" sz="2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строителя, </a:t>
            </a:r>
            <a: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парикмахера, швеи, </a:t>
            </a:r>
            <a:r>
              <a:rPr lang="ru-RU" sz="2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полицейского, продавца</a:t>
            </a:r>
            <a: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</a:t>
            </a:r>
            <a:r>
              <a:rPr lang="ru-RU" sz="2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художника, </a:t>
            </a:r>
            <a:r>
              <a:rPr lang="ru-RU" sz="2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музыканта;</a:t>
            </a:r>
            <a: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/>
            </a:r>
            <a:b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- способствовать </a:t>
            </a:r>
            <a: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развитию связной речи, внимания, логического </a:t>
            </a:r>
            <a:r>
              <a:rPr lang="ru-RU" sz="2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мышления;</a:t>
            </a:r>
            <a:br>
              <a:rPr lang="ru-RU" sz="2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- формировать </a:t>
            </a:r>
            <a: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интерес и уважение к людям </a:t>
            </a:r>
            <a:b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различных профессий.</a:t>
            </a:r>
            <a:b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endParaRPr lang="ru-RU" sz="2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95541" y="2032001"/>
            <a:ext cx="45719" cy="188685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257" y="653142"/>
            <a:ext cx="7199086" cy="4397829"/>
          </a:xfrm>
        </p:spPr>
        <p:txBody>
          <a:bodyPr>
            <a:noAutofit/>
          </a:bodyPr>
          <a:lstStyle/>
          <a:p>
            <a:pPr algn="ctr"/>
            <a:r>
              <a:rPr lang="ru-RU" sz="2800" b="1" i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Ход</a:t>
            </a:r>
            <a:r>
              <a:rPr lang="ru-RU" sz="2800" b="1" i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: </a:t>
            </a:r>
            <a:r>
              <a:rPr lang="ru-RU" sz="2800" b="1" i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/>
            </a:r>
            <a:br>
              <a:rPr lang="ru-RU" sz="2800" b="1" i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На </a:t>
            </a:r>
            <a: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предложенном слайде ребёнок определяет профессию данного человека. И нажатием на картинки выбирает </a:t>
            </a:r>
            <a:b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предметы </a:t>
            </a:r>
            <a:b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     и материалы, необходимые для труда представителя этой профессии. Если ребёнок выбирает не относящийся к </a:t>
            </a:r>
            <a:b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профессии предмет, картинка исчезает. При правильном</a:t>
            </a:r>
            <a:b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выборе картинка </a:t>
            </a:r>
            <a:r>
              <a:rPr lang="ru-RU" sz="2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перемещается на заданное место.</a:t>
            </a:r>
            <a:endParaRPr lang="ru-RU" sz="2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9882051" y="4644571"/>
            <a:ext cx="45719" cy="406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4238" y="304801"/>
            <a:ext cx="478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  Вариант № 1</a:t>
            </a:r>
            <a:br>
              <a:rPr lang="ru-RU" sz="2800" b="1" i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«Найди лишний предмет»</a:t>
            </a:r>
            <a:br>
              <a:rPr lang="ru-RU" sz="2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417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5200" y="130629"/>
            <a:ext cx="6662058" cy="5805713"/>
          </a:xfrm>
        </p:spPr>
        <p:txBody>
          <a:bodyPr>
            <a:noAutofit/>
          </a:bodyPr>
          <a:lstStyle/>
          <a:p>
            <a:pPr algn="ctr"/>
            <a:r>
              <a:rPr lang="ru-RU" sz="2800" b="1" i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Вариант </a:t>
            </a:r>
            <a:r>
              <a:rPr lang="ru-RU" sz="2800" b="1" i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№ 2</a:t>
            </a:r>
            <a:r>
              <a:rPr lang="ru-RU" sz="2800" b="1" i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/>
            </a:r>
            <a:br>
              <a:rPr lang="ru-RU" sz="2800" b="1" i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«Найди лишний предмет»</a:t>
            </a:r>
            <a:br>
              <a: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800" b="1" i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Ход:</a:t>
            </a:r>
            <a:r>
              <a:rPr lang="ru-RU" sz="20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/>
            </a:r>
            <a:br>
              <a:rPr lang="ru-RU" sz="20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На предложенном слайде ребёнок отгадывает профессию </a:t>
            </a:r>
            <a:br>
              <a:rPr lang="ru-RU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изображённого на нём человека.</a:t>
            </a:r>
            <a:br>
              <a:rPr lang="ru-RU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Находит предмет не относящийся к данной профессии.</a:t>
            </a:r>
            <a:br>
              <a:rPr lang="ru-RU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Если предмет выбран верно, он исчезает.</a:t>
            </a:r>
            <a:br>
              <a:rPr lang="ru-RU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Ребёнок предполагает</a:t>
            </a:r>
            <a:r>
              <a:rPr lang="ru-RU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человеку какой профессии необходим </a:t>
            </a:r>
            <a:r>
              <a:rPr lang="ru-RU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данный </a:t>
            </a:r>
            <a:r>
              <a:rPr lang="ru-RU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предмет. </a:t>
            </a:r>
            <a:br>
              <a:rPr lang="ru-RU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Называет трудовые действия с этим </a:t>
            </a:r>
            <a:r>
              <a:rPr lang="ru-RU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предметом,</a:t>
            </a:r>
            <a:r>
              <a:rPr lang="ru-RU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/>
            </a:r>
            <a:br>
              <a:rPr lang="ru-RU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затем </a:t>
            </a:r>
            <a:r>
              <a:rPr lang="ru-RU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называет предметы необходимые для труда </a:t>
            </a:r>
            <a:br>
              <a:rPr lang="ru-RU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человека, </a:t>
            </a:r>
            <a:r>
              <a:rPr lang="ru-RU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изображённого на слайде, чётко </a:t>
            </a:r>
            <a:br>
              <a:rPr lang="ru-RU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проговаривая трудовые действия с ними.</a:t>
            </a:r>
            <a:br>
              <a:rPr lang="ru-RU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(Это градусник, он нужен врачу для того, чтобы измерить</a:t>
            </a:r>
            <a:br>
              <a:rPr lang="ru-RU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температуру больному</a:t>
            </a:r>
            <a:r>
              <a:rPr lang="ru-RU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) и т.д.</a:t>
            </a:r>
            <a:endParaRPr lang="ru-RU" sz="2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1132456" y="3251200"/>
            <a:ext cx="870858" cy="148045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9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641600" y="2883568"/>
            <a:ext cx="421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Громко прозвенел звонок,</a:t>
            </a:r>
          </a:p>
          <a:p>
            <a:r>
              <a:rPr lang="ru-RU" dirty="0" smtClean="0"/>
              <a:t>В классе начался урок.</a:t>
            </a:r>
          </a:p>
          <a:p>
            <a:r>
              <a:rPr lang="ru-RU" dirty="0" smtClean="0"/>
              <a:t>Знает школьник и родитель —</a:t>
            </a:r>
          </a:p>
          <a:p>
            <a:r>
              <a:rPr lang="ru-RU" dirty="0" smtClean="0"/>
              <a:t>Проведет урок...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t="8070" r="8979" b="7017"/>
          <a:stretch/>
        </p:blipFill>
        <p:spPr>
          <a:xfrm>
            <a:off x="1161143" y="442796"/>
            <a:ext cx="5902615" cy="6269514"/>
          </a:xfrm>
          <a:prstGeom prst="diamond">
            <a:avLst/>
          </a:prstGeom>
        </p:spPr>
      </p:pic>
      <p:sp>
        <p:nvSpPr>
          <p:cNvPr id="10" name="Прямоугольный треугольник 9"/>
          <p:cNvSpPr/>
          <p:nvPr/>
        </p:nvSpPr>
        <p:spPr>
          <a:xfrm flipH="1">
            <a:off x="3663617" y="2883568"/>
            <a:ext cx="3681662" cy="382874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flipH="1" flipV="1">
            <a:off x="3531267" y="332510"/>
            <a:ext cx="3814012" cy="378229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flipV="1">
            <a:off x="627829" y="332510"/>
            <a:ext cx="3954016" cy="393469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627828" y="2731168"/>
            <a:ext cx="3821667" cy="398114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25838" y="332510"/>
            <a:ext cx="1533942" cy="6213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51" y="1473522"/>
            <a:ext cx="1237837" cy="8245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51" y="497124"/>
            <a:ext cx="1263316" cy="8117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11" y="3577553"/>
            <a:ext cx="1448779" cy="11059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0" b="8135"/>
          <a:stretch/>
        </p:blipFill>
        <p:spPr>
          <a:xfrm>
            <a:off x="7632493" y="5026458"/>
            <a:ext cx="1398629" cy="103325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49" y="2663865"/>
            <a:ext cx="1185318" cy="72502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7519369" y="332510"/>
            <a:ext cx="1511753" cy="637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0.69739 0.03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78" y="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-0.71511 0.5229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4" y="26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23594 0.1842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-0.24601 -0.6344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9" y="-3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54514" y="2889722"/>
            <a:ext cx="4303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Кто пропишет витамины?</a:t>
            </a:r>
          </a:p>
          <a:p>
            <a:r>
              <a:rPr lang="ru-RU" dirty="0" smtClean="0"/>
              <a:t>Кто излечит от ангины?</a:t>
            </a:r>
          </a:p>
          <a:p>
            <a:r>
              <a:rPr lang="ru-RU" dirty="0" smtClean="0"/>
              <a:t>На прививках ты не плачь —</a:t>
            </a:r>
          </a:p>
          <a:p>
            <a:r>
              <a:rPr lang="ru-RU" dirty="0" smtClean="0"/>
              <a:t>Как лечиться, знает...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t="13545" r="17151" b="14498"/>
          <a:stretch/>
        </p:blipFill>
        <p:spPr>
          <a:xfrm>
            <a:off x="1424200" y="986971"/>
            <a:ext cx="4936025" cy="5148000"/>
          </a:xfrm>
          <a:prstGeom prst="diamond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 flipH="1" flipV="1">
            <a:off x="3119950" y="378724"/>
            <a:ext cx="3814012" cy="3782290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flipV="1">
            <a:off x="676083" y="378724"/>
            <a:ext cx="3821667" cy="3934690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676083" y="2889722"/>
            <a:ext cx="3821667" cy="3815106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flipH="1">
            <a:off x="3252300" y="3042122"/>
            <a:ext cx="3681662" cy="3662706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08342" y="378724"/>
            <a:ext cx="1905029" cy="632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068" y="587828"/>
            <a:ext cx="1243187" cy="7982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068" y="2889722"/>
            <a:ext cx="1243187" cy="832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73" y="3925664"/>
            <a:ext cx="1306692" cy="9478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32" y="5076617"/>
            <a:ext cx="1322796" cy="7490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068" y="1667627"/>
            <a:ext cx="1243187" cy="76532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103460" y="378724"/>
            <a:ext cx="1905029" cy="632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50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-0.66666 0.040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3" y="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25555 -0.2877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-1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0.68455 0.1284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36" y="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49000" decel="5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25 2.59259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42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На посту своем стоит,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indent="142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За порядком он следит.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indent="142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Строгий смелый офицер.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indent="142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Кто он?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5" r="15711" b="15858"/>
          <a:stretch/>
        </p:blipFill>
        <p:spPr>
          <a:xfrm>
            <a:off x="1508768" y="1600362"/>
            <a:ext cx="3794325" cy="4136919"/>
          </a:xfrm>
          <a:prstGeom prst="rect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 flipH="1" flipV="1">
            <a:off x="2463106" y="332510"/>
            <a:ext cx="3814012" cy="3782290"/>
          </a:xfrm>
          <a:prstGeom prst="rtTriangle">
            <a:avLst/>
          </a:prstGeom>
          <a:solidFill>
            <a:srgbClr val="EFFC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flipV="1">
            <a:off x="698378" y="332510"/>
            <a:ext cx="3821667" cy="3934690"/>
          </a:xfrm>
          <a:prstGeom prst="rtTriangle">
            <a:avLst/>
          </a:prstGeom>
          <a:solidFill>
            <a:srgbClr val="EFFC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698378" y="2598637"/>
            <a:ext cx="3821667" cy="3815106"/>
          </a:xfrm>
          <a:prstGeom prst="rtTriangle">
            <a:avLst/>
          </a:prstGeom>
          <a:solidFill>
            <a:srgbClr val="EFFC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flipH="1">
            <a:off x="2595456" y="2751037"/>
            <a:ext cx="3681662" cy="3662706"/>
          </a:xfrm>
          <a:prstGeom prst="rtTriangle">
            <a:avLst/>
          </a:prstGeom>
          <a:solidFill>
            <a:srgbClr val="EFFC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58857" y="332510"/>
            <a:ext cx="2434263" cy="6081233"/>
          </a:xfrm>
          <a:prstGeom prst="rect">
            <a:avLst/>
          </a:prstGeom>
          <a:solidFill>
            <a:srgbClr val="EFFC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06" y="478362"/>
            <a:ext cx="1563386" cy="1100838"/>
          </a:xfrm>
          <a:prstGeom prst="rect">
            <a:avLst/>
          </a:prstGeom>
          <a:ln w="76200"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20" y="1678419"/>
            <a:ext cx="1527573" cy="1072618"/>
          </a:xfrm>
          <a:prstGeom prst="rect">
            <a:avLst/>
          </a:prstGeom>
          <a:ln w="76200"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r="18193"/>
          <a:stretch/>
        </p:blipFill>
        <p:spPr>
          <a:xfrm>
            <a:off x="6941319" y="2867036"/>
            <a:ext cx="1527573" cy="10121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3170" r="3016" b="4966"/>
          <a:stretch/>
        </p:blipFill>
        <p:spPr>
          <a:xfrm>
            <a:off x="6766142" y="5133164"/>
            <a:ext cx="1897077" cy="10681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470" y="4024419"/>
            <a:ext cx="1508422" cy="9635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485269" y="333090"/>
            <a:ext cx="2434263" cy="6081233"/>
          </a:xfrm>
          <a:prstGeom prst="rect">
            <a:avLst/>
          </a:prstGeom>
          <a:solidFill>
            <a:srgbClr val="EFFC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72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77556E-17 L -0.64862 0.046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31" y="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2743 -0.1365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5" y="-6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0.64565 0.251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12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27223 -0.0787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11" y="-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222811" y="1349830"/>
            <a:ext cx="3553874" cy="3889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42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Темной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ночью, ясным днем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indent="142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Он сражается с огнем.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indent="142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В каске, будто воин славный,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indent="142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На пожар спешит...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flipH="1" flipV="1">
            <a:off x="2985930" y="332510"/>
            <a:ext cx="3814012" cy="378229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flipV="1">
            <a:off x="636031" y="332510"/>
            <a:ext cx="3821667" cy="393469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9" t="13002" r="15417" b="14138"/>
          <a:stretch/>
        </p:blipFill>
        <p:spPr>
          <a:xfrm>
            <a:off x="1333196" y="968392"/>
            <a:ext cx="5036458" cy="5123542"/>
          </a:xfrm>
          <a:prstGeom prst="diamond">
            <a:avLst/>
          </a:prstGeom>
        </p:spPr>
      </p:pic>
      <p:sp>
        <p:nvSpPr>
          <p:cNvPr id="9" name="Прямоугольный треугольник 8"/>
          <p:cNvSpPr/>
          <p:nvPr/>
        </p:nvSpPr>
        <p:spPr>
          <a:xfrm>
            <a:off x="636030" y="2731168"/>
            <a:ext cx="3821667" cy="3815106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flipH="1">
            <a:off x="3118280" y="2883568"/>
            <a:ext cx="3681662" cy="3662706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939946" y="332510"/>
            <a:ext cx="2087940" cy="62137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27" y="484625"/>
            <a:ext cx="1108922" cy="967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64" y="4881689"/>
            <a:ext cx="561703" cy="1306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27" y="1563322"/>
            <a:ext cx="1108923" cy="11816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21" y="2839275"/>
            <a:ext cx="1103228" cy="8487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452" y="3771914"/>
            <a:ext cx="1028191" cy="86680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939946" y="332510"/>
            <a:ext cx="2087940" cy="62137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407532" y="43934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-0.69636 0.05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26" y="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25504 -0.06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-3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25208 0.1868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9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67309 -0.0275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63" y="-1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262507" y="3014635"/>
            <a:ext cx="288917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Кирпичи кладет он в ряд,</a:t>
            </a:r>
            <a:endParaRPr kumimoji="0" lang="ru-RU" alt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Строит садик для ребят</a:t>
            </a:r>
            <a:endParaRPr kumimoji="0" lang="ru-RU" alt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Не шахтер и не водитель,</a:t>
            </a:r>
            <a:endParaRPr kumimoji="0" lang="ru-RU" alt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Дом нам выстроит..</a:t>
            </a:r>
            <a:endParaRPr kumimoji="0" lang="ru-RU" alt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8"/>
          <a:stretch/>
        </p:blipFill>
        <p:spPr>
          <a:xfrm>
            <a:off x="1330012" y="1172718"/>
            <a:ext cx="4824000" cy="4792804"/>
          </a:xfrm>
          <a:prstGeom prst="rect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 flipH="1" flipV="1">
            <a:off x="2911686" y="542481"/>
            <a:ext cx="3814012" cy="378229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flipV="1">
            <a:off x="636031" y="542481"/>
            <a:ext cx="3821667" cy="393469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636031" y="2654968"/>
            <a:ext cx="3821667" cy="3815106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flipH="1">
            <a:off x="3044036" y="2807368"/>
            <a:ext cx="3681662" cy="3662706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58048" y="542481"/>
            <a:ext cx="2143305" cy="59275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27" y="1694076"/>
            <a:ext cx="1362299" cy="926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27" y="655037"/>
            <a:ext cx="1362299" cy="937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28" y="2721548"/>
            <a:ext cx="1362299" cy="8813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28" y="4880595"/>
            <a:ext cx="1334564" cy="13345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28" y="3703563"/>
            <a:ext cx="1334564" cy="107641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853194" y="542480"/>
            <a:ext cx="2143305" cy="59275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94857" y="2307771"/>
            <a:ext cx="3309257" cy="216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7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66163 0.03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90" y="1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25694 -0.10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47" y="-5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0.68229 0.313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5" y="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22986 -0.045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2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507</TotalTime>
  <Words>263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Corbel</vt:lpstr>
      <vt:lpstr>Helvetica Neue</vt:lpstr>
      <vt:lpstr>Параллакс</vt:lpstr>
      <vt:lpstr>Презентация PowerPoint</vt:lpstr>
      <vt:lpstr>                                     Цель: Расширять представления детей о мире  профессионального труда.                                           Задачи:   - упражнять детей в умении подбирать инструменты и материалы, необходимые для труда людей различных профессий;   - учить называть трудовые действия с данными    предметами;  - уточнять знания детей о профессии врача,  учителя, повара-кондитера, пожарного, строителя, парикмахера, швеи, полицейского, продавца, художника, музыканта;  - способствовать развитию связной речи, внимания, логического мышления;  - формировать интерес и уважение к людям  различных профессий. </vt:lpstr>
      <vt:lpstr>Ход:  На предложенном слайде ребёнок определяет профессию данного человека. И нажатием на картинки выбирает  предметы          и материалы, необходимые для труда представителя этой профессии. Если ребёнок выбирает не относящийся к  профессии предмет, картинка исчезает. При правильном выборе картинка перемещается на заданное место.</vt:lpstr>
      <vt:lpstr>Вариант № 2 «Найди лишний предмет» Ход: На предложенном слайде ребёнок отгадывает профессию  изображённого на нём человека. Находит предмет не относящийся к данной профессии. Если предмет выбран верно, он исчезает. Ребёнок предполагает, человеку какой профессии необходим данный предмет.  Называет трудовые действия с этим предметом, затем называет предметы необходимые для труда  человека, изображённого на слайде, чётко  проговаривая трудовые действия с ними. (Это градусник, он нужен врачу для того, чтобы измерить температуру больному) и т.д.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48</cp:revision>
  <dcterms:created xsi:type="dcterms:W3CDTF">2017-04-22T04:20:43Z</dcterms:created>
  <dcterms:modified xsi:type="dcterms:W3CDTF">2017-05-05T15:59:48Z</dcterms:modified>
</cp:coreProperties>
</file>