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7" r:id="rId1"/>
  </p:sldMasterIdLst>
  <p:sldIdLst>
    <p:sldId id="307" r:id="rId2"/>
    <p:sldId id="302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65" autoAdjust="0"/>
    <p:restoredTop sz="94680" autoAdjust="0"/>
  </p:normalViewPr>
  <p:slideViewPr>
    <p:cSldViewPr>
      <p:cViewPr varScale="1">
        <p:scale>
          <a:sx n="74" d="100"/>
          <a:sy n="74" d="100"/>
        </p:scale>
        <p:origin x="125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2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229A1-1717-4B94-9676-ECD3830218F7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20EB1-C10D-48E9-9A52-B01B53132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70563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229A1-1717-4B94-9676-ECD3830218F7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20EB1-C10D-48E9-9A52-B01B53132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104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229A1-1717-4B94-9676-ECD3830218F7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20EB1-C10D-48E9-9A52-B01B53132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80390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691680" y="2780928"/>
            <a:ext cx="5832648" cy="1152128"/>
          </a:xfrm>
        </p:spPr>
        <p:txBody>
          <a:bodyPr>
            <a:normAutofit/>
          </a:bodyPr>
          <a:lstStyle>
            <a:lvl1pPr>
              <a:defRPr sz="4400">
                <a:latin typeface="Arial Black" pitchFamily="34" charset="0"/>
              </a:defRPr>
            </a:lvl1pPr>
          </a:lstStyle>
          <a:p>
            <a:r>
              <a:rPr lang="ru-RU" dirty="0" smtClean="0"/>
              <a:t>Вопрос </a:t>
            </a:r>
            <a:endParaRPr lang="ru-RU" dirty="0"/>
          </a:p>
        </p:txBody>
      </p:sp>
      <p:sp>
        <p:nvSpPr>
          <p:cNvPr id="6" name="Управляющая кнопка: настраиваемая 5">
            <a:hlinkClick r:id="" action="ppaction://hlinkshowjump?jump=nextslide" highlightClick="1"/>
          </p:cNvPr>
          <p:cNvSpPr/>
          <p:nvPr userDrawn="1"/>
        </p:nvSpPr>
        <p:spPr>
          <a:xfrm>
            <a:off x="3851920" y="4410794"/>
            <a:ext cx="1656183" cy="432048"/>
          </a:xfrm>
          <a:prstGeom prst="actionButtonBlank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Узнать ответ 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0028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691680" y="2780928"/>
            <a:ext cx="5832648" cy="1152128"/>
          </a:xfrm>
        </p:spPr>
        <p:txBody>
          <a:bodyPr>
            <a:normAutofit/>
          </a:bodyPr>
          <a:lstStyle>
            <a:lvl1pPr>
              <a:defRPr sz="4400" baseline="0">
                <a:latin typeface="Arial Black" pitchFamily="34" charset="0"/>
              </a:defRPr>
            </a:lvl1pPr>
          </a:lstStyle>
          <a:p>
            <a:r>
              <a:rPr lang="ru-RU" dirty="0" smtClean="0"/>
              <a:t>Правильный ответ </a:t>
            </a:r>
            <a:endParaRPr lang="ru-RU" dirty="0"/>
          </a:p>
        </p:txBody>
      </p:sp>
      <p:sp>
        <p:nvSpPr>
          <p:cNvPr id="6" name="Управляющая кнопка: настраиваемая 5">
            <a:hlinkClick r:id="" action="ppaction://hlinkshowjump?jump=nextslide" highlightClick="1"/>
          </p:cNvPr>
          <p:cNvSpPr/>
          <p:nvPr userDrawn="1"/>
        </p:nvSpPr>
        <p:spPr>
          <a:xfrm>
            <a:off x="2987824" y="4410794"/>
            <a:ext cx="2952328" cy="432048"/>
          </a:xfrm>
          <a:prstGeom prst="actionButtonBlank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hlinkClick r:id="rId2" action="ppaction://hlinksldjump"/>
              </a:rPr>
              <a:t>Вернуться к выбору тем 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7065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2564904"/>
            <a:ext cx="8229600" cy="1296144"/>
          </a:xfrm>
        </p:spPr>
        <p:txBody>
          <a:bodyPr/>
          <a:lstStyle>
            <a:lvl1pPr>
              <a:defRPr>
                <a:latin typeface="Arial Black" pitchFamily="34" charset="0"/>
              </a:defRPr>
            </a:lvl1pPr>
          </a:lstStyle>
          <a:p>
            <a:r>
              <a:rPr lang="ru-RU" dirty="0" smtClean="0"/>
              <a:t>Правильный ответ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229A1-1717-4B94-9676-ECD3830218F7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20EB1-C10D-48E9-9A52-B01B53132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1484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229A1-1717-4B94-9676-ECD3830218F7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20EB1-C10D-48E9-9A52-B01B53132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6917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229A1-1717-4B94-9676-ECD3830218F7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20EB1-C10D-48E9-9A52-B01B53132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0372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229A1-1717-4B94-9676-ECD3830218F7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20EB1-C10D-48E9-9A52-B01B53132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1618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229A1-1717-4B94-9676-ECD3830218F7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20EB1-C10D-48E9-9A52-B01B53132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8517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229A1-1717-4B94-9676-ECD3830218F7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20EB1-C10D-48E9-9A52-B01B53132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3634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229A1-1717-4B94-9676-ECD3830218F7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20EB1-C10D-48E9-9A52-B01B53132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5573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229A1-1717-4B94-9676-ECD3830218F7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20EB1-C10D-48E9-9A52-B01B53132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2962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229A1-1717-4B94-9676-ECD3830218F7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20EB1-C10D-48E9-9A52-B01B53132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4055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F229A1-1717-4B94-9676-ECD3830218F7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220EB1-C10D-48E9-9A52-B01B53132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6370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  <p:sldLayoutId id="2147483830" r:id="rId13"/>
    <p:sldLayoutId id="2147483661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slide" Target="slide25.xml"/><Relationship Id="rId18" Type="http://schemas.openxmlformats.org/officeDocument/2006/relationships/slide" Target="slide35.xml"/><Relationship Id="rId3" Type="http://schemas.openxmlformats.org/officeDocument/2006/relationships/slide" Target="slide5.xml"/><Relationship Id="rId21" Type="http://schemas.openxmlformats.org/officeDocument/2006/relationships/slide" Target="slide41.xml"/><Relationship Id="rId7" Type="http://schemas.openxmlformats.org/officeDocument/2006/relationships/slide" Target="slide13.xml"/><Relationship Id="rId12" Type="http://schemas.openxmlformats.org/officeDocument/2006/relationships/slide" Target="slide23.xml"/><Relationship Id="rId17" Type="http://schemas.openxmlformats.org/officeDocument/2006/relationships/slide" Target="slide33.xml"/><Relationship Id="rId2" Type="http://schemas.openxmlformats.org/officeDocument/2006/relationships/slide" Target="slide3.xml"/><Relationship Id="rId16" Type="http://schemas.openxmlformats.org/officeDocument/2006/relationships/slide" Target="slide31.xml"/><Relationship Id="rId20" Type="http://schemas.openxmlformats.org/officeDocument/2006/relationships/slide" Target="slide39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1.xml"/><Relationship Id="rId11" Type="http://schemas.openxmlformats.org/officeDocument/2006/relationships/slide" Target="slide21.xml"/><Relationship Id="rId5" Type="http://schemas.openxmlformats.org/officeDocument/2006/relationships/slide" Target="slide9.xml"/><Relationship Id="rId15" Type="http://schemas.openxmlformats.org/officeDocument/2006/relationships/slide" Target="slide29.xml"/><Relationship Id="rId10" Type="http://schemas.openxmlformats.org/officeDocument/2006/relationships/slide" Target="slide19.xml"/><Relationship Id="rId19" Type="http://schemas.openxmlformats.org/officeDocument/2006/relationships/slide" Target="slide37.xml"/><Relationship Id="rId4" Type="http://schemas.openxmlformats.org/officeDocument/2006/relationships/slide" Target="slide7.xml"/><Relationship Id="rId9" Type="http://schemas.openxmlformats.org/officeDocument/2006/relationships/slide" Target="slide17.xml"/><Relationship Id="rId14" Type="http://schemas.openxmlformats.org/officeDocument/2006/relationships/slide" Target="slide2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cs typeface="Aharoni" panose="02010803020104030203" pitchFamily="2" charset="-79"/>
              </a:rPr>
              <a:t>Своя игра </a:t>
            </a:r>
            <a:br>
              <a:rPr lang="ru-RU" b="1" dirty="0" smtClean="0">
                <a:cs typeface="Aharoni" panose="02010803020104030203" pitchFamily="2" charset="-79"/>
              </a:rPr>
            </a:br>
            <a:r>
              <a:rPr lang="en-US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“</a:t>
            </a:r>
            <a:r>
              <a:rPr lang="ru-RU" b="1" dirty="0" smtClean="0">
                <a:cs typeface="Aharoni" panose="02010803020104030203" pitchFamily="2" charset="-79"/>
              </a:rPr>
              <a:t>Путешествие в Древний Египет</a:t>
            </a:r>
            <a:r>
              <a:rPr lang="en-US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”</a:t>
            </a:r>
            <a:endParaRPr lang="ru-RU" b="1" dirty="0"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654818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1844824"/>
            <a:ext cx="5832648" cy="2088232"/>
          </a:xfrm>
        </p:spPr>
        <p:txBody>
          <a:bodyPr>
            <a:normAutofit/>
          </a:bodyPr>
          <a:lstStyle/>
          <a:p>
            <a:r>
              <a:rPr lang="ru-RU" dirty="0" smtClean="0"/>
              <a:t>Согласные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6329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14:flythroug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1124744"/>
            <a:ext cx="5832648" cy="3024336"/>
          </a:xfrm>
        </p:spPr>
        <p:txBody>
          <a:bodyPr>
            <a:normAutofit/>
          </a:bodyPr>
          <a:lstStyle/>
          <a:p>
            <a:r>
              <a:rPr lang="ru-RU" sz="3000" dirty="0" smtClean="0"/>
              <a:t>Этот фараон совершил во </a:t>
            </a:r>
            <a:r>
              <a:rPr lang="en-US" sz="3000" dirty="0" smtClean="0"/>
              <a:t>II</a:t>
            </a:r>
            <a:r>
              <a:rPr lang="ru-RU" sz="3000" dirty="0" smtClean="0"/>
              <a:t> тысячелетии до н.э. ряд завоевательных походов в Нубию, Сирию и другие страны </a:t>
            </a:r>
            <a:endParaRPr lang="ru-RU" sz="3000" dirty="0"/>
          </a:p>
        </p:txBody>
      </p:sp>
    </p:spTree>
    <p:extLst>
      <p:ext uri="{BB962C8B-B14F-4D97-AF65-F5344CB8AC3E}">
        <p14:creationId xmlns:p14="http://schemas.microsoft.com/office/powerpoint/2010/main" val="154570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14:flythroug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116632"/>
            <a:ext cx="5832648" cy="72008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Тутмос </a:t>
            </a:r>
            <a:r>
              <a:rPr lang="en-US" dirty="0" smtClean="0"/>
              <a:t>III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871707"/>
            <a:ext cx="6408712" cy="3419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3240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14:flythroug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548680"/>
            <a:ext cx="5832648" cy="3672408"/>
          </a:xfrm>
        </p:spPr>
        <p:txBody>
          <a:bodyPr>
            <a:normAutofit/>
          </a:bodyPr>
          <a:lstStyle/>
          <a:p>
            <a:r>
              <a:rPr lang="ru-RU" dirty="0" smtClean="0"/>
              <a:t>Гробницу этого фараона </a:t>
            </a:r>
            <a:r>
              <a:rPr lang="ru-RU" dirty="0" err="1" smtClean="0"/>
              <a:t>Говард</a:t>
            </a:r>
            <a:r>
              <a:rPr lang="ru-RU" dirty="0" smtClean="0"/>
              <a:t> Картер нашёл абсолютно нетронутой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9079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14:flythroug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260648"/>
            <a:ext cx="5832648" cy="72008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Тутанхамон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784" y="1124744"/>
            <a:ext cx="6768752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894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14:flythroug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1052736"/>
            <a:ext cx="5832648" cy="302433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Пирамида этого фараона известна как одно из семи чудес света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6190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14:flythroug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260648"/>
            <a:ext cx="5832648" cy="36004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Пирамида Хеопса 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802432"/>
            <a:ext cx="6552728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326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14:flythroug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836712"/>
            <a:ext cx="5832648" cy="309634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Именно для этого фараона была построена первая в мире ступенчатая пирамида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3339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14:flythroug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476672"/>
            <a:ext cx="6840760" cy="64807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Пирамида </a:t>
            </a:r>
            <a:r>
              <a:rPr lang="ru-RU" dirty="0" err="1" smtClean="0"/>
              <a:t>Джосера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448" y="1196752"/>
            <a:ext cx="5328592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390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14:flythroug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764704"/>
            <a:ext cx="5832648" cy="316835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Этого бога египтяне считали самым главным, могущественным и прекрасным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7099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14:flythroug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1219297"/>
              </p:ext>
            </p:extLst>
          </p:nvPr>
        </p:nvGraphicFramePr>
        <p:xfrm>
          <a:off x="-180528" y="-30824"/>
          <a:ext cx="9433048" cy="6858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23728"/>
                <a:gridCol w="1685984"/>
                <a:gridCol w="1728192"/>
                <a:gridCol w="1872208"/>
                <a:gridCol w="2022936"/>
              </a:tblGrid>
              <a:tr h="1371600">
                <a:tc>
                  <a:txBody>
                    <a:bodyPr/>
                    <a:lstStyle/>
                    <a:p>
                      <a:pPr algn="ctr"/>
                      <a:endParaRPr lang="ru-RU" sz="2300" dirty="0" smtClean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Arial Black" pitchFamily="34" charset="0"/>
                      </a:endParaRPr>
                    </a:p>
                    <a:p>
                      <a:pPr algn="ctr"/>
                      <a:r>
                        <a:rPr lang="ru-RU" sz="2300" b="1" kern="1200" dirty="0" smtClean="0">
                          <a:solidFill>
                            <a:srgbClr val="002060"/>
                          </a:solidFill>
                          <a:effectLst/>
                          <a:latin typeface="Arial Black" pitchFamily="34" charset="0"/>
                          <a:ea typeface="+mn-ea"/>
                          <a:cs typeface="+mn-cs"/>
                        </a:rPr>
                        <a:t>Нил</a:t>
                      </a:r>
                      <a:endParaRPr lang="ru-RU" sz="2300" dirty="0">
                        <a:solidFill>
                          <a:srgbClr val="002060"/>
                        </a:solidFill>
                        <a:latin typeface="Arial Black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38000">
                          <a:srgbClr val="FFFF00"/>
                        </a:gs>
                        <a:gs pos="73000">
                          <a:schemeClr val="accent6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 smtClean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latin typeface="Arial Black" pitchFamily="34" charset="0"/>
                      </a:endParaRPr>
                    </a:p>
                    <a:p>
                      <a:pPr algn="ctr"/>
                      <a:r>
                        <a:rPr lang="ru-RU" sz="2400" dirty="0" smtClean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Arial Black" pitchFamily="34" charset="0"/>
                          <a:hlinkClick r:id="rId2" action="ppaction://hlinksldjump"/>
                        </a:rPr>
                        <a:t>100</a:t>
                      </a:r>
                      <a:endParaRPr lang="ru-RU" sz="24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latin typeface="Arial Black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38000">
                          <a:srgbClr val="FFFF00"/>
                        </a:gs>
                        <a:gs pos="73000">
                          <a:schemeClr val="accent6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 smtClean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latin typeface="Arial Black" pitchFamily="34" charset="0"/>
                      </a:endParaRPr>
                    </a:p>
                    <a:p>
                      <a:pPr algn="ctr"/>
                      <a:r>
                        <a:rPr lang="ru-RU" sz="2400" dirty="0" smtClean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Arial Black" pitchFamily="34" charset="0"/>
                          <a:hlinkClick r:id="rId3" action="ppaction://hlinksldjump"/>
                        </a:rPr>
                        <a:t>200</a:t>
                      </a:r>
                      <a:endParaRPr lang="ru-RU" sz="24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latin typeface="Arial Black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38000">
                          <a:srgbClr val="FFFF00"/>
                        </a:gs>
                        <a:gs pos="73000">
                          <a:schemeClr val="accent6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 smtClean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latin typeface="Arial Black" pitchFamily="34" charset="0"/>
                      </a:endParaRPr>
                    </a:p>
                    <a:p>
                      <a:pPr algn="ctr"/>
                      <a:r>
                        <a:rPr lang="ru-RU" sz="2400" dirty="0" smtClean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Arial Black" pitchFamily="34" charset="0"/>
                          <a:hlinkClick r:id="rId4" action="ppaction://hlinksldjump"/>
                        </a:rPr>
                        <a:t>300</a:t>
                      </a:r>
                      <a:endParaRPr lang="ru-RU" sz="24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latin typeface="Arial Black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38000">
                          <a:srgbClr val="FFFF00"/>
                        </a:gs>
                        <a:gs pos="73000">
                          <a:schemeClr val="accent6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 smtClean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latin typeface="Arial Black" pitchFamily="34" charset="0"/>
                      </a:endParaRPr>
                    </a:p>
                    <a:p>
                      <a:pPr algn="ctr"/>
                      <a:r>
                        <a:rPr lang="ru-RU" sz="2400" dirty="0" smtClean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Arial Black" pitchFamily="34" charset="0"/>
                          <a:hlinkClick r:id="rId5" action="ppaction://hlinksldjump"/>
                        </a:rPr>
                        <a:t>400</a:t>
                      </a:r>
                      <a:endParaRPr lang="ru-RU" sz="24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latin typeface="Arial Black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38000">
                          <a:srgbClr val="FFFF00"/>
                        </a:gs>
                        <a:gs pos="73000">
                          <a:schemeClr val="accent6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</a:tr>
              <a:tr h="1371600">
                <a:tc>
                  <a:txBody>
                    <a:bodyPr/>
                    <a:lstStyle/>
                    <a:p>
                      <a:pPr algn="ctr"/>
                      <a:endParaRPr lang="ru-RU" sz="2300" dirty="0" smtClean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Arial Black" pitchFamily="34" charset="0"/>
                      </a:endParaRPr>
                    </a:p>
                    <a:p>
                      <a:pPr algn="ctr"/>
                      <a:r>
                        <a:rPr lang="ru-RU" sz="2300" b="1" kern="1200" dirty="0" smtClean="0">
                          <a:solidFill>
                            <a:srgbClr val="002060"/>
                          </a:solidFill>
                          <a:effectLst/>
                          <a:latin typeface="Arial Black" pitchFamily="34" charset="0"/>
                          <a:ea typeface="+mn-ea"/>
                          <a:cs typeface="+mn-cs"/>
                        </a:rPr>
                        <a:t>Фараоны и пирамиды</a:t>
                      </a:r>
                      <a:r>
                        <a:rPr lang="ru-RU" sz="2300" dirty="0" smtClean="0">
                          <a:solidFill>
                            <a:srgbClr val="002060"/>
                          </a:solidFill>
                          <a:latin typeface="Arial Black" pitchFamily="34" charset="0"/>
                        </a:rPr>
                        <a:t> </a:t>
                      </a:r>
                      <a:endParaRPr lang="ru-RU" sz="2300" dirty="0">
                        <a:solidFill>
                          <a:srgbClr val="002060"/>
                        </a:solidFill>
                        <a:latin typeface="Arial Black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38000">
                          <a:srgbClr val="FFFF00"/>
                        </a:gs>
                        <a:gs pos="73000">
                          <a:schemeClr val="accent6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 smtClean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latin typeface="Arial Black" pitchFamily="34" charset="0"/>
                      </a:endParaRPr>
                    </a:p>
                    <a:p>
                      <a:pPr algn="ctr"/>
                      <a:r>
                        <a:rPr lang="ru-RU" sz="2400" dirty="0" smtClean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Arial Black" pitchFamily="34" charset="0"/>
                          <a:hlinkClick r:id="rId6" action="ppaction://hlinksldjump"/>
                        </a:rPr>
                        <a:t>100</a:t>
                      </a:r>
                      <a:endParaRPr lang="ru-RU" sz="24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latin typeface="Arial Black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38000">
                          <a:srgbClr val="FFFF00"/>
                        </a:gs>
                        <a:gs pos="73000">
                          <a:schemeClr val="accent6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 smtClean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latin typeface="Arial Black" pitchFamily="34" charset="0"/>
                      </a:endParaRPr>
                    </a:p>
                    <a:p>
                      <a:pPr algn="ctr"/>
                      <a:r>
                        <a:rPr lang="ru-RU" sz="2400" dirty="0" smtClean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Arial Black" pitchFamily="34" charset="0"/>
                          <a:hlinkClick r:id="rId7" action="ppaction://hlinksldjump"/>
                        </a:rPr>
                        <a:t>200</a:t>
                      </a:r>
                      <a:endParaRPr lang="ru-RU" sz="24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latin typeface="Arial Black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38000">
                          <a:srgbClr val="FFFF00"/>
                        </a:gs>
                        <a:gs pos="73000">
                          <a:schemeClr val="accent6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 smtClean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latin typeface="Arial Black" pitchFamily="34" charset="0"/>
                      </a:endParaRPr>
                    </a:p>
                    <a:p>
                      <a:pPr algn="ctr"/>
                      <a:r>
                        <a:rPr lang="ru-RU" sz="2400" dirty="0" smtClean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Arial Black" pitchFamily="34" charset="0"/>
                          <a:hlinkClick r:id="rId8" action="ppaction://hlinksldjump"/>
                        </a:rPr>
                        <a:t>300</a:t>
                      </a:r>
                      <a:endParaRPr lang="ru-RU" sz="24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latin typeface="Arial Black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38000">
                          <a:srgbClr val="FFFF00"/>
                        </a:gs>
                        <a:gs pos="73000">
                          <a:schemeClr val="accent6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 smtClean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latin typeface="Arial Black" pitchFamily="34" charset="0"/>
                      </a:endParaRPr>
                    </a:p>
                    <a:p>
                      <a:pPr algn="ctr"/>
                      <a:r>
                        <a:rPr lang="ru-RU" sz="2400" dirty="0" smtClean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Arial Black" pitchFamily="34" charset="0"/>
                          <a:hlinkClick r:id="rId9" action="ppaction://hlinksldjump"/>
                        </a:rPr>
                        <a:t>400</a:t>
                      </a:r>
                      <a:endParaRPr lang="ru-RU" sz="24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latin typeface="Arial Black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38000">
                          <a:srgbClr val="FFFF00"/>
                        </a:gs>
                        <a:gs pos="73000">
                          <a:schemeClr val="accent6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</a:tr>
              <a:tr h="1371600">
                <a:tc>
                  <a:txBody>
                    <a:bodyPr/>
                    <a:lstStyle/>
                    <a:p>
                      <a:pPr algn="ctr"/>
                      <a:endParaRPr lang="ru-RU" sz="2300" b="1" kern="1200" dirty="0" smtClean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effectLst/>
                        <a:latin typeface="Arial Black" pitchFamily="34" charset="0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2300" b="1" kern="1200" dirty="0" smtClean="0">
                          <a:solidFill>
                            <a:srgbClr val="002060"/>
                          </a:solidFill>
                          <a:effectLst/>
                          <a:latin typeface="Arial Black" pitchFamily="34" charset="0"/>
                          <a:ea typeface="+mn-ea"/>
                          <a:cs typeface="+mn-cs"/>
                        </a:rPr>
                        <a:t>Боги</a:t>
                      </a:r>
                      <a:endParaRPr lang="ru-RU" sz="2300" dirty="0">
                        <a:solidFill>
                          <a:srgbClr val="002060"/>
                        </a:solidFill>
                        <a:latin typeface="Arial Black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38000">
                          <a:srgbClr val="FFFF00"/>
                        </a:gs>
                        <a:gs pos="73000">
                          <a:schemeClr val="accent6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 smtClean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latin typeface="Arial Black" pitchFamily="34" charset="0"/>
                      </a:endParaRPr>
                    </a:p>
                    <a:p>
                      <a:pPr algn="ctr"/>
                      <a:r>
                        <a:rPr lang="ru-RU" sz="2400" dirty="0" smtClean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Arial Black" pitchFamily="34" charset="0"/>
                          <a:hlinkClick r:id="rId10" action="ppaction://hlinksldjump"/>
                        </a:rPr>
                        <a:t>100</a:t>
                      </a:r>
                      <a:endParaRPr lang="ru-RU" sz="24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latin typeface="Arial Black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38000">
                          <a:srgbClr val="FFFF00"/>
                        </a:gs>
                        <a:gs pos="73000">
                          <a:schemeClr val="accent6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 smtClean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latin typeface="Arial Black" pitchFamily="34" charset="0"/>
                      </a:endParaRPr>
                    </a:p>
                    <a:p>
                      <a:pPr algn="ctr"/>
                      <a:r>
                        <a:rPr lang="ru-RU" sz="2400" dirty="0" smtClean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Arial Black" pitchFamily="34" charset="0"/>
                          <a:hlinkClick r:id="rId11" action="ppaction://hlinksldjump"/>
                        </a:rPr>
                        <a:t>200</a:t>
                      </a:r>
                      <a:endParaRPr lang="ru-RU" sz="24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latin typeface="Arial Black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38000">
                          <a:srgbClr val="FFFF00"/>
                        </a:gs>
                        <a:gs pos="73000">
                          <a:schemeClr val="accent6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 smtClean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latin typeface="Arial Black" pitchFamily="34" charset="0"/>
                      </a:endParaRPr>
                    </a:p>
                    <a:p>
                      <a:pPr algn="ctr"/>
                      <a:r>
                        <a:rPr lang="ru-RU" sz="2400" dirty="0" smtClean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Arial Black" pitchFamily="34" charset="0"/>
                          <a:hlinkClick r:id="rId12" action="ppaction://hlinksldjump"/>
                        </a:rPr>
                        <a:t>300</a:t>
                      </a:r>
                      <a:endParaRPr lang="ru-RU" sz="24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latin typeface="Arial Black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38000">
                          <a:srgbClr val="FFFF00"/>
                        </a:gs>
                        <a:gs pos="73000">
                          <a:schemeClr val="accent6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 smtClean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latin typeface="Arial Black" pitchFamily="34" charset="0"/>
                      </a:endParaRPr>
                    </a:p>
                    <a:p>
                      <a:pPr algn="ctr"/>
                      <a:r>
                        <a:rPr lang="ru-RU" sz="2400" dirty="0" smtClean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Arial Black" pitchFamily="34" charset="0"/>
                          <a:hlinkClick r:id="rId13" action="ppaction://hlinksldjump"/>
                        </a:rPr>
                        <a:t>400</a:t>
                      </a:r>
                      <a:endParaRPr lang="ru-RU" sz="24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latin typeface="Arial Black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38000">
                          <a:srgbClr val="FFFF00"/>
                        </a:gs>
                        <a:gs pos="73000">
                          <a:schemeClr val="accent6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</a:tr>
              <a:tr h="1371600">
                <a:tc>
                  <a:txBody>
                    <a:bodyPr/>
                    <a:lstStyle/>
                    <a:p>
                      <a:pPr algn="ctr"/>
                      <a:endParaRPr lang="ru-RU" sz="2300" dirty="0" smtClean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Arial Black" pitchFamily="34" charset="0"/>
                      </a:endParaRPr>
                    </a:p>
                    <a:p>
                      <a:pPr algn="ctr"/>
                      <a:r>
                        <a:rPr lang="ru-RU" sz="2300" b="1" kern="1200" dirty="0" smtClean="0">
                          <a:solidFill>
                            <a:srgbClr val="002060"/>
                          </a:solidFill>
                          <a:effectLst/>
                          <a:latin typeface="Arial Black" pitchFamily="34" charset="0"/>
                          <a:ea typeface="+mn-ea"/>
                          <a:cs typeface="+mn-cs"/>
                        </a:rPr>
                        <a:t>Военное дело</a:t>
                      </a:r>
                      <a:endParaRPr lang="ru-RU" sz="2300" dirty="0">
                        <a:solidFill>
                          <a:srgbClr val="002060"/>
                        </a:solidFill>
                        <a:latin typeface="Arial Black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38000">
                          <a:srgbClr val="FFFF00"/>
                        </a:gs>
                        <a:gs pos="73000">
                          <a:schemeClr val="accent6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 smtClean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latin typeface="Arial Black" pitchFamily="34" charset="0"/>
                      </a:endParaRPr>
                    </a:p>
                    <a:p>
                      <a:pPr algn="ctr"/>
                      <a:r>
                        <a:rPr lang="ru-RU" sz="2400" dirty="0" smtClean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Arial Black" pitchFamily="34" charset="0"/>
                          <a:hlinkClick r:id="rId14" action="ppaction://hlinksldjump"/>
                        </a:rPr>
                        <a:t>100</a:t>
                      </a:r>
                      <a:endParaRPr lang="ru-RU" sz="24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latin typeface="Arial Black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38000">
                          <a:srgbClr val="FFFF00"/>
                        </a:gs>
                        <a:gs pos="73000">
                          <a:schemeClr val="accent6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 smtClean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latin typeface="Arial Black" pitchFamily="34" charset="0"/>
                      </a:endParaRPr>
                    </a:p>
                    <a:p>
                      <a:pPr algn="ctr"/>
                      <a:r>
                        <a:rPr lang="ru-RU" sz="2400" dirty="0" smtClean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Arial Black" pitchFamily="34" charset="0"/>
                          <a:hlinkClick r:id="rId15" action="ppaction://hlinksldjump"/>
                        </a:rPr>
                        <a:t>200</a:t>
                      </a:r>
                      <a:endParaRPr lang="ru-RU" sz="24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latin typeface="Arial Black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38000">
                          <a:srgbClr val="FFFF00"/>
                        </a:gs>
                        <a:gs pos="73000">
                          <a:schemeClr val="accent6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 smtClean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latin typeface="Arial Black" pitchFamily="34" charset="0"/>
                      </a:endParaRPr>
                    </a:p>
                    <a:p>
                      <a:pPr algn="ctr"/>
                      <a:r>
                        <a:rPr lang="ru-RU" sz="2400" dirty="0" smtClean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Arial Black" pitchFamily="34" charset="0"/>
                          <a:hlinkClick r:id="rId16" action="ppaction://hlinksldjump"/>
                        </a:rPr>
                        <a:t>300</a:t>
                      </a:r>
                      <a:endParaRPr lang="ru-RU" sz="24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latin typeface="Arial Black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73000">
                          <a:schemeClr val="accent6"/>
                        </a:gs>
                        <a:gs pos="38000">
                          <a:srgbClr val="FFFF00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 smtClean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latin typeface="Arial Black" pitchFamily="34" charset="0"/>
                      </a:endParaRPr>
                    </a:p>
                    <a:p>
                      <a:pPr algn="ctr"/>
                      <a:r>
                        <a:rPr lang="ru-RU" sz="2400" dirty="0" smtClean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Arial Black" pitchFamily="34" charset="0"/>
                          <a:hlinkClick r:id="rId17" action="ppaction://hlinksldjump"/>
                        </a:rPr>
                        <a:t>400</a:t>
                      </a:r>
                      <a:endParaRPr lang="ru-RU" sz="24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latin typeface="Arial Black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73000">
                          <a:schemeClr val="accent6"/>
                        </a:gs>
                        <a:gs pos="38000">
                          <a:srgbClr val="FFFF00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</a:tr>
              <a:tr h="1371600">
                <a:tc>
                  <a:txBody>
                    <a:bodyPr/>
                    <a:lstStyle/>
                    <a:p>
                      <a:pPr algn="ctr"/>
                      <a:endParaRPr lang="ru-RU" sz="2300" dirty="0" smtClean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Arial Black" pitchFamily="34" charset="0"/>
                      </a:endParaRPr>
                    </a:p>
                    <a:p>
                      <a:pPr algn="ctr"/>
                      <a:r>
                        <a:rPr lang="ru-RU" sz="2300" b="1" kern="1200" dirty="0" smtClean="0">
                          <a:solidFill>
                            <a:srgbClr val="002060"/>
                          </a:solidFill>
                          <a:effectLst/>
                          <a:latin typeface="Arial Black" pitchFamily="34" charset="0"/>
                          <a:ea typeface="+mn-ea"/>
                          <a:cs typeface="+mn-cs"/>
                        </a:rPr>
                        <a:t>Иной мир</a:t>
                      </a:r>
                      <a:endParaRPr lang="ru-RU" sz="2300" dirty="0">
                        <a:solidFill>
                          <a:srgbClr val="002060"/>
                        </a:solidFill>
                        <a:latin typeface="Arial Black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38000">
                          <a:srgbClr val="FFFF00"/>
                        </a:gs>
                        <a:gs pos="73000">
                          <a:schemeClr val="accent6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 smtClean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latin typeface="Arial Black" pitchFamily="34" charset="0"/>
                      </a:endParaRPr>
                    </a:p>
                    <a:p>
                      <a:pPr algn="ctr"/>
                      <a:r>
                        <a:rPr lang="ru-RU" sz="2400" dirty="0" smtClean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Arial Black" pitchFamily="34" charset="0"/>
                          <a:hlinkClick r:id="rId18" action="ppaction://hlinksldjump"/>
                        </a:rPr>
                        <a:t>100</a:t>
                      </a:r>
                      <a:endParaRPr lang="ru-RU" sz="24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latin typeface="Arial Black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38000">
                          <a:srgbClr val="FFFF00"/>
                        </a:gs>
                        <a:gs pos="73000">
                          <a:schemeClr val="accent6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 smtClean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latin typeface="Arial Black" pitchFamily="34" charset="0"/>
                      </a:endParaRPr>
                    </a:p>
                    <a:p>
                      <a:pPr algn="ctr"/>
                      <a:r>
                        <a:rPr lang="ru-RU" sz="2400" dirty="0" smtClean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Arial Black" pitchFamily="34" charset="0"/>
                          <a:hlinkClick r:id="rId19" action="ppaction://hlinksldjump"/>
                        </a:rPr>
                        <a:t>200</a:t>
                      </a:r>
                      <a:endParaRPr lang="ru-RU" sz="24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latin typeface="Arial Black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38000">
                          <a:srgbClr val="FFFF00"/>
                        </a:gs>
                        <a:gs pos="73000">
                          <a:schemeClr val="accent6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 smtClean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latin typeface="Arial Black" pitchFamily="34" charset="0"/>
                      </a:endParaRPr>
                    </a:p>
                    <a:p>
                      <a:pPr algn="ctr"/>
                      <a:r>
                        <a:rPr lang="ru-RU" sz="2400" dirty="0" smtClean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Arial Black" pitchFamily="34" charset="0"/>
                          <a:hlinkClick r:id="rId20" action="ppaction://hlinksldjump"/>
                        </a:rPr>
                        <a:t>300</a:t>
                      </a:r>
                      <a:endParaRPr lang="ru-RU" sz="24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latin typeface="Arial Black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38000">
                          <a:srgbClr val="FFFF00"/>
                        </a:gs>
                        <a:gs pos="73000">
                          <a:schemeClr val="accent6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 smtClean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latin typeface="Arial Black" pitchFamily="34" charset="0"/>
                      </a:endParaRPr>
                    </a:p>
                    <a:p>
                      <a:pPr algn="ctr"/>
                      <a:r>
                        <a:rPr lang="ru-RU" sz="2400" dirty="0" smtClean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Arial Black" pitchFamily="34" charset="0"/>
                          <a:hlinkClick r:id="rId21" action="ppaction://hlinksldjump"/>
                        </a:rPr>
                        <a:t>400</a:t>
                      </a:r>
                      <a:endParaRPr lang="ru-RU" sz="24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latin typeface="Arial Black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38000">
                          <a:srgbClr val="FFFF00"/>
                        </a:gs>
                        <a:gs pos="73000">
                          <a:schemeClr val="accent6"/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471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14:flythroug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404664"/>
            <a:ext cx="5832648" cy="50405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Амон или Амон-Ра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980728"/>
            <a:ext cx="5376272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889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14:flythroug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980728"/>
            <a:ext cx="5832648" cy="295232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Эту богиню </a:t>
            </a:r>
            <a:r>
              <a:rPr lang="ru-RU" dirty="0"/>
              <a:t>покровительницу женщин и их красоты – египтяне изображали в виде черной </a:t>
            </a:r>
            <a:r>
              <a:rPr lang="ru-RU" dirty="0" smtClean="0"/>
              <a:t>кошки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544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14:flythroug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188640"/>
            <a:ext cx="5832648" cy="576064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Баст</a:t>
            </a:r>
            <a:r>
              <a:rPr lang="ru-RU" dirty="0" smtClean="0"/>
              <a:t> или </a:t>
            </a:r>
            <a:r>
              <a:rPr lang="ru-RU" dirty="0" err="1" smtClean="0"/>
              <a:t>Бастет</a:t>
            </a: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8932" y="908720"/>
            <a:ext cx="3960440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3974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14:flythroug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1052736"/>
            <a:ext cx="5832648" cy="2880320"/>
          </a:xfrm>
        </p:spPr>
        <p:txBody>
          <a:bodyPr>
            <a:normAutofit/>
          </a:bodyPr>
          <a:lstStyle/>
          <a:p>
            <a:r>
              <a:rPr lang="ru-RU" dirty="0" smtClean="0"/>
              <a:t>Этот бог был богом пустыни, </a:t>
            </a:r>
            <a:r>
              <a:rPr lang="ru-RU" dirty="0"/>
              <a:t>п</a:t>
            </a:r>
            <a:r>
              <a:rPr lang="ru-RU" dirty="0" smtClean="0"/>
              <a:t>есчаных бурь и непогоды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977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14:flythroug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116632"/>
            <a:ext cx="5832648" cy="792088"/>
          </a:xfrm>
        </p:spPr>
        <p:txBody>
          <a:bodyPr>
            <a:normAutofit/>
          </a:bodyPr>
          <a:lstStyle/>
          <a:p>
            <a:r>
              <a:rPr lang="ru-RU" dirty="0" smtClean="0"/>
              <a:t>Сет </a:t>
            </a:r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908720"/>
            <a:ext cx="3816424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740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14:flythroug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908720"/>
            <a:ext cx="5832648" cy="302433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Бог плодородия</a:t>
            </a:r>
            <a:r>
              <a:rPr lang="ru-RU" dirty="0"/>
              <a:t>, по мнению египтян, научивший их выращивать зерно и виноград, </a:t>
            </a:r>
            <a:r>
              <a:rPr lang="ru-RU" dirty="0" smtClean="0"/>
              <a:t>печь хлеб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544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14:flythroug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1628800"/>
            <a:ext cx="5832648" cy="2304256"/>
          </a:xfrm>
        </p:spPr>
        <p:txBody>
          <a:bodyPr/>
          <a:lstStyle/>
          <a:p>
            <a:r>
              <a:rPr lang="ru-RU" dirty="0" smtClean="0"/>
              <a:t>Осирис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957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14:flythroug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836712"/>
            <a:ext cx="7128792" cy="3096344"/>
          </a:xfrm>
        </p:spPr>
        <p:txBody>
          <a:bodyPr>
            <a:normAutofit/>
          </a:bodyPr>
          <a:lstStyle/>
          <a:p>
            <a:r>
              <a:rPr lang="ru-RU" dirty="0" smtClean="0"/>
              <a:t>Верховный главнокомандующий египетской армии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6968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14:flythroug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2348880"/>
            <a:ext cx="5832648" cy="1584176"/>
          </a:xfrm>
        </p:spPr>
        <p:txBody>
          <a:bodyPr>
            <a:normAutofit/>
          </a:bodyPr>
          <a:lstStyle/>
          <a:p>
            <a:r>
              <a:rPr lang="ru-RU" dirty="0" smtClean="0"/>
              <a:t>Фараон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865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14:flythroug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980728"/>
            <a:ext cx="5832648" cy="316835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Два рода </a:t>
            </a:r>
            <a:r>
              <a:rPr lang="ru-RU" dirty="0"/>
              <a:t>войск, из которых состояла египетская </a:t>
            </a:r>
            <a:r>
              <a:rPr lang="ru-RU" dirty="0" smtClean="0"/>
              <a:t>армия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434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14:flythroug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1988840"/>
            <a:ext cx="6840760" cy="194421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Основной </a:t>
            </a:r>
            <a:r>
              <a:rPr lang="ru-RU" dirty="0"/>
              <a:t>материал для письма у древних египтян </a:t>
            </a:r>
          </a:p>
        </p:txBody>
      </p:sp>
    </p:spTree>
    <p:extLst>
      <p:ext uri="{BB962C8B-B14F-4D97-AF65-F5344CB8AC3E}">
        <p14:creationId xmlns:p14="http://schemas.microsoft.com/office/powerpoint/2010/main" val="1329988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14:flythroug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136904" cy="50405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Пехота и колесницы</a:t>
            </a:r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023939"/>
            <a:ext cx="6624736" cy="3341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6846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14:flythroug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1196752"/>
            <a:ext cx="5976664" cy="273630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Из этого </a:t>
            </a:r>
            <a:r>
              <a:rPr lang="ru-RU" dirty="0"/>
              <a:t>материала египтяне </a:t>
            </a:r>
            <a:r>
              <a:rPr lang="ru-RU" dirty="0" smtClean="0"/>
              <a:t>изготавливали </a:t>
            </a:r>
            <a:r>
              <a:rPr lang="ru-RU" dirty="0" smtClean="0"/>
              <a:t>оружие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1958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14:flythroug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116632"/>
            <a:ext cx="5832648" cy="43204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Бронза </a:t>
            </a:r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692696"/>
            <a:ext cx="4680520" cy="3646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141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14:flythroug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1124744"/>
            <a:ext cx="5832648" cy="2808312"/>
          </a:xfrm>
        </p:spPr>
        <p:txBody>
          <a:bodyPr>
            <a:normAutofit/>
          </a:bodyPr>
          <a:lstStyle/>
          <a:p>
            <a:r>
              <a:rPr lang="ru-RU" dirty="0" smtClean="0"/>
              <a:t>Первая страна</a:t>
            </a:r>
            <a:r>
              <a:rPr lang="ru-RU" dirty="0"/>
              <a:t>, завоеванная египтянами во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2-м </a:t>
            </a:r>
            <a:r>
              <a:rPr lang="ru-RU" dirty="0"/>
              <a:t>тыс. до </a:t>
            </a:r>
            <a:r>
              <a:rPr lang="ru-RU" dirty="0" smtClean="0"/>
              <a:t>н.э.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3854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14:flythroug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2204864"/>
            <a:ext cx="5832648" cy="1728192"/>
          </a:xfrm>
        </p:spPr>
        <p:txBody>
          <a:bodyPr>
            <a:normAutofit/>
          </a:bodyPr>
          <a:lstStyle/>
          <a:p>
            <a:r>
              <a:rPr lang="ru-RU" dirty="0" smtClean="0"/>
              <a:t>Нубия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49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14:flythroug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1484784"/>
            <a:ext cx="5832648" cy="244827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Эти </a:t>
            </a:r>
            <a:r>
              <a:rPr lang="ru-RU" dirty="0"/>
              <a:t>сооружения служили египтянам </a:t>
            </a:r>
            <a:r>
              <a:rPr lang="ru-RU" dirty="0" smtClean="0"/>
              <a:t>гробницами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0297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14:flythroug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1916832"/>
            <a:ext cx="5832648" cy="2016224"/>
          </a:xfrm>
        </p:spPr>
        <p:txBody>
          <a:bodyPr>
            <a:normAutofit/>
          </a:bodyPr>
          <a:lstStyle/>
          <a:p>
            <a:r>
              <a:rPr lang="ru-RU" dirty="0" smtClean="0"/>
              <a:t>Пирамиды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495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14:flythroug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836712"/>
            <a:ext cx="5832648" cy="309634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Так </a:t>
            </a:r>
            <a:r>
              <a:rPr lang="ru-RU" dirty="0"/>
              <a:t>назывался гроб, в который клали тело </a:t>
            </a:r>
            <a:r>
              <a:rPr lang="ru-RU" dirty="0" smtClean="0"/>
              <a:t>умершего фараона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333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14:flythroug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0"/>
            <a:ext cx="5832648" cy="54868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Саркофаг </a:t>
            </a:r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692696"/>
            <a:ext cx="5322168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2946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14:flythroug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1340768"/>
            <a:ext cx="5832648" cy="259228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Высушенное и обмотанное бинтами тело человека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891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14:flythroug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1700808"/>
            <a:ext cx="5832648" cy="2232248"/>
          </a:xfrm>
        </p:spPr>
        <p:txBody>
          <a:bodyPr>
            <a:norm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Папирус </a:t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4330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14:flythroug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548680"/>
            <a:ext cx="5832648" cy="43204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Мумия </a:t>
            </a:r>
            <a:endParaRPr lang="ru-RU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196753"/>
            <a:ext cx="4680520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152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14:flythroug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Эту книгу давали египтяне умершему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35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14:flythroug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2492896"/>
            <a:ext cx="5832648" cy="1440160"/>
          </a:xfrm>
        </p:spPr>
        <p:txBody>
          <a:bodyPr>
            <a:normAutofit/>
          </a:bodyPr>
          <a:lstStyle/>
          <a:p>
            <a:r>
              <a:rPr lang="ru-RU" dirty="0" smtClean="0"/>
              <a:t>Книга мёртвых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079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14:flythroug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1196752"/>
            <a:ext cx="5832648" cy="273630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Значки</a:t>
            </a:r>
            <a:r>
              <a:rPr lang="ru-RU" dirty="0"/>
              <a:t>, которые египтяне называли «божественная речь», «священное письмо» </a:t>
            </a:r>
          </a:p>
        </p:txBody>
      </p:sp>
    </p:spTree>
    <p:extLst>
      <p:ext uri="{BB962C8B-B14F-4D97-AF65-F5344CB8AC3E}">
        <p14:creationId xmlns:p14="http://schemas.microsoft.com/office/powerpoint/2010/main" val="21708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14:flythroug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2132856"/>
            <a:ext cx="5832648" cy="1800200"/>
          </a:xfrm>
        </p:spPr>
        <p:txBody>
          <a:bodyPr>
            <a:normAutofit/>
          </a:bodyPr>
          <a:lstStyle/>
          <a:p>
            <a:r>
              <a:rPr lang="ru-RU" dirty="0" smtClean="0"/>
              <a:t>Иероглифы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363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14:flythroug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Каким цветом писали абзацы? </a:t>
            </a:r>
          </a:p>
        </p:txBody>
      </p:sp>
    </p:spTree>
    <p:extLst>
      <p:ext uri="{BB962C8B-B14F-4D97-AF65-F5344CB8AC3E}">
        <p14:creationId xmlns:p14="http://schemas.microsoft.com/office/powerpoint/2010/main" val="152371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14:flythroug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1988840"/>
            <a:ext cx="5832648" cy="1944216"/>
          </a:xfrm>
        </p:spPr>
        <p:txBody>
          <a:bodyPr>
            <a:normAutofit/>
          </a:bodyPr>
          <a:lstStyle/>
          <a:p>
            <a:r>
              <a:rPr lang="ru-RU" dirty="0" smtClean="0"/>
              <a:t>Красным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8112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14:flythroug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1196752"/>
            <a:ext cx="5832648" cy="273630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Значки в египетской письменности передавали только эти звуки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5647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14:flythroug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tf11469707_win32</Template>
  <TotalTime>224</TotalTime>
  <Words>242</Words>
  <Application>Microsoft Office PowerPoint</Application>
  <PresentationFormat>Экран (4:3)</PresentationFormat>
  <Paragraphs>91</Paragraphs>
  <Slides>42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7" baseType="lpstr">
      <vt:lpstr>Aharoni</vt:lpstr>
      <vt:lpstr>Arial</vt:lpstr>
      <vt:lpstr>Arial Black</vt:lpstr>
      <vt:lpstr>Calibri</vt:lpstr>
      <vt:lpstr>Тема Office</vt:lpstr>
      <vt:lpstr>Своя игра  “Путешествие в Древний Египет”</vt:lpstr>
      <vt:lpstr>Презентация PowerPoint</vt:lpstr>
      <vt:lpstr>Основной материал для письма у древних египтян </vt:lpstr>
      <vt:lpstr> Папирус  </vt:lpstr>
      <vt:lpstr>Значки, которые египтяне называли «божественная речь», «священное письмо» </vt:lpstr>
      <vt:lpstr>Иероглифы </vt:lpstr>
      <vt:lpstr>Каким цветом писали абзацы? </vt:lpstr>
      <vt:lpstr>Красным </vt:lpstr>
      <vt:lpstr>Значки в египетской письменности передавали только эти звуки </vt:lpstr>
      <vt:lpstr>Согласные </vt:lpstr>
      <vt:lpstr>Этот фараон совершил во II тысячелетии до н.э. ряд завоевательных походов в Нубию, Сирию и другие страны </vt:lpstr>
      <vt:lpstr>Тутмос III </vt:lpstr>
      <vt:lpstr>Гробницу этого фараона Говард Картер нашёл абсолютно нетронутой </vt:lpstr>
      <vt:lpstr>Тутанхамон</vt:lpstr>
      <vt:lpstr>Пирамида этого фараона известна как одно из семи чудес света </vt:lpstr>
      <vt:lpstr>Пирамида Хеопса </vt:lpstr>
      <vt:lpstr>Именно для этого фараона была построена первая в мире ступенчатая пирамида </vt:lpstr>
      <vt:lpstr>Пирамида Джосера </vt:lpstr>
      <vt:lpstr>Этого бога египтяне считали самым главным, могущественным и прекрасным</vt:lpstr>
      <vt:lpstr>Амон или Амон-Ра</vt:lpstr>
      <vt:lpstr>Эту богиню покровительницу женщин и их красоты – египтяне изображали в виде черной кошки</vt:lpstr>
      <vt:lpstr>Баст или Бастет</vt:lpstr>
      <vt:lpstr>Этот бог был богом пустыни, песчаных бурь и непогоды </vt:lpstr>
      <vt:lpstr>Сет </vt:lpstr>
      <vt:lpstr>Бог плодородия, по мнению египтян, научивший их выращивать зерно и виноград, печь хлеб </vt:lpstr>
      <vt:lpstr>Осирис </vt:lpstr>
      <vt:lpstr>Верховный главнокомандующий египетской армии </vt:lpstr>
      <vt:lpstr>Фараон </vt:lpstr>
      <vt:lpstr>Два рода войск, из которых состояла египетская армия </vt:lpstr>
      <vt:lpstr>Пехота и колесницы</vt:lpstr>
      <vt:lpstr>Из этого материала египтяне изготавливали оружие </vt:lpstr>
      <vt:lpstr>Бронза </vt:lpstr>
      <vt:lpstr>Первая страна, завоеванная египтянами во  2-м тыс. до н.э.</vt:lpstr>
      <vt:lpstr>Нубия </vt:lpstr>
      <vt:lpstr>Эти сооружения служили египтянам гробницами</vt:lpstr>
      <vt:lpstr>Пирамиды </vt:lpstr>
      <vt:lpstr>Так назывался гроб, в который клали тело умершего фараона </vt:lpstr>
      <vt:lpstr>Саркофаг </vt:lpstr>
      <vt:lpstr>Высушенное и обмотанное бинтами тело человека </vt:lpstr>
      <vt:lpstr>Мумия </vt:lpstr>
      <vt:lpstr>Эту книгу давали египтяне умершему </vt:lpstr>
      <vt:lpstr>Книга мёртвых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Elis</dc:creator>
  <cp:lastModifiedBy>Сидорина</cp:lastModifiedBy>
  <cp:revision>24</cp:revision>
  <dcterms:created xsi:type="dcterms:W3CDTF">2022-03-21T16:56:47Z</dcterms:created>
  <dcterms:modified xsi:type="dcterms:W3CDTF">2022-03-22T08:28:31Z</dcterms:modified>
</cp:coreProperties>
</file>