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4" r:id="rId6"/>
    <p:sldId id="265" r:id="rId7"/>
    <p:sldId id="262" r:id="rId8"/>
    <p:sldId id="263" r:id="rId9"/>
    <p:sldId id="267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30843F-5D91-490D-9325-2CB96A1BE9DC}" v="9" dt="2022-05-10T13:32:56.750"/>
    <p1510:client id="{3EBBC404-15CD-48F2-98AB-CBFE25D66B0F}" v="407" dt="2022-05-10T13:31:18.336"/>
    <p1510:client id="{69629E8A-5CE2-4EDE-B124-52172E261589}" v="98" dt="2022-05-10T12:44:37.921"/>
    <p1510:client id="{6BE00CD9-5E32-4676-9779-784A469D9D39}" v="569" dt="2022-05-10T14:09:46.4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982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079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push dir="u"/>
      </p:transition>
    </mc:Choice>
    <mc:Fallback>
      <p:transition spd="slow">
        <p:push dir="u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5727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push dir="u"/>
      </p:transition>
    </mc:Choice>
    <mc:Fallback>
      <p:transition spd="slow">
        <p:push dir="u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2261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push dir="u"/>
      </p:transition>
    </mc:Choice>
    <mc:Fallback>
      <p:transition spd="slow">
        <p:push dir="u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3711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push dir="u"/>
      </p:transition>
    </mc:Choice>
    <mc:Fallback>
      <p:transition spd="slow">
        <p:push dir="u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6369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push dir="u"/>
      </p:transition>
    </mc:Choice>
    <mc:Fallback>
      <p:transition spd="slow">
        <p:push dir="u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5762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push dir="u"/>
      </p:transition>
    </mc:Choice>
    <mc:Fallback>
      <p:transition spd="slow">
        <p:push dir="u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002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push dir="u"/>
      </p:transition>
    </mc:Choice>
    <mc:Fallback>
      <p:transition spd="slow">
        <p:push dir="u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5335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push dir="u"/>
      </p:transition>
    </mc:Choice>
    <mc:Fallback>
      <p:transition spd="slow">
        <p:push dir="u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8754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push dir="u"/>
      </p:transition>
    </mc:Choice>
    <mc:Fallback>
      <p:transition spd="slow">
        <p:push dir="u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5695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push dir="u"/>
      </p:transition>
    </mc:Choice>
    <mc:Fallback>
      <p:transition spd="slow">
        <p:push dir="u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4169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push dir="u"/>
      </p:transition>
    </mc:Choice>
    <mc:Fallback>
      <p:transition spd="slow">
        <p:push dir="u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3000">
        <p:push dir="u"/>
      </p:transition>
    </mc:Choice>
    <mc:Fallback>
      <p:transition spd="slow">
        <p:push dir="u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 descr="Изображение выглядит как растение, зеленый, лист, дерево&#10;&#10;Автоматически созданное описание">
            <a:extLst>
              <a:ext uri="{FF2B5EF4-FFF2-40B4-BE49-F238E27FC236}">
                <a16:creationId xmlns:a16="http://schemas.microsoft.com/office/drawing/2014/main" xmlns="" id="{70847161-8901-F66F-B1BE-91F267C185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51" y="37"/>
            <a:ext cx="12160369" cy="685792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DF28F14-FE49-D3E4-CB6D-1F9CB41D668C}"/>
              </a:ext>
            </a:extLst>
          </p:cNvPr>
          <p:cNvSpPr txBox="1"/>
          <p:nvPr/>
        </p:nvSpPr>
        <p:spPr>
          <a:xfrm>
            <a:off x="4321833" y="1210328"/>
            <a:ext cx="534550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400" b="1" kern="1800" dirty="0">
              <a:latin typeface="Times New Roman"/>
              <a:cs typeface="Times New Roman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D390BB7-1796-EF7B-D755-EF748B6E1447}"/>
              </a:ext>
            </a:extLst>
          </p:cNvPr>
          <p:cNvSpPr txBox="1"/>
          <p:nvPr/>
        </p:nvSpPr>
        <p:spPr>
          <a:xfrm>
            <a:off x="368603" y="319478"/>
            <a:ext cx="7832922" cy="618630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МАДОУ Детский сад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№270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Тема</a:t>
            </a:r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: "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Спящая</a:t>
            </a:r>
            <a:r>
              <a:rPr lang="en-US" sz="4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веточка</a:t>
            </a:r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тополя</a:t>
            </a:r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"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cs typeface="Times New Roman"/>
              </a:rPr>
              <a:t> </a:t>
            </a:r>
            <a:br>
              <a:rPr lang="en-US" sz="2800" b="1" dirty="0">
                <a:solidFill>
                  <a:srgbClr val="FF0000"/>
                </a:solidFill>
                <a:latin typeface="Times New Roman"/>
                <a:cs typeface="Times New Roman"/>
              </a:rPr>
            </a:br>
            <a:r>
              <a:rPr lang="en-US" sz="2800" b="1" i="1" dirty="0" err="1">
                <a:latin typeface="Times New Roman"/>
                <a:cs typeface="Times New Roman"/>
              </a:rPr>
              <a:t>Тип</a:t>
            </a:r>
            <a:r>
              <a:rPr lang="en-US" sz="2800" b="1" i="1" dirty="0">
                <a:latin typeface="Times New Roman"/>
                <a:cs typeface="Times New Roman"/>
              </a:rPr>
              <a:t> </a:t>
            </a:r>
            <a:r>
              <a:rPr lang="ru-RU" sz="2800" b="1" i="1" dirty="0" smtClean="0">
                <a:latin typeface="Times New Roman"/>
                <a:cs typeface="Times New Roman"/>
              </a:rPr>
              <a:t> </a:t>
            </a:r>
            <a:r>
              <a:rPr lang="en-US" sz="2800" b="1" i="1" dirty="0" err="1" smtClean="0">
                <a:latin typeface="Times New Roman"/>
                <a:cs typeface="Times New Roman"/>
              </a:rPr>
              <a:t>проекта</a:t>
            </a:r>
            <a:r>
              <a:rPr lang="en-US" sz="2800" b="1" i="1" dirty="0" smtClean="0">
                <a:latin typeface="Times New Roman"/>
                <a:cs typeface="Times New Roman"/>
              </a:rPr>
              <a:t>:</a:t>
            </a:r>
            <a:r>
              <a:rPr lang="ru-RU" sz="2800" b="1" i="1" dirty="0" smtClean="0">
                <a:latin typeface="Times New Roman"/>
                <a:cs typeface="Times New Roman"/>
              </a:rPr>
              <a:t> </a:t>
            </a:r>
            <a:r>
              <a:rPr lang="en-US" sz="2800" b="1" dirty="0" smtClean="0"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latin typeface="Times New Roman"/>
                <a:cs typeface="Times New Roman"/>
              </a:rPr>
              <a:t>проектно</a:t>
            </a:r>
            <a:r>
              <a:rPr lang="ru-RU" sz="2800" b="1" dirty="0" smtClean="0">
                <a:latin typeface="Times New Roman"/>
                <a:cs typeface="Times New Roman"/>
              </a:rPr>
              <a:t> </a:t>
            </a:r>
            <a:r>
              <a:rPr lang="en-US" sz="2800" b="1" dirty="0" smtClean="0">
                <a:latin typeface="Times New Roman"/>
                <a:cs typeface="Times New Roman"/>
              </a:rPr>
              <a:t> </a:t>
            </a:r>
            <a:r>
              <a:rPr lang="en-US" sz="2800" b="1" dirty="0">
                <a:latin typeface="Times New Roman"/>
                <a:cs typeface="Times New Roman"/>
              </a:rPr>
              <a:t>- </a:t>
            </a:r>
            <a:r>
              <a:rPr lang="ru-RU" sz="2800" b="1" dirty="0" smtClean="0"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latin typeface="Times New Roman"/>
                <a:cs typeface="Times New Roman"/>
              </a:rPr>
              <a:t>исследовательский</a:t>
            </a:r>
            <a:r>
              <a:rPr lang="ru-RU" sz="2800" b="1" dirty="0" smtClean="0">
                <a:latin typeface="Times New Roman"/>
                <a:cs typeface="Times New Roman"/>
              </a:rPr>
              <a:t> </a:t>
            </a:r>
            <a:r>
              <a:rPr lang="en-US" sz="2800" b="1" dirty="0">
                <a:latin typeface="Times New Roman"/>
                <a:cs typeface="Times New Roman"/>
              </a:rPr>
              <a:t> </a:t>
            </a:r>
            <a:br>
              <a:rPr lang="en-US" sz="2800" b="1" dirty="0">
                <a:latin typeface="Times New Roman"/>
                <a:cs typeface="Times New Roman"/>
              </a:rPr>
            </a:br>
            <a:r>
              <a:rPr lang="en-US" sz="2800" b="1" i="1" dirty="0" err="1">
                <a:latin typeface="Times New Roman"/>
                <a:cs typeface="Times New Roman"/>
              </a:rPr>
              <a:t>Характер</a:t>
            </a:r>
            <a:r>
              <a:rPr lang="en-US" sz="2800" b="1" i="1" dirty="0">
                <a:latin typeface="Times New Roman"/>
                <a:cs typeface="Times New Roman"/>
              </a:rPr>
              <a:t> </a:t>
            </a:r>
            <a:r>
              <a:rPr lang="ru-RU" sz="2800" b="1" i="1" dirty="0" smtClean="0">
                <a:latin typeface="Times New Roman"/>
                <a:cs typeface="Times New Roman"/>
              </a:rPr>
              <a:t> </a:t>
            </a:r>
            <a:r>
              <a:rPr lang="en-US" sz="2800" b="1" i="1" dirty="0" err="1" smtClean="0">
                <a:latin typeface="Times New Roman"/>
                <a:cs typeface="Times New Roman"/>
              </a:rPr>
              <a:t>проекта</a:t>
            </a:r>
            <a:r>
              <a:rPr lang="ru-RU" sz="2800" b="1" i="1" dirty="0" smtClean="0">
                <a:latin typeface="Times New Roman"/>
                <a:cs typeface="Times New Roman"/>
              </a:rPr>
              <a:t> </a:t>
            </a:r>
            <a:r>
              <a:rPr lang="en-US" sz="2800" b="1" i="1" dirty="0" smtClean="0">
                <a:latin typeface="Times New Roman"/>
                <a:cs typeface="Times New Roman"/>
              </a:rPr>
              <a:t>:</a:t>
            </a:r>
            <a:r>
              <a:rPr lang="en-US" sz="2800" b="1" dirty="0" smtClean="0"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latin typeface="Times New Roman"/>
                <a:cs typeface="Times New Roman"/>
              </a:rPr>
              <a:t>творческо</a:t>
            </a:r>
            <a:r>
              <a:rPr lang="ru-RU" sz="2800" b="1" dirty="0" smtClean="0">
                <a:latin typeface="Times New Roman"/>
                <a:cs typeface="Times New Roman"/>
              </a:rPr>
              <a:t>  </a:t>
            </a:r>
            <a:r>
              <a:rPr lang="en-US" sz="2800" b="1" dirty="0" smtClean="0">
                <a:latin typeface="Times New Roman"/>
                <a:cs typeface="Times New Roman"/>
              </a:rPr>
              <a:t> </a:t>
            </a:r>
            <a:r>
              <a:rPr lang="en-US" sz="2800" b="1" dirty="0">
                <a:latin typeface="Times New Roman"/>
                <a:cs typeface="Times New Roman"/>
              </a:rPr>
              <a:t>- </a:t>
            </a:r>
            <a:r>
              <a:rPr lang="en-US" sz="2800" b="1" dirty="0" err="1" smtClean="0">
                <a:latin typeface="Times New Roman"/>
                <a:cs typeface="Times New Roman"/>
              </a:rPr>
              <a:t>исследовательский</a:t>
            </a:r>
            <a:r>
              <a:rPr lang="ru-RU" sz="2800" b="1" dirty="0" smtClean="0">
                <a:latin typeface="Times New Roman"/>
                <a:cs typeface="Times New Roman"/>
              </a:rPr>
              <a:t>.</a:t>
            </a:r>
            <a:r>
              <a:rPr lang="en-US" sz="2800" b="1" dirty="0">
                <a:latin typeface="Times New Roman"/>
                <a:cs typeface="Times New Roman"/>
              </a:rPr>
              <a:t> </a:t>
            </a:r>
            <a:br>
              <a:rPr lang="en-US" sz="2800" b="1" dirty="0">
                <a:latin typeface="Times New Roman"/>
                <a:cs typeface="Times New Roman"/>
              </a:rPr>
            </a:br>
            <a:r>
              <a:rPr lang="en-US" sz="2800" b="1" i="1" dirty="0" err="1">
                <a:latin typeface="Times New Roman"/>
                <a:cs typeface="Times New Roman"/>
              </a:rPr>
              <a:t>По</a:t>
            </a:r>
            <a:r>
              <a:rPr lang="en-US" sz="2800" b="1" i="1" dirty="0">
                <a:latin typeface="Times New Roman"/>
                <a:cs typeface="Times New Roman"/>
              </a:rPr>
              <a:t> </a:t>
            </a:r>
            <a:r>
              <a:rPr lang="en-US" sz="2800" b="1" i="1" dirty="0" err="1">
                <a:latin typeface="Times New Roman"/>
                <a:cs typeface="Times New Roman"/>
              </a:rPr>
              <a:t>продолжительности</a:t>
            </a:r>
            <a:r>
              <a:rPr lang="en-US" sz="2800" b="1" i="1" dirty="0">
                <a:latin typeface="Times New Roman"/>
                <a:cs typeface="Times New Roman"/>
              </a:rPr>
              <a:t>: </a:t>
            </a:r>
            <a:r>
              <a:rPr lang="en-US" sz="2800" b="1" dirty="0">
                <a:latin typeface="Times New Roman"/>
                <a:ea typeface="MS Mincho"/>
                <a:cs typeface="Times New Roman"/>
              </a:rPr>
              <a:t>　</a:t>
            </a:r>
            <a:r>
              <a:rPr lang="en-US" sz="2800" b="1" dirty="0" err="1">
                <a:latin typeface="Times New Roman"/>
                <a:cs typeface="Times New Roman"/>
              </a:rPr>
              <a:t>среднесрочный</a:t>
            </a:r>
            <a:r>
              <a:rPr lang="en-US" sz="2800" b="1" dirty="0">
                <a:latin typeface="Times New Roman"/>
                <a:cs typeface="Times New Roman"/>
              </a:rPr>
              <a:t/>
            </a:r>
            <a:br>
              <a:rPr lang="en-US" sz="2800" b="1" dirty="0">
                <a:latin typeface="Times New Roman"/>
                <a:cs typeface="Times New Roman"/>
              </a:rPr>
            </a:br>
            <a:r>
              <a:rPr lang="en-US" sz="2800" b="1" dirty="0">
                <a:latin typeface="Times New Roman"/>
                <a:cs typeface="Times New Roman"/>
              </a:rPr>
              <a:t/>
            </a:r>
            <a:br>
              <a:rPr lang="en-US" sz="2800" b="1" dirty="0">
                <a:latin typeface="Times New Roman"/>
                <a:cs typeface="Times New Roman"/>
              </a:rPr>
            </a:br>
            <a:r>
              <a:rPr lang="en-US" sz="2800" b="1" i="1" dirty="0" err="1" smtClean="0">
                <a:latin typeface="Times New Roman"/>
                <a:cs typeface="Times New Roman"/>
              </a:rPr>
              <a:t>Участники</a:t>
            </a:r>
            <a:r>
              <a:rPr lang="ru-RU" sz="2800" b="1" i="1" dirty="0" smtClean="0">
                <a:latin typeface="Times New Roman"/>
                <a:cs typeface="Times New Roman"/>
              </a:rPr>
              <a:t> </a:t>
            </a:r>
            <a:r>
              <a:rPr lang="en-US" sz="2800" b="1" i="1" dirty="0" smtClean="0">
                <a:latin typeface="Times New Roman"/>
                <a:cs typeface="Times New Roman"/>
              </a:rPr>
              <a:t> </a:t>
            </a:r>
            <a:r>
              <a:rPr lang="en-US" sz="2800" b="1" i="1" dirty="0" err="1">
                <a:latin typeface="Times New Roman"/>
                <a:cs typeface="Times New Roman"/>
              </a:rPr>
              <a:t>проекта</a:t>
            </a:r>
            <a:r>
              <a:rPr lang="en-US" sz="2800" b="1" i="1" dirty="0" smtClean="0">
                <a:latin typeface="Times New Roman"/>
                <a:cs typeface="Times New Roman"/>
              </a:rPr>
              <a:t>:</a:t>
            </a:r>
            <a:r>
              <a:rPr lang="ru-RU" sz="2800" b="1" i="1" dirty="0" smtClean="0">
                <a:latin typeface="Times New Roman"/>
                <a:cs typeface="Times New Roman"/>
              </a:rPr>
              <a:t> </a:t>
            </a:r>
            <a:r>
              <a:rPr lang="en-US" sz="2800" b="1" i="1" dirty="0">
                <a:latin typeface="Times New Roman"/>
                <a:cs typeface="Times New Roman"/>
              </a:rPr>
              <a:t> </a:t>
            </a:r>
            <a:r>
              <a:rPr lang="en-US" sz="2800" b="1" dirty="0" err="1" smtClean="0">
                <a:latin typeface="Times New Roman"/>
                <a:cs typeface="Times New Roman"/>
              </a:rPr>
              <a:t>дети</a:t>
            </a:r>
            <a:r>
              <a:rPr lang="ru-RU" sz="2800" b="1" dirty="0" smtClean="0">
                <a:latin typeface="Times New Roman"/>
                <a:cs typeface="Times New Roman"/>
              </a:rPr>
              <a:t> </a:t>
            </a:r>
            <a:r>
              <a:rPr lang="en-US" sz="2800" b="1" dirty="0" smtClean="0"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latin typeface="Times New Roman"/>
                <a:cs typeface="Times New Roman"/>
              </a:rPr>
              <a:t>пятого</a:t>
            </a:r>
            <a:r>
              <a:rPr lang="ru-RU" sz="2800" b="1" dirty="0" smtClean="0">
                <a:latin typeface="Times New Roman"/>
                <a:cs typeface="Times New Roman"/>
              </a:rPr>
              <a:t> </a:t>
            </a:r>
            <a:r>
              <a:rPr lang="en-US" sz="2800" b="1" dirty="0" smtClean="0"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latin typeface="Times New Roman"/>
                <a:cs typeface="Times New Roman"/>
              </a:rPr>
              <a:t>года</a:t>
            </a:r>
            <a:r>
              <a:rPr lang="ru-RU" sz="2800" b="1" dirty="0" smtClean="0">
                <a:latin typeface="Times New Roman"/>
                <a:cs typeface="Times New Roman"/>
              </a:rPr>
              <a:t> </a:t>
            </a:r>
            <a:r>
              <a:rPr lang="en-US" sz="2800" b="1" dirty="0" smtClean="0"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latin typeface="Times New Roman"/>
                <a:cs typeface="Times New Roman"/>
              </a:rPr>
              <a:t>жизни</a:t>
            </a:r>
            <a:r>
              <a:rPr lang="ru-RU" sz="2800" b="1" dirty="0" smtClean="0">
                <a:latin typeface="Times New Roman"/>
                <a:cs typeface="Times New Roman"/>
              </a:rPr>
              <a:t>.</a:t>
            </a:r>
          </a:p>
          <a:p>
            <a:r>
              <a:rPr lang="ru-RU" sz="2800" b="1" dirty="0" smtClean="0">
                <a:latin typeface="Times New Roman"/>
                <a:cs typeface="Times New Roman"/>
              </a:rPr>
              <a:t> Группа «Лисята»</a:t>
            </a:r>
            <a:r>
              <a:rPr lang="en-US" sz="2800" b="1" dirty="0">
                <a:latin typeface="Times New Roman"/>
                <a:cs typeface="Times New Roman"/>
              </a:rPr>
              <a:t/>
            </a:r>
            <a:br>
              <a:rPr lang="en-US" sz="2800" b="1" dirty="0">
                <a:latin typeface="Times New Roman"/>
                <a:cs typeface="Times New Roman"/>
              </a:rPr>
            </a:br>
            <a:r>
              <a:rPr lang="en-US" sz="2800" b="1" dirty="0">
                <a:latin typeface="Times New Roman"/>
                <a:cs typeface="Times New Roman"/>
              </a:rPr>
              <a:t/>
            </a:r>
            <a:br>
              <a:rPr lang="en-US" sz="2800" b="1" dirty="0">
                <a:latin typeface="Times New Roman"/>
                <a:cs typeface="Times New Roman"/>
              </a:rPr>
            </a:br>
            <a:r>
              <a:rPr lang="en-US" sz="2800" b="1" i="1" dirty="0" err="1">
                <a:latin typeface="Times New Roman"/>
                <a:cs typeface="Times New Roman"/>
              </a:rPr>
              <a:t>Предмет</a:t>
            </a:r>
            <a:r>
              <a:rPr lang="en-US" sz="2800" b="1" i="1" dirty="0">
                <a:latin typeface="Times New Roman"/>
                <a:cs typeface="Times New Roman"/>
              </a:rPr>
              <a:t> </a:t>
            </a:r>
            <a:r>
              <a:rPr lang="en-US" sz="2800" b="1" i="1" dirty="0" err="1">
                <a:latin typeface="Times New Roman"/>
                <a:cs typeface="Times New Roman"/>
              </a:rPr>
              <a:t>исследования</a:t>
            </a:r>
            <a:r>
              <a:rPr lang="en-US" sz="2800" b="1" i="1" dirty="0">
                <a:latin typeface="Times New Roman"/>
                <a:cs typeface="Times New Roman"/>
              </a:rPr>
              <a:t>:</a:t>
            </a:r>
            <a:r>
              <a:rPr lang="en-US" sz="2800" b="1" dirty="0">
                <a:latin typeface="Times New Roman"/>
                <a:cs typeface="Times New Roman"/>
              </a:rPr>
              <a:t> </a:t>
            </a:r>
            <a:r>
              <a:rPr lang="en-US" sz="2800" b="1" dirty="0" err="1">
                <a:latin typeface="Times New Roman"/>
                <a:cs typeface="Times New Roman"/>
              </a:rPr>
              <a:t>веточка</a:t>
            </a:r>
            <a:r>
              <a:rPr lang="en-US" sz="2800" b="1" dirty="0">
                <a:latin typeface="Times New Roman"/>
                <a:cs typeface="Times New Roman"/>
              </a:rPr>
              <a:t> </a:t>
            </a:r>
            <a:r>
              <a:rPr lang="en-US" sz="2800" b="1" dirty="0" err="1" smtClean="0">
                <a:latin typeface="Times New Roman"/>
                <a:cs typeface="Times New Roman"/>
              </a:rPr>
              <a:t>тополя</a:t>
            </a:r>
            <a:r>
              <a:rPr lang="ru-RU" sz="2800" b="1" dirty="0" smtClean="0">
                <a:latin typeface="Times New Roman"/>
                <a:cs typeface="Times New Roman"/>
              </a:rPr>
              <a:t> </a:t>
            </a:r>
            <a:endParaRPr lang="ru-RU" sz="2800" b="1" dirty="0" smtClean="0">
              <a:latin typeface="Times New Roman"/>
              <a:cs typeface="Times New Roman"/>
            </a:endParaRPr>
          </a:p>
          <a:p>
            <a:pPr algn="r"/>
            <a:r>
              <a:rPr lang="ru-RU" sz="2400" b="1" dirty="0" smtClean="0">
                <a:latin typeface="Times New Roman"/>
                <a:cs typeface="Times New Roman"/>
              </a:rPr>
              <a:t>Автор-воспитатель: </a:t>
            </a:r>
            <a:r>
              <a:rPr lang="ru-RU" sz="2400" b="1" dirty="0" err="1" smtClean="0">
                <a:latin typeface="Times New Roman"/>
                <a:cs typeface="Times New Roman"/>
              </a:rPr>
              <a:t>Светикова</a:t>
            </a:r>
            <a:r>
              <a:rPr lang="ru-RU" sz="2400" b="1" dirty="0" smtClean="0">
                <a:latin typeface="Times New Roman"/>
                <a:cs typeface="Times New Roman"/>
              </a:rPr>
              <a:t> С.А</a:t>
            </a:r>
            <a:r>
              <a:rPr lang="en-US" sz="2800" b="1" dirty="0">
                <a:latin typeface="Times New Roman"/>
                <a:cs typeface="Times New Roman"/>
              </a:rPr>
              <a:t/>
            </a:r>
            <a:br>
              <a:rPr lang="en-US" sz="2800" b="1" dirty="0">
                <a:latin typeface="Times New Roman"/>
                <a:cs typeface="Times New Roman"/>
              </a:rPr>
            </a:br>
            <a:endParaRPr lang="en-US" sz="2800" b="1" dirty="0">
              <a:latin typeface="Times New Roman"/>
              <a:cs typeface="Times New Roman"/>
            </a:endParaRPr>
          </a:p>
        </p:txBody>
      </p:sp>
      <p:pic>
        <p:nvPicPr>
          <p:cNvPr id="1027" name="Picture 3" descr="C:\Users\1\Desktop\21699e91-9edf-4603-a066-c143b4dba63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38605" y="182880"/>
            <a:ext cx="3314123" cy="5303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51651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push dir="u"/>
      </p:transition>
    </mc:Choice>
    <mc:Fallback>
      <p:transition spd="slow">
        <p:push dir="u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 descr="Изображение выглядит как растение, зеленый, лист, дерево&#10;&#10;Автоматически созданное описание">
            <a:extLst>
              <a:ext uri="{FF2B5EF4-FFF2-40B4-BE49-F238E27FC236}">
                <a16:creationId xmlns:a16="http://schemas.microsoft.com/office/drawing/2014/main" xmlns="" id="{70847161-8901-F66F-B1BE-91F267C185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00" y="37"/>
            <a:ext cx="12160369" cy="685792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DF28F14-FE49-D3E4-CB6D-1F9CB41D668C}"/>
              </a:ext>
            </a:extLst>
          </p:cNvPr>
          <p:cNvSpPr txBox="1"/>
          <p:nvPr/>
        </p:nvSpPr>
        <p:spPr>
          <a:xfrm>
            <a:off x="4321833" y="1210328"/>
            <a:ext cx="534550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400" b="1" kern="1800" dirty="0">
              <a:latin typeface="Times New Roman"/>
              <a:cs typeface="Times New Roman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D276DDC-9041-1500-3360-AF2D5C590879}"/>
              </a:ext>
            </a:extLst>
          </p:cNvPr>
          <p:cNvSpPr txBox="1"/>
          <p:nvPr/>
        </p:nvSpPr>
        <p:spPr>
          <a:xfrm>
            <a:off x="368061" y="353684"/>
            <a:ext cx="7099539" cy="3000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ru-RU" sz="1350" dirty="0">
              <a:latin typeface="Times New Roman"/>
              <a:ea typeface="Calibri"/>
              <a:cs typeface="Times New Roman"/>
            </a:endParaRPr>
          </a:p>
        </p:txBody>
      </p:sp>
      <p:pic>
        <p:nvPicPr>
          <p:cNvPr id="7" name="Рисунок 7" descr="Изображение выглядит как внутренний, розовый, растение&#10;&#10;Автоматически созданное описание">
            <a:extLst>
              <a:ext uri="{FF2B5EF4-FFF2-40B4-BE49-F238E27FC236}">
                <a16:creationId xmlns:a16="http://schemas.microsoft.com/office/drawing/2014/main" xmlns="" id="{14EDA453-F68A-EE14-430F-421F6270B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6513" y="219975"/>
            <a:ext cx="4569124" cy="637491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FC90947-E6C8-A774-FE82-2F4B6B3AFD65}"/>
              </a:ext>
            </a:extLst>
          </p:cNvPr>
          <p:cNvSpPr txBox="1"/>
          <p:nvPr/>
        </p:nvSpPr>
        <p:spPr>
          <a:xfrm>
            <a:off x="281797" y="799382"/>
            <a:ext cx="7185803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err="1">
                <a:latin typeface="Times New Roman"/>
                <a:cs typeface="Times New Roman"/>
              </a:rPr>
              <a:t>Деятельность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детей</a:t>
            </a:r>
            <a:r>
              <a:rPr lang="en-US" sz="2400" b="1" dirty="0">
                <a:latin typeface="Times New Roman"/>
                <a:cs typeface="Times New Roman"/>
              </a:rPr>
              <a:t>.</a:t>
            </a:r>
          </a:p>
          <a:p>
            <a:endParaRPr lang="en-US" sz="2400" b="1" dirty="0">
              <a:latin typeface="Times New Roman"/>
              <a:cs typeface="Times New Roman"/>
            </a:endParaRPr>
          </a:p>
          <a:p>
            <a:r>
              <a:rPr lang="en-US" sz="2400" b="1" dirty="0" err="1">
                <a:latin typeface="Times New Roman"/>
                <a:cs typeface="Times New Roman"/>
              </a:rPr>
              <a:t>Участие</a:t>
            </a:r>
            <a:r>
              <a:rPr lang="en-US" sz="2400" b="1" dirty="0">
                <a:latin typeface="Times New Roman"/>
                <a:cs typeface="Times New Roman"/>
              </a:rPr>
              <a:t> в </a:t>
            </a:r>
            <a:r>
              <a:rPr lang="en-US" sz="2400" b="1" dirty="0" err="1">
                <a:latin typeface="Times New Roman"/>
                <a:cs typeface="Times New Roman"/>
              </a:rPr>
              <a:t>практической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деятельности</a:t>
            </a:r>
            <a:r>
              <a:rPr lang="en-US" sz="2400" b="1" dirty="0">
                <a:latin typeface="Times New Roman"/>
                <a:cs typeface="Times New Roman"/>
              </a:rPr>
              <a:t>.</a:t>
            </a:r>
            <a:endParaRPr lang="en-US"/>
          </a:p>
          <a:p>
            <a:r>
              <a:rPr lang="en-US" sz="2400" b="1" dirty="0">
                <a:latin typeface="Times New Roman"/>
                <a:cs typeface="Times New Roman"/>
              </a:rPr>
              <a:t/>
            </a:r>
            <a:br>
              <a:rPr lang="en-US" sz="2400" b="1" dirty="0">
                <a:latin typeface="Times New Roman"/>
                <a:cs typeface="Times New Roman"/>
              </a:rPr>
            </a:br>
            <a:r>
              <a:rPr lang="en-US" sz="2400" b="1" err="1">
                <a:latin typeface="Times New Roman"/>
                <a:cs typeface="Times New Roman"/>
              </a:rPr>
              <a:t>Погружение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err="1">
                <a:latin typeface="Times New Roman"/>
                <a:cs typeface="Times New Roman"/>
              </a:rPr>
              <a:t>ветки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err="1">
                <a:latin typeface="Times New Roman"/>
                <a:cs typeface="Times New Roman"/>
              </a:rPr>
              <a:t>тополя</a:t>
            </a:r>
            <a:r>
              <a:rPr lang="en-US" sz="2400" b="1" dirty="0">
                <a:latin typeface="Times New Roman"/>
                <a:cs typeface="Times New Roman"/>
              </a:rPr>
              <a:t> в </a:t>
            </a:r>
            <a:r>
              <a:rPr lang="en-US" sz="2400" b="1" err="1">
                <a:latin typeface="Times New Roman"/>
                <a:cs typeface="Times New Roman"/>
              </a:rPr>
              <a:t>воду</a:t>
            </a:r>
            <a:r>
              <a:rPr lang="en-US" sz="2400" b="1" dirty="0"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F391866-A935-CEDA-C2C4-36A0AC47CB41}"/>
              </a:ext>
            </a:extLst>
          </p:cNvPr>
          <p:cNvSpPr txBox="1"/>
          <p:nvPr/>
        </p:nvSpPr>
        <p:spPr>
          <a:xfrm>
            <a:off x="281797" y="4008313"/>
            <a:ext cx="7185803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err="1">
                <a:latin typeface="Times New Roman"/>
                <a:cs typeface="Times New Roman"/>
              </a:rPr>
              <a:t>Наблюдение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детей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за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веточкой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тополя</a:t>
            </a:r>
            <a:r>
              <a:rPr lang="en-US" sz="2400" b="1" dirty="0">
                <a:latin typeface="Times New Roman"/>
                <a:cs typeface="Times New Roman"/>
              </a:rPr>
              <a:t>, </a:t>
            </a:r>
            <a:r>
              <a:rPr lang="en-US" sz="2400" b="1" dirty="0" err="1">
                <a:latin typeface="Times New Roman"/>
                <a:cs typeface="Times New Roman"/>
              </a:rPr>
              <a:t>что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происходит</a:t>
            </a:r>
            <a:r>
              <a:rPr lang="en-US" sz="2400" b="1" dirty="0">
                <a:latin typeface="Times New Roman"/>
                <a:cs typeface="Times New Roman"/>
              </a:rPr>
              <a:t>.</a:t>
            </a:r>
            <a:endParaRPr lang="en-US" sz="2400" b="1">
              <a:latin typeface="Times New Roman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9176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push dir="u"/>
      </p:transition>
    </mc:Choice>
    <mc:Fallback>
      <p:transition spd="slow">
        <p:push dir="u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 descr="Изображение выглядит как растение, зеленый, лист, дерево&#10;&#10;Автоматически созданное описание">
            <a:extLst>
              <a:ext uri="{FF2B5EF4-FFF2-40B4-BE49-F238E27FC236}">
                <a16:creationId xmlns:a16="http://schemas.microsoft.com/office/drawing/2014/main" xmlns="" id="{70847161-8901-F66F-B1BE-91F267C185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51" y="37"/>
            <a:ext cx="12160369" cy="685792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DF28F14-FE49-D3E4-CB6D-1F9CB41D668C}"/>
              </a:ext>
            </a:extLst>
          </p:cNvPr>
          <p:cNvSpPr txBox="1"/>
          <p:nvPr/>
        </p:nvSpPr>
        <p:spPr>
          <a:xfrm>
            <a:off x="4321833" y="1210328"/>
            <a:ext cx="534550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400" b="1" kern="1800" dirty="0">
              <a:latin typeface="Times New Roman"/>
              <a:cs typeface="Times New Roman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6523BAC-0FD0-F3E6-97CC-35E89CCA3A0C}"/>
              </a:ext>
            </a:extLst>
          </p:cNvPr>
          <p:cNvSpPr txBox="1"/>
          <p:nvPr/>
        </p:nvSpPr>
        <p:spPr>
          <a:xfrm>
            <a:off x="1173193" y="885646"/>
            <a:ext cx="6294407" cy="31085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  <a:latin typeface="Times New Roman"/>
                <a:cs typeface="Times New Roman"/>
              </a:rPr>
              <a:t>3этап </a:t>
            </a:r>
            <a:r>
              <a:rPr lang="en-US" sz="2800" b="1" i="1" dirty="0" err="1">
                <a:solidFill>
                  <a:srgbClr val="FF0000"/>
                </a:solidFill>
                <a:latin typeface="Times New Roman"/>
                <a:cs typeface="Times New Roman"/>
              </a:rPr>
              <a:t>проекта</a:t>
            </a:r>
            <a:r>
              <a:rPr lang="en-US" sz="2800" b="1" i="1" dirty="0">
                <a:solidFill>
                  <a:srgbClr val="FF0000"/>
                </a:solidFill>
                <a:latin typeface="Times New Roman"/>
                <a:cs typeface="Times New Roman"/>
              </a:rPr>
              <a:t> - </a:t>
            </a:r>
            <a:r>
              <a:rPr lang="en-US" sz="2800" b="1" i="1" dirty="0" err="1">
                <a:solidFill>
                  <a:srgbClr val="FF0000"/>
                </a:solidFill>
                <a:latin typeface="Times New Roman"/>
                <a:cs typeface="Times New Roman"/>
              </a:rPr>
              <a:t>заключительный</a:t>
            </a:r>
            <a:r>
              <a:rPr lang="en-US" sz="2800" b="1" i="1" dirty="0">
                <a:latin typeface="Times New Roman"/>
                <a:cs typeface="Times New Roman"/>
              </a:rPr>
              <a:t/>
            </a:r>
            <a:br>
              <a:rPr lang="en-US" sz="2800" b="1" i="1" dirty="0">
                <a:latin typeface="Times New Roman"/>
                <a:cs typeface="Times New Roman"/>
              </a:rPr>
            </a:br>
            <a:r>
              <a:rPr lang="en-US" sz="2400" b="1" dirty="0" err="1">
                <a:latin typeface="Times New Roman"/>
                <a:cs typeface="Times New Roman"/>
              </a:rPr>
              <a:t>Обобщение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результатов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работы</a:t>
            </a:r>
            <a:r>
              <a:rPr lang="en-US" sz="2400" b="1" dirty="0">
                <a:latin typeface="Times New Roman"/>
                <a:cs typeface="Times New Roman"/>
              </a:rPr>
              <a:t>, </a:t>
            </a:r>
            <a:r>
              <a:rPr lang="en-US" sz="2400" b="1" dirty="0" err="1">
                <a:latin typeface="Times New Roman"/>
                <a:cs typeface="Times New Roman"/>
              </a:rPr>
              <a:t>их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анализ</a:t>
            </a:r>
            <a:r>
              <a:rPr lang="en-US" sz="2400" b="1" dirty="0">
                <a:latin typeface="Times New Roman"/>
                <a:cs typeface="Times New Roman"/>
              </a:rPr>
              <a:t>, </a:t>
            </a:r>
            <a:r>
              <a:rPr lang="en-US" sz="2400" b="1" dirty="0" err="1">
                <a:latin typeface="Times New Roman"/>
                <a:cs typeface="Times New Roman"/>
              </a:rPr>
              <a:t>формулировка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выводов</a:t>
            </a:r>
            <a:r>
              <a:rPr lang="en-US" sz="2400" b="1" dirty="0">
                <a:latin typeface="Times New Roman"/>
                <a:cs typeface="Times New Roman"/>
              </a:rPr>
              <a:t>.</a:t>
            </a:r>
            <a:br>
              <a:rPr lang="en-US" sz="2400" b="1" dirty="0">
                <a:latin typeface="Times New Roman"/>
                <a:cs typeface="Times New Roman"/>
              </a:rPr>
            </a:br>
            <a:r>
              <a:rPr lang="en-US" sz="2400" b="1" dirty="0">
                <a:latin typeface="Times New Roman"/>
                <a:cs typeface="Times New Roman"/>
              </a:rPr>
              <a:t/>
            </a:r>
            <a:br>
              <a:rPr lang="en-US" sz="2400" b="1" dirty="0">
                <a:latin typeface="Times New Roman"/>
                <a:cs typeface="Times New Roman"/>
              </a:rPr>
            </a:br>
            <a:r>
              <a:rPr lang="en-US" sz="2400" b="1" dirty="0">
                <a:latin typeface="Times New Roman"/>
                <a:cs typeface="Times New Roman"/>
              </a:rPr>
              <a:t>1. </a:t>
            </a:r>
            <a:r>
              <a:rPr lang="en-US" sz="2400" b="1" dirty="0" err="1">
                <a:latin typeface="Times New Roman"/>
                <a:cs typeface="Times New Roman"/>
              </a:rPr>
              <a:t>Заполнить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альбом</a:t>
            </a:r>
            <a:r>
              <a:rPr lang="en-US" sz="2400" b="1" dirty="0">
                <a:latin typeface="Times New Roman"/>
                <a:cs typeface="Times New Roman"/>
              </a:rPr>
              <a:t> - </a:t>
            </a:r>
            <a:r>
              <a:rPr lang="en-US" sz="2400" b="1" dirty="0" err="1">
                <a:latin typeface="Times New Roman"/>
                <a:cs typeface="Times New Roman"/>
              </a:rPr>
              <a:t>наблюдения</a:t>
            </a:r>
            <a:r>
              <a:rPr lang="en-US" sz="2400" b="1" dirty="0">
                <a:latin typeface="Times New Roman"/>
                <a:cs typeface="Times New Roman"/>
              </a:rPr>
              <a:t> "</a:t>
            </a:r>
            <a:r>
              <a:rPr lang="en-US" sz="2400" b="1" dirty="0" err="1">
                <a:latin typeface="Times New Roman"/>
                <a:cs typeface="Times New Roman"/>
              </a:rPr>
              <a:t>Наше</a:t>
            </a:r>
            <a:r>
              <a:rPr lang="en-US" sz="2400" b="1" dirty="0">
                <a:latin typeface="Times New Roman"/>
                <a:cs typeface="Times New Roman"/>
              </a:rPr>
              <a:t> </a:t>
            </a:r>
            <a:r>
              <a:rPr lang="en-US" sz="2400" b="1" dirty="0" err="1">
                <a:latin typeface="Times New Roman"/>
                <a:cs typeface="Times New Roman"/>
              </a:rPr>
              <a:t>веточка</a:t>
            </a:r>
            <a:r>
              <a:rPr lang="en-US" sz="2400" b="1" dirty="0">
                <a:latin typeface="Times New Roman"/>
                <a:cs typeface="Times New Roman"/>
              </a:rPr>
              <a:t> .</a:t>
            </a:r>
            <a:br>
              <a:rPr lang="en-US" sz="2400" b="1" dirty="0">
                <a:latin typeface="Times New Roman"/>
                <a:cs typeface="Times New Roman"/>
              </a:rPr>
            </a:br>
            <a:r>
              <a:rPr lang="en-US" sz="2400" b="1" dirty="0">
                <a:latin typeface="Times New Roman"/>
                <a:cs typeface="Times New Roman"/>
              </a:rPr>
              <a:t>2. </a:t>
            </a:r>
            <a:r>
              <a:rPr lang="en-US" sz="2400" b="1" dirty="0" err="1">
                <a:latin typeface="Times New Roman"/>
                <a:cs typeface="Times New Roman"/>
              </a:rPr>
              <a:t>Сочинить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рассказ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или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сказку</a:t>
            </a:r>
            <a:r>
              <a:rPr lang="en-US" sz="2400" b="1" dirty="0">
                <a:latin typeface="Times New Roman"/>
                <a:cs typeface="Times New Roman"/>
              </a:rPr>
              <a:t> о </a:t>
            </a:r>
            <a:r>
              <a:rPr lang="en-US" sz="2400" b="1" dirty="0" err="1">
                <a:latin typeface="Times New Roman"/>
                <a:cs typeface="Times New Roman"/>
              </a:rPr>
              <a:t>дереве</a:t>
            </a:r>
            <a:r>
              <a:rPr lang="en-US" sz="2400" b="1" dirty="0">
                <a:latin typeface="Times New Roman"/>
                <a:cs typeface="Times New Roman"/>
              </a:rPr>
              <a:t>. (с </a:t>
            </a:r>
            <a:r>
              <a:rPr lang="en-US" sz="2400" b="1" dirty="0" err="1">
                <a:latin typeface="Times New Roman"/>
                <a:cs typeface="Times New Roman"/>
              </a:rPr>
              <a:t>родителями</a:t>
            </a:r>
            <a:r>
              <a:rPr lang="en-US" sz="2400" b="1" dirty="0">
                <a:latin typeface="Times New Roman"/>
                <a:cs typeface="Times New Roman"/>
              </a:rPr>
              <a:t>)</a:t>
            </a:r>
            <a:endParaRPr lang="en-US" sz="2400" b="1">
              <a:ea typeface="Calibri"/>
              <a:cs typeface="Calibri"/>
            </a:endParaRPr>
          </a:p>
        </p:txBody>
      </p:sp>
      <p:pic>
        <p:nvPicPr>
          <p:cNvPr id="7" name="Рисунок 7" descr="Изображение выглядит как человек, внутренний, маленький, пол&#10;&#10;Автоматически созданное описание">
            <a:extLst>
              <a:ext uri="{FF2B5EF4-FFF2-40B4-BE49-F238E27FC236}">
                <a16:creationId xmlns:a16="http://schemas.microsoft.com/office/drawing/2014/main" xmlns="" id="{AC8DCEFF-1B14-4AD6-1D7D-05C11751D8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8098" y="450012"/>
            <a:ext cx="3807124" cy="640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85884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push dir="u"/>
      </p:transition>
    </mc:Choice>
    <mc:Fallback>
      <p:transition spd="slow">
        <p:push dir="u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 descr="Изображение выглядит как растение, зеленый, лист, дерево&#10;&#10;Автоматически созданное описание">
            <a:extLst>
              <a:ext uri="{FF2B5EF4-FFF2-40B4-BE49-F238E27FC236}">
                <a16:creationId xmlns:a16="http://schemas.microsoft.com/office/drawing/2014/main" xmlns="" id="{70847161-8901-F66F-B1BE-91F267C185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51" y="37"/>
            <a:ext cx="12160369" cy="685792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DF28F14-FE49-D3E4-CB6D-1F9CB41D668C}"/>
              </a:ext>
            </a:extLst>
          </p:cNvPr>
          <p:cNvSpPr txBox="1"/>
          <p:nvPr/>
        </p:nvSpPr>
        <p:spPr>
          <a:xfrm>
            <a:off x="4321833" y="1210328"/>
            <a:ext cx="534550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400" b="1" kern="1800" dirty="0">
              <a:latin typeface="Times New Roman"/>
              <a:cs typeface="Times New Roman"/>
            </a:endParaRPr>
          </a:p>
        </p:txBody>
      </p:sp>
      <p:pic>
        <p:nvPicPr>
          <p:cNvPr id="6" name="Рисунок 6" descr="Изображение выглядит как человек, внутренний, мальчик, маленький&#10;&#10;Автоматически созданное описание">
            <a:extLst>
              <a:ext uri="{FF2B5EF4-FFF2-40B4-BE49-F238E27FC236}">
                <a16:creationId xmlns:a16="http://schemas.microsoft.com/office/drawing/2014/main" xmlns="" id="{715FB51A-0A61-63A1-1C46-C614785C13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987" y="565032"/>
            <a:ext cx="3950897" cy="5785447"/>
          </a:xfrm>
          <a:prstGeom prst="rect">
            <a:avLst/>
          </a:prstGeom>
        </p:spPr>
      </p:pic>
      <p:pic>
        <p:nvPicPr>
          <p:cNvPr id="7" name="Рисунок 7" descr="Изображение выглядит как человек, внутренний, желтый&#10;&#10;Автоматически созданное описание">
            <a:extLst>
              <a:ext uri="{FF2B5EF4-FFF2-40B4-BE49-F238E27FC236}">
                <a16:creationId xmlns:a16="http://schemas.microsoft.com/office/drawing/2014/main" xmlns="" id="{608B0530-A2E6-B059-18A4-437DDBA255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3456" y="981974"/>
            <a:ext cx="5029199" cy="549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84923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push dir="u"/>
      </p:transition>
    </mc:Choice>
    <mc:Fallback>
      <p:transition spd="slow">
        <p:push dir="u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 descr="Изображение выглядит как растение, зеленый, лист, дерево&#10;&#10;Автоматически созданное описание">
            <a:extLst>
              <a:ext uri="{FF2B5EF4-FFF2-40B4-BE49-F238E27FC236}">
                <a16:creationId xmlns:a16="http://schemas.microsoft.com/office/drawing/2014/main" xmlns="" id="{70847161-8901-F66F-B1BE-91F267C185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51" y="37"/>
            <a:ext cx="12160369" cy="685792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DF28F14-FE49-D3E4-CB6D-1F9CB41D668C}"/>
              </a:ext>
            </a:extLst>
          </p:cNvPr>
          <p:cNvSpPr txBox="1"/>
          <p:nvPr/>
        </p:nvSpPr>
        <p:spPr>
          <a:xfrm>
            <a:off x="4321833" y="1210328"/>
            <a:ext cx="534550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400" b="1" kern="1800" dirty="0">
              <a:latin typeface="Times New Roman"/>
              <a:cs typeface="Times New Roman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4AAFB90-7662-F7CC-4941-CC5295BC3244}"/>
              </a:ext>
            </a:extLst>
          </p:cNvPr>
          <p:cNvSpPr txBox="1"/>
          <p:nvPr/>
        </p:nvSpPr>
        <p:spPr>
          <a:xfrm>
            <a:off x="842513" y="727494"/>
            <a:ext cx="7818407" cy="563231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Вывод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: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</a:br>
            <a:r>
              <a:rPr lang="en-US" sz="2400" b="1" dirty="0" err="1">
                <a:latin typeface="Times New Roman"/>
                <a:cs typeface="Times New Roman"/>
              </a:rPr>
              <a:t>Таким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образом</a:t>
            </a:r>
            <a:r>
              <a:rPr lang="en-US" sz="2400" b="1" dirty="0">
                <a:latin typeface="Times New Roman"/>
                <a:cs typeface="Times New Roman"/>
              </a:rPr>
              <a:t>, </a:t>
            </a:r>
            <a:r>
              <a:rPr lang="en-US" sz="2400" b="1" dirty="0" err="1">
                <a:latin typeface="Times New Roman"/>
                <a:cs typeface="Times New Roman"/>
              </a:rPr>
              <a:t>взаимодействие</a:t>
            </a:r>
            <a:r>
              <a:rPr lang="en-US" sz="2400" b="1" dirty="0">
                <a:latin typeface="Times New Roman"/>
                <a:cs typeface="Times New Roman"/>
              </a:rPr>
              <a:t> и </a:t>
            </a:r>
            <a:r>
              <a:rPr lang="en-US" sz="2400" b="1" dirty="0" err="1">
                <a:latin typeface="Times New Roman"/>
                <a:cs typeface="Times New Roman"/>
              </a:rPr>
              <a:t>связь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всех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участников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проекта</a:t>
            </a:r>
            <a:r>
              <a:rPr lang="en-US" sz="2400" b="1" dirty="0">
                <a:latin typeface="Times New Roman"/>
                <a:cs typeface="Times New Roman"/>
              </a:rPr>
              <a:t>: </a:t>
            </a:r>
            <a:r>
              <a:rPr lang="en-US" sz="2400" b="1" dirty="0" err="1">
                <a:latin typeface="Times New Roman"/>
                <a:cs typeface="Times New Roman"/>
              </a:rPr>
              <a:t>педагога</a:t>
            </a:r>
            <a:r>
              <a:rPr lang="en-US" sz="2400" b="1" dirty="0">
                <a:latin typeface="Times New Roman"/>
                <a:cs typeface="Times New Roman"/>
              </a:rPr>
              <a:t>, </a:t>
            </a:r>
            <a:r>
              <a:rPr lang="en-US" sz="2400" b="1" dirty="0" err="1">
                <a:latin typeface="Times New Roman"/>
                <a:cs typeface="Times New Roman"/>
              </a:rPr>
              <a:t>детей</a:t>
            </a:r>
            <a:r>
              <a:rPr lang="en-US" sz="2400" b="1" dirty="0">
                <a:latin typeface="Times New Roman"/>
                <a:cs typeface="Times New Roman"/>
              </a:rPr>
              <a:t> и </a:t>
            </a:r>
            <a:r>
              <a:rPr lang="en-US" sz="2400" b="1" dirty="0" err="1">
                <a:latin typeface="Times New Roman"/>
                <a:cs typeface="Times New Roman"/>
              </a:rPr>
              <a:t>родителей</a:t>
            </a:r>
            <a:r>
              <a:rPr lang="en-US" sz="2400" b="1" dirty="0">
                <a:latin typeface="Times New Roman"/>
                <a:cs typeface="Times New Roman"/>
              </a:rPr>
              <a:t>, </a:t>
            </a:r>
            <a:r>
              <a:rPr lang="en-US" sz="2400" b="1" dirty="0" err="1">
                <a:latin typeface="Times New Roman"/>
                <a:cs typeface="Times New Roman"/>
              </a:rPr>
              <a:t>объединенных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одной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проблемой</a:t>
            </a:r>
            <a:r>
              <a:rPr lang="en-US" sz="2400" b="1" dirty="0">
                <a:latin typeface="Times New Roman"/>
                <a:cs typeface="Times New Roman"/>
              </a:rPr>
              <a:t>, </a:t>
            </a:r>
            <a:r>
              <a:rPr lang="en-US" sz="2400" b="1" dirty="0" err="1">
                <a:latin typeface="Times New Roman"/>
                <a:cs typeface="Times New Roman"/>
              </a:rPr>
              <a:t>позволит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добиться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высоких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результатов</a:t>
            </a:r>
            <a:r>
              <a:rPr lang="en-US" sz="2400" b="1" dirty="0">
                <a:latin typeface="Times New Roman"/>
                <a:cs typeface="Times New Roman"/>
              </a:rPr>
              <a:t>: </a:t>
            </a:r>
            <a:r>
              <a:rPr lang="en-US" sz="2400" b="1" dirty="0" err="1">
                <a:latin typeface="Times New Roman"/>
                <a:cs typeface="Times New Roman"/>
              </a:rPr>
              <a:t>развитие</a:t>
            </a:r>
            <a:r>
              <a:rPr lang="en-US" sz="2400" b="1" dirty="0">
                <a:latin typeface="Times New Roman"/>
                <a:cs typeface="Times New Roman"/>
              </a:rPr>
              <a:t> у </a:t>
            </a:r>
            <a:r>
              <a:rPr lang="en-US" sz="2400" b="1" dirty="0" err="1">
                <a:latin typeface="Times New Roman"/>
                <a:cs typeface="Times New Roman"/>
              </a:rPr>
              <a:t>детей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поисковой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деятельности</a:t>
            </a:r>
            <a:r>
              <a:rPr lang="en-US" sz="2400" b="1" dirty="0">
                <a:latin typeface="Times New Roman"/>
                <a:cs typeface="Times New Roman"/>
              </a:rPr>
              <a:t>, </a:t>
            </a:r>
            <a:r>
              <a:rPr lang="en-US" sz="2400" b="1" dirty="0" err="1">
                <a:latin typeface="Times New Roman"/>
                <a:cs typeface="Times New Roman"/>
              </a:rPr>
              <a:t>интеллектуальной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инициативы</a:t>
            </a:r>
            <a:r>
              <a:rPr lang="en-US" sz="2400" b="1" dirty="0">
                <a:latin typeface="Times New Roman"/>
                <a:cs typeface="Times New Roman"/>
              </a:rPr>
              <a:t>. </a:t>
            </a:r>
            <a:br>
              <a:rPr lang="en-US" sz="2400" b="1" dirty="0">
                <a:latin typeface="Times New Roman"/>
                <a:cs typeface="Times New Roman"/>
              </a:rPr>
            </a:br>
            <a:r>
              <a:rPr lang="en-US" sz="2400" b="1" dirty="0">
                <a:latin typeface="Times New Roman"/>
                <a:cs typeface="Times New Roman"/>
              </a:rPr>
              <a:t/>
            </a:r>
            <a:br>
              <a:rPr lang="en-US" sz="2400" b="1" dirty="0">
                <a:latin typeface="Times New Roman"/>
                <a:cs typeface="Times New Roman"/>
              </a:rPr>
            </a:br>
            <a:r>
              <a:rPr lang="en-US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Используемая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литература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: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/>
            </a:r>
            <a:br>
              <a:rPr lang="en-US" sz="2400" b="1" dirty="0">
                <a:latin typeface="Times New Roman"/>
                <a:cs typeface="Times New Roman"/>
              </a:rPr>
            </a:br>
            <a:r>
              <a:rPr lang="en-US" sz="2400" b="1" dirty="0" err="1">
                <a:latin typeface="Times New Roman"/>
                <a:cs typeface="Times New Roman"/>
              </a:rPr>
              <a:t>Иванова</a:t>
            </a:r>
            <a:r>
              <a:rPr lang="en-US" sz="2400" b="1" dirty="0">
                <a:latin typeface="Times New Roman"/>
                <a:cs typeface="Times New Roman"/>
              </a:rPr>
              <a:t> А.И. «</a:t>
            </a:r>
            <a:r>
              <a:rPr lang="en-US" sz="2400" b="1" dirty="0" err="1">
                <a:latin typeface="Times New Roman"/>
                <a:cs typeface="Times New Roman"/>
              </a:rPr>
              <a:t>Экологические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наблюдения</a:t>
            </a:r>
            <a:r>
              <a:rPr lang="en-US" sz="2400" b="1" dirty="0">
                <a:latin typeface="Times New Roman"/>
                <a:cs typeface="Times New Roman"/>
              </a:rPr>
              <a:t> и </a:t>
            </a:r>
            <a:r>
              <a:rPr lang="en-US" sz="2400" b="1" dirty="0" err="1">
                <a:latin typeface="Times New Roman"/>
                <a:cs typeface="Times New Roman"/>
              </a:rPr>
              <a:t>эксперименты</a:t>
            </a:r>
            <a:r>
              <a:rPr lang="en-US" sz="2400" b="1" dirty="0">
                <a:latin typeface="Times New Roman"/>
                <a:cs typeface="Times New Roman"/>
              </a:rPr>
              <a:t> в </a:t>
            </a:r>
            <a:r>
              <a:rPr lang="en-US" sz="2400" b="1" dirty="0" err="1">
                <a:latin typeface="Times New Roman"/>
                <a:cs typeface="Times New Roman"/>
              </a:rPr>
              <a:t>детском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саду</a:t>
            </a:r>
            <a:r>
              <a:rPr lang="en-US" sz="2400" b="1" dirty="0">
                <a:latin typeface="Times New Roman"/>
                <a:cs typeface="Times New Roman"/>
              </a:rPr>
              <a:t>. </a:t>
            </a:r>
            <a:r>
              <a:rPr lang="en-US" sz="2400" b="1" dirty="0" err="1">
                <a:latin typeface="Times New Roman"/>
                <a:cs typeface="Times New Roman"/>
              </a:rPr>
              <a:t>Мир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растений</a:t>
            </a:r>
            <a:r>
              <a:rPr lang="en-US" sz="2400" b="1" dirty="0">
                <a:latin typeface="Times New Roman"/>
                <a:cs typeface="Times New Roman"/>
              </a:rPr>
              <a:t>.», М. 2005г.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/>
            </a:r>
            <a:br>
              <a:rPr lang="en-US" sz="2400" b="1" dirty="0">
                <a:latin typeface="Times New Roman"/>
                <a:cs typeface="Times New Roman"/>
              </a:rPr>
            </a:br>
            <a:r>
              <a:rPr lang="en-US" sz="2400" b="1" dirty="0" err="1">
                <a:latin typeface="Times New Roman"/>
                <a:cs typeface="Times New Roman"/>
              </a:rPr>
              <a:t>Тимофеева</a:t>
            </a:r>
            <a:r>
              <a:rPr lang="en-US" sz="2400" b="1" dirty="0">
                <a:latin typeface="Times New Roman"/>
                <a:cs typeface="Times New Roman"/>
              </a:rPr>
              <a:t> Л.Л. «</a:t>
            </a:r>
            <a:r>
              <a:rPr lang="en-US" sz="2400" b="1" dirty="0" err="1">
                <a:latin typeface="Times New Roman"/>
                <a:cs typeface="Times New Roman"/>
              </a:rPr>
              <a:t>Ребенок</a:t>
            </a:r>
            <a:r>
              <a:rPr lang="en-US" sz="2400" b="1" dirty="0">
                <a:latin typeface="Times New Roman"/>
                <a:cs typeface="Times New Roman"/>
              </a:rPr>
              <a:t> и </a:t>
            </a:r>
            <a:r>
              <a:rPr lang="en-US" sz="2400" b="1" dirty="0" err="1">
                <a:latin typeface="Times New Roman"/>
                <a:cs typeface="Times New Roman"/>
              </a:rPr>
              <a:t>окружающий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мир</a:t>
            </a:r>
            <a:r>
              <a:rPr lang="en-US" sz="2400" b="1" dirty="0">
                <a:latin typeface="Times New Roman"/>
                <a:cs typeface="Times New Roman"/>
              </a:rPr>
              <a:t>. </a:t>
            </a:r>
            <a:r>
              <a:rPr lang="en-US" sz="2400" b="1" dirty="0" err="1">
                <a:latin typeface="Times New Roman"/>
                <a:cs typeface="Times New Roman"/>
              </a:rPr>
              <a:t>Комплексные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занятия</a:t>
            </a:r>
            <a:r>
              <a:rPr lang="en-US" sz="2400" b="1" dirty="0">
                <a:latin typeface="Times New Roman"/>
                <a:cs typeface="Times New Roman"/>
              </a:rPr>
              <a:t> в </a:t>
            </a:r>
            <a:r>
              <a:rPr lang="en-US" sz="2400" b="1" dirty="0" err="1">
                <a:latin typeface="Times New Roman"/>
                <a:cs typeface="Times New Roman"/>
              </a:rPr>
              <a:t>старшей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группе</a:t>
            </a:r>
            <a:r>
              <a:rPr lang="en-US" sz="2400" b="1" dirty="0">
                <a:latin typeface="Times New Roman"/>
                <a:cs typeface="Times New Roman"/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xmlns="" val="2066025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push dir="u"/>
      </p:transition>
    </mc:Choice>
    <mc:Fallback>
      <p:transition spd="slow">
        <p:push dir="u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 descr="Изображение выглядит как растение, зеленый, лист, дерево&#10;&#10;Автоматически созданное описание">
            <a:extLst>
              <a:ext uri="{FF2B5EF4-FFF2-40B4-BE49-F238E27FC236}">
                <a16:creationId xmlns:a16="http://schemas.microsoft.com/office/drawing/2014/main" xmlns="" id="{70847161-8901-F66F-B1BE-91F267C185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51" y="37"/>
            <a:ext cx="12160369" cy="685792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DF28F14-FE49-D3E4-CB6D-1F9CB41D668C}"/>
              </a:ext>
            </a:extLst>
          </p:cNvPr>
          <p:cNvSpPr txBox="1"/>
          <p:nvPr/>
        </p:nvSpPr>
        <p:spPr>
          <a:xfrm>
            <a:off x="4321833" y="1210328"/>
            <a:ext cx="534550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400" b="1" kern="1800" dirty="0">
              <a:latin typeface="Times New Roman"/>
              <a:cs typeface="Times New Roman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D711BB6-8347-FF45-9478-83CCC1893280}"/>
              </a:ext>
            </a:extLst>
          </p:cNvPr>
          <p:cNvSpPr txBox="1"/>
          <p:nvPr/>
        </p:nvSpPr>
        <p:spPr>
          <a:xfrm>
            <a:off x="166778" y="281797"/>
            <a:ext cx="11729048" cy="532453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Актуальность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cs typeface="Times New Roman"/>
              </a:rPr>
              <a:t>: </a:t>
            </a:r>
            <a:r>
              <a:rPr lang="en-US" sz="2400" b="1" dirty="0">
                <a:latin typeface="MS Mincho"/>
                <a:ea typeface="MS Mincho"/>
              </a:rPr>
              <a:t>　</a:t>
            </a:r>
            <a:r>
              <a:rPr lang="en-US" sz="2400" b="1" dirty="0">
                <a:latin typeface="Times New Roman"/>
                <a:cs typeface="Times New Roman"/>
              </a:rPr>
              <a:t> </a:t>
            </a:r>
            <a:r>
              <a:rPr lang="en-US" sz="2400" dirty="0">
                <a:latin typeface="Times New Roman"/>
                <a:cs typeface="Times New Roman"/>
              </a:rPr>
              <a:t/>
            </a:r>
            <a:br>
              <a:rPr lang="en-US" sz="2400" dirty="0">
                <a:latin typeface="Times New Roman"/>
                <a:cs typeface="Times New Roman"/>
              </a:rPr>
            </a:br>
            <a:r>
              <a:rPr lang="en-US" sz="2400" b="1" dirty="0" err="1">
                <a:latin typeface="Times New Roman"/>
                <a:cs typeface="Times New Roman"/>
              </a:rPr>
              <a:t>Экологическое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образование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дошкольников</a:t>
            </a:r>
            <a:r>
              <a:rPr lang="en-US" sz="2400" b="1" dirty="0">
                <a:latin typeface="Times New Roman"/>
                <a:cs typeface="Times New Roman"/>
              </a:rPr>
              <a:t> – </a:t>
            </a:r>
            <a:r>
              <a:rPr lang="en-US" sz="2400" b="1" dirty="0" err="1">
                <a:latin typeface="Times New Roman"/>
                <a:cs typeface="Times New Roman"/>
              </a:rPr>
              <a:t>это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не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просто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дань</a:t>
            </a:r>
            <a:r>
              <a:rPr lang="en-US" sz="2400" b="1" dirty="0">
                <a:latin typeface="Times New Roman"/>
                <a:cs typeface="Times New Roman"/>
              </a:rPr>
              <a:t> «</a:t>
            </a:r>
            <a:r>
              <a:rPr lang="en-US" sz="2400" b="1" dirty="0" err="1">
                <a:latin typeface="Times New Roman"/>
                <a:cs typeface="Times New Roman"/>
              </a:rPr>
              <a:t>модному</a:t>
            </a:r>
            <a:r>
              <a:rPr lang="en-US" sz="2400" b="1" dirty="0">
                <a:latin typeface="Times New Roman"/>
                <a:cs typeface="Times New Roman"/>
              </a:rPr>
              <a:t>» </a:t>
            </a:r>
            <a:r>
              <a:rPr lang="en-US" sz="2400" b="1" dirty="0" err="1">
                <a:latin typeface="Times New Roman"/>
                <a:cs typeface="Times New Roman"/>
              </a:rPr>
              <a:t>направлению</a:t>
            </a:r>
            <a:r>
              <a:rPr lang="en-US" sz="2400" b="1" dirty="0">
                <a:latin typeface="Times New Roman"/>
                <a:cs typeface="Times New Roman"/>
              </a:rPr>
              <a:t> в </a:t>
            </a:r>
            <a:r>
              <a:rPr lang="en-US" sz="2400" b="1" dirty="0" err="1">
                <a:latin typeface="Times New Roman"/>
                <a:cs typeface="Times New Roman"/>
              </a:rPr>
              <a:t>педагогике</a:t>
            </a:r>
            <a:r>
              <a:rPr lang="en-US" sz="2400" b="1" dirty="0">
                <a:latin typeface="Times New Roman"/>
                <a:cs typeface="Times New Roman"/>
              </a:rPr>
              <a:t>. </a:t>
            </a:r>
            <a:r>
              <a:rPr lang="en-US" sz="2400" b="1" dirty="0" err="1">
                <a:latin typeface="Times New Roman"/>
                <a:cs typeface="Times New Roman"/>
              </a:rPr>
              <a:t>Это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воспитание</a:t>
            </a:r>
            <a:r>
              <a:rPr lang="en-US" sz="2400" b="1" dirty="0">
                <a:latin typeface="Times New Roman"/>
                <a:cs typeface="Times New Roman"/>
              </a:rPr>
              <a:t> в </a:t>
            </a:r>
            <a:r>
              <a:rPr lang="en-US" sz="2400" b="1" dirty="0" err="1">
                <a:latin typeface="Times New Roman"/>
                <a:cs typeface="Times New Roman"/>
              </a:rPr>
              <a:t>детях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способности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понимать</a:t>
            </a:r>
            <a:r>
              <a:rPr lang="en-US" sz="2400" b="1" dirty="0">
                <a:latin typeface="Times New Roman"/>
                <a:cs typeface="Times New Roman"/>
              </a:rPr>
              <a:t> и </a:t>
            </a:r>
            <a:r>
              <a:rPr lang="en-US" sz="2400" b="1" dirty="0" err="1">
                <a:latin typeface="Times New Roman"/>
                <a:cs typeface="Times New Roman"/>
              </a:rPr>
              <a:t>любить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окружающий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мир</a:t>
            </a:r>
            <a:r>
              <a:rPr lang="en-US" sz="2400" b="1" dirty="0">
                <a:latin typeface="Times New Roman"/>
                <a:cs typeface="Times New Roman"/>
              </a:rPr>
              <a:t> и </a:t>
            </a:r>
            <a:r>
              <a:rPr lang="en-US" sz="2400" b="1" dirty="0" err="1">
                <a:latin typeface="Times New Roman"/>
                <a:cs typeface="Times New Roman"/>
              </a:rPr>
              <a:t>бережно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относиться</a:t>
            </a:r>
            <a:r>
              <a:rPr lang="en-US" sz="2400" b="1" dirty="0">
                <a:latin typeface="Times New Roman"/>
                <a:cs typeface="Times New Roman"/>
              </a:rPr>
              <a:t> к </a:t>
            </a:r>
            <a:r>
              <a:rPr lang="en-US" sz="2400" b="1" dirty="0" err="1">
                <a:latin typeface="Times New Roman"/>
                <a:cs typeface="Times New Roman"/>
              </a:rPr>
              <a:t>нему</a:t>
            </a:r>
            <a:r>
              <a:rPr lang="en-US" sz="2400" b="1" dirty="0">
                <a:latin typeface="Times New Roman"/>
                <a:cs typeface="Times New Roman"/>
              </a:rPr>
              <a:t>. </a:t>
            </a:r>
            <a:br>
              <a:rPr lang="en-US" sz="2400" b="1" dirty="0">
                <a:latin typeface="Times New Roman"/>
                <a:cs typeface="Times New Roman"/>
              </a:rPr>
            </a:br>
            <a:r>
              <a:rPr lang="en-US" sz="2400" b="1" dirty="0" err="1">
                <a:latin typeface="Times New Roman"/>
                <a:cs typeface="Times New Roman"/>
              </a:rPr>
              <a:t>Необходимо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помнить</a:t>
            </a:r>
            <a:r>
              <a:rPr lang="en-US" sz="2400" b="1" dirty="0">
                <a:latin typeface="Times New Roman"/>
                <a:cs typeface="Times New Roman"/>
              </a:rPr>
              <a:t> о </a:t>
            </a:r>
            <a:r>
              <a:rPr lang="en-US" sz="2400" b="1" dirty="0" err="1">
                <a:latin typeface="Times New Roman"/>
                <a:cs typeface="Times New Roman"/>
              </a:rPr>
              <a:t>том</a:t>
            </a:r>
            <a:r>
              <a:rPr lang="en-US" sz="2400" b="1" dirty="0">
                <a:latin typeface="Times New Roman"/>
                <a:cs typeface="Times New Roman"/>
              </a:rPr>
              <a:t>, </a:t>
            </a:r>
            <a:r>
              <a:rPr lang="en-US" sz="2400" b="1" dirty="0" err="1">
                <a:latin typeface="Times New Roman"/>
                <a:cs typeface="Times New Roman"/>
              </a:rPr>
              <a:t>что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зачастую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небрежное</a:t>
            </a:r>
            <a:r>
              <a:rPr lang="en-US" sz="2400" b="1" dirty="0">
                <a:latin typeface="Times New Roman"/>
                <a:cs typeface="Times New Roman"/>
              </a:rPr>
              <a:t>, а </a:t>
            </a:r>
            <a:r>
              <a:rPr lang="en-US" sz="2400" b="1" dirty="0" err="1">
                <a:latin typeface="Times New Roman"/>
                <a:cs typeface="Times New Roman"/>
              </a:rPr>
              <a:t>порой</a:t>
            </a:r>
            <a:r>
              <a:rPr lang="en-US" sz="2400" b="1" dirty="0">
                <a:latin typeface="Times New Roman"/>
                <a:cs typeface="Times New Roman"/>
              </a:rPr>
              <a:t> и </a:t>
            </a:r>
            <a:r>
              <a:rPr lang="en-US" sz="2400" b="1" dirty="0" err="1">
                <a:latin typeface="Times New Roman"/>
                <a:cs typeface="Times New Roman"/>
              </a:rPr>
              <a:t>жестокое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отношение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детей</a:t>
            </a:r>
            <a:r>
              <a:rPr lang="en-US" sz="2400" b="1" dirty="0">
                <a:latin typeface="Times New Roman"/>
                <a:cs typeface="Times New Roman"/>
              </a:rPr>
              <a:t> к </a:t>
            </a:r>
            <a:r>
              <a:rPr lang="en-US" sz="2400" b="1" dirty="0" err="1">
                <a:latin typeface="Times New Roman"/>
                <a:cs typeface="Times New Roman"/>
              </a:rPr>
              <a:t>природе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объясняется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отсутствием</a:t>
            </a:r>
            <a:r>
              <a:rPr lang="en-US" sz="2400" b="1" dirty="0">
                <a:latin typeface="Times New Roman"/>
                <a:cs typeface="Times New Roman"/>
              </a:rPr>
              <a:t> у </a:t>
            </a:r>
            <a:r>
              <a:rPr lang="en-US" sz="2400" b="1" dirty="0" err="1">
                <a:latin typeface="Times New Roman"/>
                <a:cs typeface="Times New Roman"/>
              </a:rPr>
              <a:t>них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необходимых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знаний</a:t>
            </a:r>
            <a:r>
              <a:rPr lang="en-US" sz="2400" b="1" dirty="0">
                <a:latin typeface="Times New Roman"/>
                <a:cs typeface="Times New Roman"/>
              </a:rPr>
              <a:t>. </a:t>
            </a:r>
            <a:br>
              <a:rPr lang="en-US" sz="2400" b="1" dirty="0">
                <a:latin typeface="Times New Roman"/>
                <a:cs typeface="Times New Roman"/>
              </a:rPr>
            </a:br>
            <a:r>
              <a:rPr lang="en-US" sz="2400" b="1" dirty="0">
                <a:latin typeface="Times New Roman"/>
                <a:cs typeface="Times New Roman"/>
              </a:rPr>
              <a:t/>
            </a:r>
            <a:br>
              <a:rPr lang="en-US" sz="2400" b="1" dirty="0">
                <a:latin typeface="Times New Roman"/>
                <a:cs typeface="Times New Roman"/>
              </a:rPr>
            </a:br>
            <a:r>
              <a:rPr lang="en-US" sz="2400" b="1" dirty="0" err="1">
                <a:latin typeface="Times New Roman"/>
                <a:cs typeface="Times New Roman"/>
              </a:rPr>
              <a:t>Дети</a:t>
            </a:r>
            <a:r>
              <a:rPr lang="en-US" sz="2400" b="1" dirty="0">
                <a:latin typeface="Times New Roman"/>
                <a:cs typeface="Times New Roman"/>
              </a:rPr>
              <a:t>, </a:t>
            </a:r>
            <a:r>
              <a:rPr lang="en-US" sz="2400" b="1" dirty="0" err="1">
                <a:latin typeface="Times New Roman"/>
                <a:cs typeface="Times New Roman"/>
              </a:rPr>
              <a:t>которые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ощущают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природу</a:t>
            </a:r>
            <a:r>
              <a:rPr lang="en-US" sz="2400" b="1" dirty="0">
                <a:latin typeface="Times New Roman"/>
                <a:cs typeface="Times New Roman"/>
              </a:rPr>
              <a:t>: </a:t>
            </a:r>
            <a:r>
              <a:rPr lang="en-US" sz="2400" b="1" dirty="0" err="1">
                <a:latin typeface="Times New Roman"/>
                <a:cs typeface="Times New Roman"/>
              </a:rPr>
              <a:t>дыхание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растений</a:t>
            </a:r>
            <a:r>
              <a:rPr lang="en-US" sz="2400" b="1" dirty="0">
                <a:latin typeface="Times New Roman"/>
                <a:cs typeface="Times New Roman"/>
              </a:rPr>
              <a:t>, </a:t>
            </a:r>
            <a:r>
              <a:rPr lang="en-US" sz="2400" b="1" dirty="0" err="1">
                <a:latin typeface="Times New Roman"/>
                <a:cs typeface="Times New Roman"/>
              </a:rPr>
              <a:t>ароматы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цветов</a:t>
            </a:r>
            <a:r>
              <a:rPr lang="en-US" sz="2400" b="1" dirty="0">
                <a:latin typeface="Times New Roman"/>
                <a:cs typeface="Times New Roman"/>
              </a:rPr>
              <a:t>, </a:t>
            </a:r>
            <a:r>
              <a:rPr lang="en-US" sz="2400" b="1" dirty="0" err="1">
                <a:latin typeface="Times New Roman"/>
                <a:cs typeface="Times New Roman"/>
              </a:rPr>
              <a:t>шелест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трав</a:t>
            </a:r>
            <a:r>
              <a:rPr lang="en-US" sz="2400" b="1" dirty="0">
                <a:latin typeface="Times New Roman"/>
                <a:cs typeface="Times New Roman"/>
              </a:rPr>
              <a:t>, </a:t>
            </a:r>
            <a:r>
              <a:rPr lang="en-US" sz="2400" b="1" dirty="0" err="1">
                <a:latin typeface="Times New Roman"/>
                <a:cs typeface="Times New Roman"/>
              </a:rPr>
              <a:t>пения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птиц</a:t>
            </a:r>
            <a:r>
              <a:rPr lang="en-US" sz="2400" b="1" dirty="0">
                <a:latin typeface="Times New Roman"/>
                <a:cs typeface="Times New Roman"/>
              </a:rPr>
              <a:t>, </a:t>
            </a:r>
            <a:r>
              <a:rPr lang="en-US" sz="2400" b="1" dirty="0" err="1">
                <a:latin typeface="Times New Roman"/>
                <a:cs typeface="Times New Roman"/>
              </a:rPr>
              <a:t>уже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не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смогут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уничтожить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эту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красоту</a:t>
            </a:r>
            <a:r>
              <a:rPr lang="en-US" sz="2400" b="1" dirty="0">
                <a:latin typeface="Times New Roman"/>
                <a:cs typeface="Times New Roman"/>
              </a:rPr>
              <a:t>. </a:t>
            </a:r>
            <a:r>
              <a:rPr lang="en-US" sz="2400" b="1" dirty="0" err="1">
                <a:latin typeface="Times New Roman"/>
                <a:cs typeface="Times New Roman"/>
              </a:rPr>
              <a:t>Наоборот</a:t>
            </a:r>
            <a:r>
              <a:rPr lang="en-US" sz="2400" b="1" dirty="0">
                <a:latin typeface="Times New Roman"/>
                <a:cs typeface="Times New Roman"/>
              </a:rPr>
              <a:t>, у </a:t>
            </a:r>
            <a:r>
              <a:rPr lang="en-US" sz="2400" b="1" dirty="0" err="1">
                <a:latin typeface="Times New Roman"/>
                <a:cs typeface="Times New Roman"/>
              </a:rPr>
              <a:t>них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появляется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потребность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помогать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жить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этим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творением</a:t>
            </a:r>
            <a:r>
              <a:rPr lang="en-US" sz="2400" b="1" dirty="0">
                <a:latin typeface="Times New Roman"/>
                <a:cs typeface="Times New Roman"/>
              </a:rPr>
              <a:t>, </a:t>
            </a:r>
            <a:r>
              <a:rPr lang="en-US" sz="2400" b="1" dirty="0" err="1">
                <a:latin typeface="Times New Roman"/>
                <a:cs typeface="Times New Roman"/>
              </a:rPr>
              <a:t>любить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их</a:t>
            </a:r>
            <a:r>
              <a:rPr lang="en-US" sz="2400" b="1" dirty="0">
                <a:latin typeface="Times New Roman"/>
                <a:cs typeface="Times New Roman"/>
              </a:rPr>
              <a:t>, </a:t>
            </a:r>
            <a:r>
              <a:rPr lang="en-US" sz="2400" b="1" dirty="0" err="1">
                <a:latin typeface="Times New Roman"/>
                <a:cs typeface="Times New Roman"/>
              </a:rPr>
              <a:t>общаться</a:t>
            </a:r>
            <a:r>
              <a:rPr lang="en-US" sz="2400" b="1" dirty="0">
                <a:latin typeface="Times New Roman"/>
                <a:cs typeface="Times New Roman"/>
              </a:rPr>
              <a:t> с </a:t>
            </a:r>
            <a:r>
              <a:rPr lang="en-US" sz="2400" b="1" dirty="0" err="1">
                <a:latin typeface="Times New Roman"/>
                <a:cs typeface="Times New Roman"/>
              </a:rPr>
              <a:t>ними</a:t>
            </a:r>
            <a:r>
              <a:rPr lang="en-US" sz="2400" b="1" dirty="0">
                <a:latin typeface="Times New Roman"/>
                <a:cs typeface="Times New Roman"/>
              </a:rPr>
              <a:t>. С </a:t>
            </a:r>
            <a:r>
              <a:rPr lang="en-US" sz="2400" b="1" dirty="0" err="1">
                <a:latin typeface="Times New Roman"/>
                <a:cs typeface="Times New Roman"/>
              </a:rPr>
              <a:t>самого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рождения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ребенок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является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первооткрывателем</a:t>
            </a:r>
            <a:r>
              <a:rPr lang="en-US" sz="2400" b="1" dirty="0">
                <a:latin typeface="Times New Roman"/>
                <a:cs typeface="Times New Roman"/>
              </a:rPr>
              <a:t>, </a:t>
            </a:r>
            <a:r>
              <a:rPr lang="en-US" sz="2400" b="1" dirty="0" err="1">
                <a:latin typeface="Times New Roman"/>
                <a:cs typeface="Times New Roman"/>
              </a:rPr>
              <a:t>исследователем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того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мира</a:t>
            </a:r>
            <a:r>
              <a:rPr lang="en-US" sz="2400" b="1" dirty="0">
                <a:latin typeface="Times New Roman"/>
                <a:cs typeface="Times New Roman"/>
              </a:rPr>
              <a:t>, </a:t>
            </a:r>
            <a:r>
              <a:rPr lang="en-US" sz="2400" b="1" dirty="0" err="1">
                <a:latin typeface="Times New Roman"/>
                <a:cs typeface="Times New Roman"/>
              </a:rPr>
              <a:t>который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его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окружает</a:t>
            </a:r>
            <a:r>
              <a:rPr lang="en-US" sz="2400" b="1" dirty="0">
                <a:latin typeface="Times New Roman"/>
                <a:cs typeface="Times New Roman"/>
              </a:rPr>
              <a:t>. А </a:t>
            </a:r>
            <a:r>
              <a:rPr lang="en-US" sz="2400" b="1" dirty="0" err="1">
                <a:latin typeface="Times New Roman"/>
                <a:cs typeface="Times New Roman"/>
              </a:rPr>
              <a:t>особенно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ребенок-дошкольник</a:t>
            </a:r>
            <a:r>
              <a:rPr lang="en-US" sz="2400" b="1" dirty="0">
                <a:latin typeface="Times New Roman"/>
                <a:cs typeface="Times New Roman"/>
              </a:rPr>
              <a:t>. </a:t>
            </a:r>
            <a:br>
              <a:rPr lang="en-US" sz="2400" b="1" dirty="0">
                <a:latin typeface="Times New Roman"/>
                <a:cs typeface="Times New Roman"/>
              </a:rPr>
            </a:br>
            <a:r>
              <a:rPr lang="en-US" sz="2400" b="1" dirty="0">
                <a:latin typeface="Times New Roman"/>
                <a:cs typeface="Times New Roman"/>
              </a:rPr>
              <a:t/>
            </a:r>
            <a:br>
              <a:rPr lang="en-US" sz="2400" b="1" dirty="0">
                <a:latin typeface="Times New Roman"/>
                <a:cs typeface="Times New Roman"/>
              </a:rPr>
            </a:b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3532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push dir="u"/>
      </p:transition>
    </mc:Choice>
    <mc:Fallback>
      <p:transition spd="slow">
        <p:push dir="u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 descr="Изображение выглядит как растение, зеленый, лист, дерево&#10;&#10;Автоматически созданное описание">
            <a:extLst>
              <a:ext uri="{FF2B5EF4-FFF2-40B4-BE49-F238E27FC236}">
                <a16:creationId xmlns:a16="http://schemas.microsoft.com/office/drawing/2014/main" xmlns="" id="{70847161-8901-F66F-B1BE-91F267C185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51" y="37"/>
            <a:ext cx="12160369" cy="685792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DF28F14-FE49-D3E4-CB6D-1F9CB41D668C}"/>
              </a:ext>
            </a:extLst>
          </p:cNvPr>
          <p:cNvSpPr txBox="1"/>
          <p:nvPr/>
        </p:nvSpPr>
        <p:spPr>
          <a:xfrm>
            <a:off x="4321833" y="1210328"/>
            <a:ext cx="534550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400" b="1" kern="1800" dirty="0">
              <a:latin typeface="Times New Roman"/>
              <a:cs typeface="Times New Roman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6A7A0D6-D49C-D8FA-B74C-5AFC83594ADF}"/>
              </a:ext>
            </a:extLst>
          </p:cNvPr>
          <p:cNvSpPr txBox="1"/>
          <p:nvPr/>
        </p:nvSpPr>
        <p:spPr>
          <a:xfrm>
            <a:off x="1101306" y="339306"/>
            <a:ext cx="9572444" cy="61247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 err="1">
                <a:latin typeface="Times New Roman"/>
                <a:cs typeface="Times New Roman"/>
              </a:rPr>
              <a:t>китайская</a:t>
            </a:r>
            <a:r>
              <a:rPr lang="en-US" sz="2800" b="1" dirty="0">
                <a:latin typeface="Times New Roman"/>
                <a:cs typeface="Times New Roman"/>
              </a:rPr>
              <a:t>  </a:t>
            </a:r>
            <a:r>
              <a:rPr lang="en-US" sz="2800" b="1" dirty="0" err="1">
                <a:latin typeface="Times New Roman"/>
                <a:cs typeface="Times New Roman"/>
              </a:rPr>
              <a:t>пословица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гласит</a:t>
            </a:r>
            <a:r>
              <a:rPr lang="en-US" sz="2800" b="1" dirty="0">
                <a:latin typeface="Times New Roman"/>
                <a:cs typeface="Times New Roman"/>
              </a:rPr>
              <a:t>:  "</a:t>
            </a:r>
            <a:r>
              <a:rPr lang="en-US" sz="2800" b="1" dirty="0" err="1">
                <a:latin typeface="Times New Roman"/>
                <a:cs typeface="Times New Roman"/>
              </a:rPr>
              <a:t>Расскажи</a:t>
            </a:r>
            <a:r>
              <a:rPr lang="en-US" sz="2800" b="1" dirty="0">
                <a:latin typeface="Times New Roman"/>
                <a:cs typeface="Times New Roman"/>
              </a:rPr>
              <a:t>  – и я </a:t>
            </a:r>
            <a:r>
              <a:rPr lang="en-US" sz="2800" b="1" dirty="0" err="1">
                <a:latin typeface="Times New Roman"/>
                <a:cs typeface="Times New Roman"/>
              </a:rPr>
              <a:t>забуду</a:t>
            </a:r>
            <a:r>
              <a:rPr lang="en-US" sz="2800" b="1" dirty="0">
                <a:latin typeface="Times New Roman"/>
                <a:cs typeface="Times New Roman"/>
              </a:rPr>
              <a:t>, </a:t>
            </a:r>
            <a:r>
              <a:rPr lang="en-US" sz="2800" b="1" dirty="0" err="1">
                <a:latin typeface="Times New Roman"/>
                <a:cs typeface="Times New Roman"/>
              </a:rPr>
              <a:t>покажи</a:t>
            </a:r>
            <a:r>
              <a:rPr lang="en-US" sz="2800" b="1" dirty="0">
                <a:latin typeface="Times New Roman"/>
                <a:cs typeface="Times New Roman"/>
              </a:rPr>
              <a:t> – и  я </a:t>
            </a:r>
            <a:r>
              <a:rPr lang="en-US" sz="2800" b="1" dirty="0" err="1">
                <a:latin typeface="Times New Roman"/>
                <a:cs typeface="Times New Roman"/>
              </a:rPr>
              <a:t>запомню</a:t>
            </a:r>
            <a:r>
              <a:rPr lang="en-US" sz="2800" b="1" dirty="0">
                <a:latin typeface="Times New Roman"/>
                <a:cs typeface="Times New Roman"/>
              </a:rPr>
              <a:t>,  </a:t>
            </a:r>
            <a:r>
              <a:rPr lang="en-US" sz="2800" b="1" dirty="0" err="1">
                <a:latin typeface="Times New Roman"/>
                <a:cs typeface="Times New Roman"/>
              </a:rPr>
              <a:t>дай</a:t>
            </a:r>
            <a:r>
              <a:rPr lang="en-US" sz="2800" b="1" dirty="0">
                <a:latin typeface="Times New Roman"/>
                <a:cs typeface="Times New Roman"/>
              </a:rPr>
              <a:t>  </a:t>
            </a:r>
            <a:r>
              <a:rPr lang="en-US" sz="2800" b="1" dirty="0" err="1">
                <a:latin typeface="Times New Roman"/>
                <a:cs typeface="Times New Roman"/>
              </a:rPr>
              <a:t>попробовать</a:t>
            </a:r>
            <a:r>
              <a:rPr lang="en-US" sz="2800" b="1" dirty="0">
                <a:latin typeface="Times New Roman"/>
                <a:cs typeface="Times New Roman"/>
              </a:rPr>
              <a:t> и я </a:t>
            </a:r>
            <a:r>
              <a:rPr lang="en-US" sz="2800" b="1" dirty="0" err="1">
                <a:latin typeface="Times New Roman"/>
                <a:cs typeface="Times New Roman"/>
              </a:rPr>
              <a:t>пойму</a:t>
            </a:r>
            <a:r>
              <a:rPr lang="en-US" sz="2800" b="1" dirty="0">
                <a:latin typeface="Times New Roman"/>
                <a:cs typeface="Times New Roman"/>
              </a:rPr>
              <a:t>". </a:t>
            </a:r>
            <a:r>
              <a:rPr lang="en-US" sz="2800" b="1" dirty="0" err="1">
                <a:latin typeface="Times New Roman"/>
                <a:cs typeface="Times New Roman"/>
              </a:rPr>
              <a:t>Так</a:t>
            </a:r>
            <a:r>
              <a:rPr lang="en-US" sz="2800" b="1" dirty="0">
                <a:latin typeface="Times New Roman"/>
                <a:cs typeface="Times New Roman"/>
              </a:rPr>
              <a:t> и </a:t>
            </a:r>
            <a:r>
              <a:rPr lang="en-US" sz="2800" b="1" dirty="0" err="1">
                <a:latin typeface="Times New Roman"/>
                <a:cs typeface="Times New Roman"/>
              </a:rPr>
              <a:t>ребенок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усваивает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все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прочно</a:t>
            </a:r>
            <a:r>
              <a:rPr lang="en-US" sz="2800" b="1" dirty="0">
                <a:latin typeface="Times New Roman"/>
                <a:cs typeface="Times New Roman"/>
              </a:rPr>
              <a:t> и </a:t>
            </a:r>
            <a:r>
              <a:rPr lang="en-US" sz="2800" b="1" dirty="0" err="1">
                <a:latin typeface="Times New Roman"/>
                <a:cs typeface="Times New Roman"/>
              </a:rPr>
              <a:t>надолго</a:t>
            </a:r>
            <a:r>
              <a:rPr lang="en-US" sz="2800" b="1" dirty="0">
                <a:latin typeface="Times New Roman"/>
                <a:cs typeface="Times New Roman"/>
              </a:rPr>
              <a:t>, </a:t>
            </a:r>
            <a:r>
              <a:rPr lang="en-US" sz="2800" b="1" dirty="0" err="1">
                <a:latin typeface="Times New Roman"/>
                <a:cs typeface="Times New Roman"/>
              </a:rPr>
              <a:t>когда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слышит</a:t>
            </a:r>
            <a:r>
              <a:rPr lang="en-US" sz="2800" b="1" dirty="0">
                <a:latin typeface="Times New Roman"/>
                <a:cs typeface="Times New Roman"/>
              </a:rPr>
              <a:t>, </a:t>
            </a:r>
            <a:r>
              <a:rPr lang="en-US" sz="2800" b="1" dirty="0" err="1">
                <a:latin typeface="Times New Roman"/>
                <a:cs typeface="Times New Roman"/>
              </a:rPr>
              <a:t>видит</a:t>
            </a:r>
            <a:r>
              <a:rPr lang="en-US" sz="2800" b="1" dirty="0">
                <a:latin typeface="Times New Roman"/>
                <a:cs typeface="Times New Roman"/>
              </a:rPr>
              <a:t> и </a:t>
            </a:r>
            <a:r>
              <a:rPr lang="en-US" sz="2800" b="1" dirty="0" err="1">
                <a:latin typeface="Times New Roman"/>
                <a:cs typeface="Times New Roman"/>
              </a:rPr>
              <a:t>делает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сам</a:t>
            </a:r>
            <a:r>
              <a:rPr lang="en-US" sz="2800" b="1" dirty="0">
                <a:latin typeface="Times New Roman"/>
                <a:cs typeface="Times New Roman"/>
              </a:rPr>
              <a:t>. </a:t>
            </a:r>
            <a:r>
              <a:rPr lang="en-US" sz="2800" b="1" dirty="0" err="1">
                <a:latin typeface="Times New Roman"/>
                <a:cs typeface="Times New Roman"/>
              </a:rPr>
              <a:t>Поэтому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проектно-исследовательская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деятельность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заняла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свое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место</a:t>
            </a:r>
            <a:r>
              <a:rPr lang="en-US" sz="2800" b="1" dirty="0">
                <a:latin typeface="Times New Roman"/>
                <a:cs typeface="Times New Roman"/>
              </a:rPr>
              <a:t> в </a:t>
            </a:r>
            <a:r>
              <a:rPr lang="en-US" sz="2800" b="1" dirty="0" err="1">
                <a:latin typeface="Times New Roman"/>
                <a:cs typeface="Times New Roman"/>
              </a:rPr>
              <a:t>системе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работы</a:t>
            </a:r>
            <a:r>
              <a:rPr lang="en-US" sz="2800" b="1" dirty="0">
                <a:latin typeface="Times New Roman"/>
                <a:cs typeface="Times New Roman"/>
              </a:rPr>
              <a:t> в </a:t>
            </a:r>
            <a:r>
              <a:rPr lang="en-US" sz="2800" b="1" dirty="0" err="1">
                <a:latin typeface="Times New Roman"/>
                <a:cs typeface="Times New Roman"/>
              </a:rPr>
              <a:t>детском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саду</a:t>
            </a:r>
            <a:r>
              <a:rPr lang="en-US" sz="2800" b="1" dirty="0">
                <a:latin typeface="Times New Roman"/>
                <a:cs typeface="Times New Roman"/>
              </a:rPr>
              <a:t>, </a:t>
            </a:r>
            <a:r>
              <a:rPr lang="en-US" sz="2800" b="1" dirty="0" err="1">
                <a:latin typeface="Times New Roman"/>
                <a:cs typeface="Times New Roman"/>
              </a:rPr>
              <a:t>ведь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каждый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ребенок</a:t>
            </a:r>
            <a:r>
              <a:rPr lang="en-US" sz="2800" b="1" dirty="0">
                <a:latin typeface="Times New Roman"/>
                <a:cs typeface="Times New Roman"/>
              </a:rPr>
              <a:t> – </a:t>
            </a:r>
            <a:r>
              <a:rPr lang="en-US" sz="2800" b="1" dirty="0" err="1">
                <a:latin typeface="Times New Roman"/>
                <a:cs typeface="Times New Roman"/>
              </a:rPr>
              <a:t>маленький</a:t>
            </a:r>
            <a:r>
              <a:rPr lang="en-US" sz="2800" b="1" dirty="0">
                <a:latin typeface="Times New Roman"/>
                <a:cs typeface="Times New Roman"/>
              </a:rPr>
              <a:t> </a:t>
            </a:r>
            <a:r>
              <a:rPr lang="en-US" sz="2800" b="1" dirty="0" err="1">
                <a:latin typeface="Times New Roman"/>
                <a:cs typeface="Times New Roman"/>
              </a:rPr>
              <a:t>исследователь</a:t>
            </a:r>
            <a:r>
              <a:rPr lang="en-US" sz="2800" b="1" dirty="0">
                <a:latin typeface="Times New Roman"/>
                <a:cs typeface="Times New Roman"/>
              </a:rPr>
              <a:t>, </a:t>
            </a:r>
            <a:r>
              <a:rPr lang="en-US" sz="2800" b="1" dirty="0" err="1">
                <a:latin typeface="Times New Roman"/>
                <a:cs typeface="Times New Roman"/>
              </a:rPr>
              <a:t>который</a:t>
            </a:r>
            <a:r>
              <a:rPr lang="en-US" sz="2800" b="1" dirty="0">
                <a:latin typeface="Times New Roman"/>
                <a:cs typeface="Times New Roman"/>
              </a:rPr>
              <a:t> с </a:t>
            </a:r>
            <a:r>
              <a:rPr lang="en-US" sz="2800" b="1" dirty="0" err="1">
                <a:latin typeface="Times New Roman"/>
                <a:cs typeface="Times New Roman"/>
              </a:rPr>
              <a:t>радостью</a:t>
            </a:r>
            <a:r>
              <a:rPr lang="en-US" sz="2800" b="1" dirty="0">
                <a:latin typeface="Times New Roman"/>
                <a:cs typeface="Times New Roman"/>
              </a:rPr>
              <a:t> и </a:t>
            </a:r>
            <a:r>
              <a:rPr lang="en-US" sz="2800" b="1" dirty="0" err="1">
                <a:latin typeface="Times New Roman"/>
                <a:cs typeface="Times New Roman"/>
              </a:rPr>
              <a:t>удивлением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открывает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для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себя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окружающий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мир</a:t>
            </a:r>
            <a:r>
              <a:rPr lang="en-US" sz="2800" b="1" dirty="0">
                <a:latin typeface="Times New Roman"/>
                <a:cs typeface="Times New Roman"/>
              </a:rPr>
              <a:t>. </a:t>
            </a:r>
            <a:r>
              <a:rPr lang="en-US" sz="2800" b="1" dirty="0" err="1">
                <a:latin typeface="Times New Roman"/>
                <a:cs typeface="Times New Roman"/>
              </a:rPr>
              <a:t>Ребенок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стремится</a:t>
            </a:r>
            <a:r>
              <a:rPr lang="en-US" sz="2800" b="1" dirty="0">
                <a:latin typeface="Times New Roman"/>
                <a:cs typeface="Times New Roman"/>
              </a:rPr>
              <a:t> к </a:t>
            </a:r>
            <a:r>
              <a:rPr lang="en-US" sz="2800" b="1" dirty="0" err="1">
                <a:latin typeface="Times New Roman"/>
                <a:cs typeface="Times New Roman"/>
              </a:rPr>
              <a:t>активной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деятельности</a:t>
            </a:r>
            <a:r>
              <a:rPr lang="en-US" sz="2800" b="1" dirty="0">
                <a:latin typeface="Times New Roman"/>
                <a:cs typeface="Times New Roman"/>
              </a:rPr>
              <a:t>, </a:t>
            </a:r>
            <a:r>
              <a:rPr lang="en-US" sz="2800" b="1" dirty="0" err="1">
                <a:latin typeface="Times New Roman"/>
                <a:cs typeface="Times New Roman"/>
              </a:rPr>
              <a:t>важно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не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дать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этому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стремлению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угаснуть</a:t>
            </a:r>
            <a:r>
              <a:rPr lang="en-US" sz="2800" b="1" dirty="0">
                <a:latin typeface="Times New Roman"/>
                <a:cs typeface="Times New Roman"/>
              </a:rPr>
              <a:t>, </a:t>
            </a:r>
            <a:r>
              <a:rPr lang="en-US" sz="2800" b="1" dirty="0" err="1">
                <a:latin typeface="Times New Roman"/>
                <a:cs typeface="Times New Roman"/>
              </a:rPr>
              <a:t>способствовать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его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дальнейшему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развитию</a:t>
            </a:r>
            <a:r>
              <a:rPr lang="en-US" sz="2800" b="1" dirty="0">
                <a:latin typeface="Times New Roman"/>
                <a:cs typeface="Times New Roman"/>
              </a:rPr>
              <a:t>. </a:t>
            </a:r>
            <a:r>
              <a:rPr lang="en-US" sz="2800" b="1" dirty="0" err="1">
                <a:latin typeface="Times New Roman"/>
                <a:cs typeface="Times New Roman"/>
              </a:rPr>
              <a:t>Чем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полнее</a:t>
            </a:r>
            <a:r>
              <a:rPr lang="en-US" sz="2800" b="1" dirty="0">
                <a:latin typeface="Times New Roman"/>
                <a:cs typeface="Times New Roman"/>
              </a:rPr>
              <a:t> и </a:t>
            </a:r>
            <a:r>
              <a:rPr lang="en-US" sz="2800" b="1" dirty="0" err="1">
                <a:latin typeface="Times New Roman"/>
                <a:cs typeface="Times New Roman"/>
              </a:rPr>
              <a:t>разнообразнее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детская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деятельность</a:t>
            </a:r>
            <a:r>
              <a:rPr lang="en-US" sz="2800" b="1" dirty="0">
                <a:latin typeface="Times New Roman"/>
                <a:cs typeface="Times New Roman"/>
              </a:rPr>
              <a:t>, </a:t>
            </a:r>
            <a:r>
              <a:rPr lang="en-US" sz="2800" b="1" dirty="0" err="1">
                <a:latin typeface="Times New Roman"/>
                <a:cs typeface="Times New Roman"/>
              </a:rPr>
              <a:t>тем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успешнее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идет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развитие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ребенка</a:t>
            </a:r>
            <a:r>
              <a:rPr lang="en-US" sz="2800" b="1" dirty="0">
                <a:latin typeface="Times New Roman"/>
                <a:cs typeface="Times New Roman"/>
              </a:rPr>
              <a:t>, </a:t>
            </a:r>
            <a:r>
              <a:rPr lang="en-US" sz="2800" b="1" dirty="0" err="1">
                <a:latin typeface="Times New Roman"/>
                <a:cs typeface="Times New Roman"/>
              </a:rPr>
              <a:t>реализуются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первые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творческие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проявления</a:t>
            </a:r>
            <a:r>
              <a:rPr lang="en-US" sz="2800" b="1" dirty="0">
                <a:latin typeface="Times New Roman"/>
                <a:cs typeface="Times New Roman"/>
              </a:rPr>
              <a:t>. </a:t>
            </a:r>
            <a:br>
              <a:rPr lang="en-US" sz="2800" b="1" dirty="0">
                <a:latin typeface="Times New Roman"/>
                <a:cs typeface="Times New Roman"/>
              </a:rPr>
            </a:b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9700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push dir="u"/>
      </p:transition>
    </mc:Choice>
    <mc:Fallback>
      <p:transition spd="slow">
        <p:push dir="u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 descr="Изображение выглядит как растение, зеленый, лист, дерево&#10;&#10;Автоматически созданное описание">
            <a:extLst>
              <a:ext uri="{FF2B5EF4-FFF2-40B4-BE49-F238E27FC236}">
                <a16:creationId xmlns:a16="http://schemas.microsoft.com/office/drawing/2014/main" xmlns="" id="{70847161-8901-F66F-B1BE-91F267C185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51" y="37"/>
            <a:ext cx="12160369" cy="685792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DF28F14-FE49-D3E4-CB6D-1F9CB41D668C}"/>
              </a:ext>
            </a:extLst>
          </p:cNvPr>
          <p:cNvSpPr txBox="1"/>
          <p:nvPr/>
        </p:nvSpPr>
        <p:spPr>
          <a:xfrm>
            <a:off x="4321833" y="1210328"/>
            <a:ext cx="534550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400" b="1" kern="1800" dirty="0">
              <a:latin typeface="Times New Roman"/>
              <a:cs typeface="Times New Roman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AE30693-93AA-86C2-FF86-C7EA10EE8E4C}"/>
              </a:ext>
            </a:extLst>
          </p:cNvPr>
          <p:cNvSpPr txBox="1"/>
          <p:nvPr/>
        </p:nvSpPr>
        <p:spPr>
          <a:xfrm>
            <a:off x="483081" y="123647"/>
            <a:ext cx="10895160" cy="61247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err="1">
                <a:solidFill>
                  <a:srgbClr val="FF0000"/>
                </a:solidFill>
                <a:latin typeface="Times New Roman"/>
                <a:cs typeface="Times New Roman"/>
              </a:rPr>
              <a:t>Проблема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cs typeface="Times New Roman"/>
              </a:rPr>
              <a:t>:</a:t>
            </a:r>
            <a:r>
              <a:rPr lang="en-US" sz="2800" b="1" dirty="0">
                <a:latin typeface="Times New Roman"/>
                <a:cs typeface="Times New Roman"/>
              </a:rPr>
              <a:t> </a:t>
            </a:r>
            <a:r>
              <a:rPr lang="en-US" sz="2800" dirty="0">
                <a:latin typeface="Times New Roman"/>
                <a:cs typeface="Times New Roman"/>
              </a:rPr>
              <a:t/>
            </a:r>
            <a:br>
              <a:rPr lang="en-US" sz="2800" dirty="0">
                <a:latin typeface="Times New Roman"/>
                <a:cs typeface="Times New Roman"/>
              </a:rPr>
            </a:br>
            <a:r>
              <a:rPr lang="en-US" sz="2800" b="1" dirty="0">
                <a:latin typeface="Times New Roman"/>
                <a:cs typeface="Times New Roman"/>
              </a:rPr>
              <a:t>1.Деревья</a:t>
            </a:r>
            <a:r>
              <a:rPr lang="en-US" sz="2800" b="1" dirty="0">
                <a:latin typeface="Times New Roman"/>
                <a:ea typeface="MS Mincho"/>
                <a:cs typeface="Times New Roman"/>
              </a:rPr>
              <a:t>　</a:t>
            </a:r>
            <a:r>
              <a:rPr lang="en-US" sz="2800" b="1" err="1">
                <a:latin typeface="Times New Roman"/>
                <a:cs typeface="Times New Roman"/>
              </a:rPr>
              <a:t>окружают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err="1">
                <a:latin typeface="Times New Roman"/>
                <a:cs typeface="Times New Roman"/>
              </a:rPr>
              <a:t>нас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err="1">
                <a:latin typeface="Times New Roman"/>
                <a:cs typeface="Times New Roman"/>
              </a:rPr>
              <a:t>постоянно</a:t>
            </a:r>
            <a:r>
              <a:rPr lang="en-US" sz="2800" b="1" dirty="0">
                <a:latin typeface="Times New Roman"/>
                <a:cs typeface="Times New Roman"/>
              </a:rPr>
              <a:t>. </a:t>
            </a:r>
            <a:r>
              <a:rPr lang="en-US" sz="2800" b="1" err="1">
                <a:latin typeface="Times New Roman"/>
                <a:cs typeface="Times New Roman"/>
              </a:rPr>
              <a:t>Однако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err="1">
                <a:latin typeface="Times New Roman"/>
                <a:cs typeface="Times New Roman"/>
              </a:rPr>
              <a:t>дети</a:t>
            </a:r>
            <a:r>
              <a:rPr lang="en-US" sz="2800" b="1" dirty="0">
                <a:latin typeface="Times New Roman"/>
                <a:cs typeface="Times New Roman"/>
              </a:rPr>
              <a:t>, </a:t>
            </a:r>
            <a:r>
              <a:rPr lang="en-US" sz="2800" b="1" err="1">
                <a:latin typeface="Times New Roman"/>
                <a:cs typeface="Times New Roman"/>
              </a:rPr>
              <a:t>как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err="1">
                <a:latin typeface="Times New Roman"/>
                <a:cs typeface="Times New Roman"/>
              </a:rPr>
              <a:t>правило</a:t>
            </a:r>
            <a:r>
              <a:rPr lang="en-US" sz="2800" b="1" dirty="0">
                <a:latin typeface="Times New Roman"/>
                <a:cs typeface="Times New Roman"/>
              </a:rPr>
              <a:t>, </a:t>
            </a:r>
            <a:r>
              <a:rPr lang="en-US" sz="2800" b="1" err="1">
                <a:latin typeface="Times New Roman"/>
                <a:cs typeface="Times New Roman"/>
              </a:rPr>
              <a:t>почти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err="1">
                <a:latin typeface="Times New Roman"/>
                <a:cs typeface="Times New Roman"/>
              </a:rPr>
              <a:t>не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err="1">
                <a:latin typeface="Times New Roman"/>
                <a:cs typeface="Times New Roman"/>
              </a:rPr>
              <a:t>обращают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err="1">
                <a:latin typeface="Times New Roman"/>
                <a:cs typeface="Times New Roman"/>
              </a:rPr>
              <a:t>на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err="1">
                <a:latin typeface="Times New Roman"/>
                <a:cs typeface="Times New Roman"/>
              </a:rPr>
              <a:t>них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err="1">
                <a:latin typeface="Times New Roman"/>
                <a:cs typeface="Times New Roman"/>
              </a:rPr>
              <a:t>внимания</a:t>
            </a:r>
            <a:r>
              <a:rPr lang="en-US" sz="2800" b="1" dirty="0">
                <a:latin typeface="Times New Roman"/>
                <a:cs typeface="Times New Roman"/>
              </a:rPr>
              <a:t>. </a:t>
            </a:r>
            <a:r>
              <a:rPr lang="en-US" sz="2800" b="1" err="1">
                <a:latin typeface="Times New Roman"/>
                <a:cs typeface="Times New Roman"/>
              </a:rPr>
              <a:t>Гораздо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err="1">
                <a:latin typeface="Times New Roman"/>
                <a:cs typeface="Times New Roman"/>
              </a:rPr>
              <a:t>больший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err="1">
                <a:latin typeface="Times New Roman"/>
                <a:cs typeface="Times New Roman"/>
              </a:rPr>
              <a:t>интерес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err="1">
                <a:latin typeface="Times New Roman"/>
                <a:cs typeface="Times New Roman"/>
              </a:rPr>
              <a:t>они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err="1">
                <a:latin typeface="Times New Roman"/>
                <a:cs typeface="Times New Roman"/>
              </a:rPr>
              <a:t>проявляют</a:t>
            </a:r>
            <a:r>
              <a:rPr lang="en-US" sz="2800" b="1" dirty="0">
                <a:latin typeface="Times New Roman"/>
                <a:cs typeface="Times New Roman"/>
              </a:rPr>
              <a:t> к </a:t>
            </a:r>
            <a:r>
              <a:rPr lang="en-US" sz="2800" b="1" err="1">
                <a:latin typeface="Times New Roman"/>
                <a:cs typeface="Times New Roman"/>
              </a:rPr>
              <a:t>животным</a:t>
            </a:r>
            <a:r>
              <a:rPr lang="en-US" sz="2800" b="1" dirty="0">
                <a:latin typeface="Times New Roman"/>
                <a:cs typeface="Times New Roman"/>
              </a:rPr>
              <a:t> и </a:t>
            </a:r>
            <a:r>
              <a:rPr lang="en-US" sz="2800" b="1" err="1">
                <a:latin typeface="Times New Roman"/>
                <a:cs typeface="Times New Roman"/>
              </a:rPr>
              <a:t>цветущим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err="1">
                <a:latin typeface="Times New Roman"/>
                <a:cs typeface="Times New Roman"/>
              </a:rPr>
              <a:t>растениям</a:t>
            </a:r>
            <a:r>
              <a:rPr lang="en-US" sz="2800" b="1" dirty="0">
                <a:latin typeface="Times New Roman"/>
                <a:cs typeface="Times New Roman"/>
              </a:rPr>
              <a:t>. </a:t>
            </a:r>
            <a:r>
              <a:rPr lang="en-US" sz="2800" b="1" err="1">
                <a:latin typeface="Times New Roman"/>
                <a:cs typeface="Times New Roman"/>
              </a:rPr>
              <a:t>Кроме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err="1">
                <a:latin typeface="Times New Roman"/>
                <a:cs typeface="Times New Roman"/>
              </a:rPr>
              <a:t>того</a:t>
            </a:r>
            <a:r>
              <a:rPr lang="en-US" sz="2800" b="1" dirty="0">
                <a:latin typeface="Times New Roman"/>
                <a:cs typeface="Times New Roman"/>
              </a:rPr>
              <a:t>, </a:t>
            </a:r>
            <a:r>
              <a:rPr lang="en-US" sz="2800" b="1" err="1">
                <a:latin typeface="Times New Roman"/>
                <a:cs typeface="Times New Roman"/>
              </a:rPr>
              <a:t>дети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err="1">
                <a:latin typeface="Times New Roman"/>
                <a:cs typeface="Times New Roman"/>
              </a:rPr>
              <a:t>часто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err="1">
                <a:latin typeface="Times New Roman"/>
                <a:cs typeface="Times New Roman"/>
              </a:rPr>
              <a:t>воспринимают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err="1">
                <a:latin typeface="Times New Roman"/>
                <a:cs typeface="Times New Roman"/>
              </a:rPr>
              <a:t>растения</a:t>
            </a:r>
            <a:r>
              <a:rPr lang="en-US" sz="2800" b="1" dirty="0">
                <a:latin typeface="Times New Roman"/>
                <a:cs typeface="Times New Roman"/>
              </a:rPr>
              <a:t>, в </a:t>
            </a:r>
            <a:r>
              <a:rPr lang="en-US" sz="2800" b="1" err="1">
                <a:latin typeface="Times New Roman"/>
                <a:cs typeface="Times New Roman"/>
              </a:rPr>
              <a:t>том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err="1">
                <a:latin typeface="Times New Roman"/>
                <a:cs typeface="Times New Roman"/>
              </a:rPr>
              <a:t>числе</a:t>
            </a:r>
            <a:r>
              <a:rPr lang="en-US" sz="2800" b="1" dirty="0">
                <a:latin typeface="Times New Roman"/>
                <a:cs typeface="Times New Roman"/>
              </a:rPr>
              <a:t> и </a:t>
            </a:r>
            <a:r>
              <a:rPr lang="en-US" sz="2800" b="1" err="1">
                <a:latin typeface="Times New Roman"/>
                <a:cs typeface="Times New Roman"/>
              </a:rPr>
              <a:t>деревья</a:t>
            </a:r>
            <a:r>
              <a:rPr lang="en-US" sz="2800" b="1" dirty="0">
                <a:latin typeface="Times New Roman"/>
                <a:cs typeface="Times New Roman"/>
              </a:rPr>
              <a:t>, </a:t>
            </a:r>
            <a:r>
              <a:rPr lang="en-US" sz="2800" b="1" err="1">
                <a:latin typeface="Times New Roman"/>
                <a:cs typeface="Times New Roman"/>
              </a:rPr>
              <a:t>как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err="1">
                <a:latin typeface="Times New Roman"/>
                <a:cs typeface="Times New Roman"/>
              </a:rPr>
              <a:t>неживые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err="1">
                <a:latin typeface="Times New Roman"/>
                <a:cs typeface="Times New Roman"/>
              </a:rPr>
              <a:t>объекты</a:t>
            </a:r>
            <a:r>
              <a:rPr lang="en-US" sz="2800" b="1" dirty="0">
                <a:latin typeface="Times New Roman"/>
                <a:cs typeface="Times New Roman"/>
              </a:rPr>
              <a:t>. </a:t>
            </a:r>
            <a:r>
              <a:rPr lang="en-US" sz="2800" b="1" err="1">
                <a:latin typeface="Times New Roman"/>
                <a:cs typeface="Times New Roman"/>
              </a:rPr>
              <a:t>Поскольку</a:t>
            </a:r>
            <a:r>
              <a:rPr lang="en-US" sz="2800" b="1" dirty="0">
                <a:latin typeface="Times New Roman"/>
                <a:cs typeface="Times New Roman"/>
              </a:rPr>
              <a:t> у </a:t>
            </a:r>
            <a:r>
              <a:rPr lang="en-US" sz="2800" b="1" err="1">
                <a:latin typeface="Times New Roman"/>
                <a:cs typeface="Times New Roman"/>
              </a:rPr>
              <a:t>них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err="1">
                <a:latin typeface="Times New Roman"/>
                <a:cs typeface="Times New Roman"/>
              </a:rPr>
              <a:t>нет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err="1">
                <a:latin typeface="Times New Roman"/>
                <a:cs typeface="Times New Roman"/>
              </a:rPr>
              <a:t>способов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err="1">
                <a:latin typeface="Times New Roman"/>
                <a:cs typeface="Times New Roman"/>
              </a:rPr>
              <a:t>передвижения</a:t>
            </a:r>
            <a:r>
              <a:rPr lang="en-US" sz="2800" b="1" dirty="0">
                <a:latin typeface="Times New Roman"/>
                <a:cs typeface="Times New Roman"/>
              </a:rPr>
              <a:t>, </a:t>
            </a:r>
            <a:r>
              <a:rPr lang="en-US" sz="2800" b="1" err="1">
                <a:latin typeface="Times New Roman"/>
                <a:cs typeface="Times New Roman"/>
              </a:rPr>
              <a:t>аналогичным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err="1">
                <a:latin typeface="Times New Roman"/>
                <a:cs typeface="Times New Roman"/>
              </a:rPr>
              <a:t>тем</a:t>
            </a:r>
            <a:r>
              <a:rPr lang="en-US" sz="2800" b="1" dirty="0">
                <a:latin typeface="Times New Roman"/>
                <a:cs typeface="Times New Roman"/>
              </a:rPr>
              <a:t>, </a:t>
            </a:r>
            <a:r>
              <a:rPr lang="en-US" sz="2800" b="1" err="1">
                <a:latin typeface="Times New Roman"/>
                <a:cs typeface="Times New Roman"/>
              </a:rPr>
              <a:t>которые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err="1">
                <a:latin typeface="Times New Roman"/>
                <a:cs typeface="Times New Roman"/>
              </a:rPr>
              <a:t>есть</a:t>
            </a:r>
            <a:r>
              <a:rPr lang="en-US" sz="2800" b="1" dirty="0">
                <a:latin typeface="Times New Roman"/>
                <a:cs typeface="Times New Roman"/>
              </a:rPr>
              <a:t> у </a:t>
            </a:r>
            <a:r>
              <a:rPr lang="en-US" sz="2800" b="1" err="1">
                <a:latin typeface="Times New Roman"/>
                <a:cs typeface="Times New Roman"/>
              </a:rPr>
              <a:t>животных</a:t>
            </a:r>
            <a:r>
              <a:rPr lang="en-US" sz="2800" b="1" dirty="0">
                <a:latin typeface="Times New Roman"/>
                <a:cs typeface="Times New Roman"/>
              </a:rPr>
              <a:t> </a:t>
            </a:r>
            <a:br>
              <a:rPr lang="en-US" sz="2800" b="1" dirty="0">
                <a:latin typeface="Times New Roman"/>
                <a:cs typeface="Times New Roman"/>
              </a:rPr>
            </a:br>
            <a:r>
              <a:rPr lang="en-US" sz="2800" b="1" dirty="0">
                <a:latin typeface="Times New Roman"/>
                <a:cs typeface="Times New Roman"/>
              </a:rPr>
              <a:t>2.Дерево</a:t>
            </a:r>
            <a:r>
              <a:rPr lang="en-US" sz="2800" b="1" dirty="0">
                <a:latin typeface="Times New Roman"/>
                <a:ea typeface="MS Mincho"/>
                <a:cs typeface="Times New Roman"/>
              </a:rPr>
              <a:t>　</a:t>
            </a:r>
            <a:r>
              <a:rPr lang="en-US" sz="2800" b="1" dirty="0">
                <a:latin typeface="Times New Roman"/>
                <a:cs typeface="Times New Roman"/>
              </a:rPr>
              <a:t>- </a:t>
            </a:r>
            <a:r>
              <a:rPr lang="en-US" sz="2800" b="1" dirty="0" err="1">
                <a:latin typeface="Times New Roman"/>
                <a:cs typeface="Times New Roman"/>
              </a:rPr>
              <a:t>прекрасный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объект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для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фенологических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наблюдений</a:t>
            </a:r>
            <a:r>
              <a:rPr lang="en-US" sz="2800" b="1" dirty="0">
                <a:latin typeface="Times New Roman"/>
                <a:cs typeface="Times New Roman"/>
              </a:rPr>
              <a:t>. </a:t>
            </a:r>
            <a:r>
              <a:rPr lang="en-US" sz="2800" b="1" dirty="0" err="1">
                <a:latin typeface="Times New Roman"/>
                <a:cs typeface="Times New Roman"/>
              </a:rPr>
              <a:t>Так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деревья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имеют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ярко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выраженные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сезонные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изменения</a:t>
            </a:r>
            <a:r>
              <a:rPr lang="en-US" sz="2800" b="1" dirty="0">
                <a:latin typeface="Times New Roman"/>
                <a:cs typeface="Times New Roman"/>
              </a:rPr>
              <a:t>. </a:t>
            </a:r>
            <a:r>
              <a:rPr lang="en-US" sz="2800" b="1" dirty="0" err="1">
                <a:latin typeface="Times New Roman"/>
                <a:cs typeface="Times New Roman"/>
              </a:rPr>
              <a:t>На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их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примере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могут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быть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рассмотрены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взаимосвязи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растений</a:t>
            </a:r>
            <a:r>
              <a:rPr lang="en-US" sz="2800" b="1" dirty="0">
                <a:latin typeface="Times New Roman"/>
                <a:cs typeface="Times New Roman"/>
              </a:rPr>
              <a:t> с </a:t>
            </a:r>
            <a:r>
              <a:rPr lang="en-US" sz="2800" b="1" dirty="0" err="1">
                <a:latin typeface="Times New Roman"/>
                <a:cs typeface="Times New Roman"/>
              </a:rPr>
              <a:t>окружающей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средой</a:t>
            </a:r>
            <a:r>
              <a:rPr lang="en-US" sz="2800" b="1" dirty="0">
                <a:latin typeface="Times New Roman"/>
                <a:cs typeface="Times New Roman"/>
              </a:rPr>
              <a:t> и </a:t>
            </a:r>
            <a:r>
              <a:rPr lang="en-US" sz="2800" b="1" dirty="0" err="1">
                <a:latin typeface="Times New Roman"/>
                <a:cs typeface="Times New Roman"/>
              </a:rPr>
              <a:t>другими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живыми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организмами</a:t>
            </a:r>
            <a:r>
              <a:rPr lang="en-US" sz="2800" b="1" dirty="0">
                <a:latin typeface="Times New Roman"/>
                <a:cs typeface="Times New Roman"/>
              </a:rPr>
              <a:t>. </a:t>
            </a:r>
            <a:br>
              <a:rPr lang="en-US" sz="2800" b="1" dirty="0">
                <a:latin typeface="Times New Roman"/>
                <a:cs typeface="Times New Roman"/>
              </a:rPr>
            </a:br>
            <a:r>
              <a:rPr lang="en-US" sz="2800" b="1" dirty="0">
                <a:latin typeface="Times New Roman"/>
                <a:cs typeface="Times New Roman"/>
              </a:rPr>
              <a:t>3.Деревья</a:t>
            </a:r>
            <a:r>
              <a:rPr lang="en-US" sz="2800" b="1" dirty="0">
                <a:latin typeface="Times New Roman"/>
                <a:ea typeface="MS Mincho"/>
                <a:cs typeface="Times New Roman"/>
              </a:rPr>
              <a:t>　</a:t>
            </a:r>
            <a:r>
              <a:rPr lang="en-US" sz="2800" b="1" dirty="0" err="1">
                <a:latin typeface="Times New Roman"/>
                <a:cs typeface="Times New Roman"/>
              </a:rPr>
              <a:t>играют</a:t>
            </a:r>
            <a:r>
              <a:rPr lang="en-US" sz="2800" b="1" dirty="0">
                <a:latin typeface="Times New Roman"/>
                <a:cs typeface="Times New Roman"/>
              </a:rPr>
              <a:t>  </a:t>
            </a:r>
            <a:r>
              <a:rPr lang="en-US" sz="2800" b="1" dirty="0" err="1">
                <a:latin typeface="Times New Roman"/>
                <a:cs typeface="Times New Roman"/>
              </a:rPr>
              <a:t>важную</a:t>
            </a:r>
            <a:r>
              <a:rPr lang="en-US" sz="2800" b="1" dirty="0">
                <a:latin typeface="Times New Roman"/>
                <a:cs typeface="Times New Roman"/>
              </a:rPr>
              <a:t>  </a:t>
            </a:r>
            <a:r>
              <a:rPr lang="en-US" sz="2800" b="1" dirty="0" err="1">
                <a:latin typeface="Times New Roman"/>
                <a:cs typeface="Times New Roman"/>
              </a:rPr>
              <a:t>роль</a:t>
            </a:r>
            <a:r>
              <a:rPr lang="en-US" sz="2800" b="1" dirty="0">
                <a:latin typeface="Times New Roman"/>
                <a:cs typeface="Times New Roman"/>
              </a:rPr>
              <a:t> в </a:t>
            </a:r>
            <a:r>
              <a:rPr lang="en-US" sz="2800" b="1" dirty="0" err="1">
                <a:latin typeface="Times New Roman"/>
                <a:cs typeface="Times New Roman"/>
              </a:rPr>
              <a:t>нашей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жизни</a:t>
            </a:r>
            <a:r>
              <a:rPr lang="en-US" sz="2800" b="1" dirty="0">
                <a:latin typeface="Times New Roman"/>
                <a:cs typeface="Times New Roman"/>
              </a:rPr>
              <a:t>. </a:t>
            </a:r>
            <a:r>
              <a:rPr lang="en-US" sz="2800" b="1" dirty="0" err="1">
                <a:latin typeface="Times New Roman"/>
                <a:cs typeface="Times New Roman"/>
              </a:rPr>
              <a:t>Состояние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этих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растений</a:t>
            </a:r>
            <a:r>
              <a:rPr lang="en-US" sz="2800" b="1" dirty="0">
                <a:latin typeface="Times New Roman"/>
                <a:cs typeface="Times New Roman"/>
              </a:rPr>
              <a:t>, </a:t>
            </a:r>
            <a:r>
              <a:rPr lang="en-US" sz="2800" b="1" dirty="0" err="1">
                <a:latin typeface="Times New Roman"/>
                <a:cs typeface="Times New Roman"/>
              </a:rPr>
              <a:t>их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внешний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облик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отражают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экологическую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обстановку</a:t>
            </a:r>
            <a:r>
              <a:rPr lang="en-US" sz="2800" b="1" dirty="0">
                <a:latin typeface="Times New Roman"/>
                <a:cs typeface="Times New Roman"/>
              </a:rPr>
              <a:t>, в </a:t>
            </a:r>
            <a:r>
              <a:rPr lang="en-US" sz="2800" b="1" dirty="0" err="1">
                <a:latin typeface="Times New Roman"/>
                <a:cs typeface="Times New Roman"/>
              </a:rPr>
              <a:t>которой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они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обитают</a:t>
            </a:r>
            <a:r>
              <a:rPr lang="en-US" sz="2800" b="1" dirty="0">
                <a:latin typeface="Times New Roman"/>
                <a:cs typeface="Times New Roman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xmlns="" val="2121151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push dir="u"/>
      </p:transition>
    </mc:Choice>
    <mc:Fallback>
      <p:transition spd="slow">
        <p:push dir="u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 descr="Изображение выглядит как растение, зеленый, лист, дерево&#10;&#10;Автоматически созданное описание">
            <a:extLst>
              <a:ext uri="{FF2B5EF4-FFF2-40B4-BE49-F238E27FC236}">
                <a16:creationId xmlns:a16="http://schemas.microsoft.com/office/drawing/2014/main" xmlns="" id="{70847161-8901-F66F-B1BE-91F267C185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51" y="37"/>
            <a:ext cx="12203501" cy="685792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DF28F14-FE49-D3E4-CB6D-1F9CB41D668C}"/>
              </a:ext>
            </a:extLst>
          </p:cNvPr>
          <p:cNvSpPr txBox="1"/>
          <p:nvPr/>
        </p:nvSpPr>
        <p:spPr>
          <a:xfrm>
            <a:off x="4321833" y="1210328"/>
            <a:ext cx="534550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400" b="1" kern="1800" dirty="0">
              <a:latin typeface="Times New Roman"/>
              <a:cs typeface="Times New Roman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91C9974-C4CE-97F2-9F81-22C3FC65CB37}"/>
              </a:ext>
            </a:extLst>
          </p:cNvPr>
          <p:cNvSpPr txBox="1"/>
          <p:nvPr/>
        </p:nvSpPr>
        <p:spPr>
          <a:xfrm>
            <a:off x="1431986" y="339306"/>
            <a:ext cx="9730595" cy="48320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Цель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исследования</a:t>
            </a:r>
            <a:r>
              <a:rPr lang="en-US" sz="2800" dirty="0">
                <a:solidFill>
                  <a:srgbClr val="FF0000"/>
                </a:solidFill>
                <a:latin typeface="Times New Roman"/>
                <a:cs typeface="Times New Roman"/>
              </a:rPr>
              <a:t>:</a:t>
            </a:r>
          </a:p>
          <a:p>
            <a:pPr>
              <a:buChar char="•"/>
            </a:pPr>
            <a:r>
              <a:rPr lang="en-US" sz="2800" b="1" dirty="0">
                <a:latin typeface="Times New Roman"/>
                <a:cs typeface="Times New Roman"/>
              </a:rPr>
              <a:t/>
            </a:r>
            <a:br>
              <a:rPr lang="en-US" sz="2800" b="1" dirty="0">
                <a:latin typeface="Times New Roman"/>
                <a:cs typeface="Times New Roman"/>
              </a:rPr>
            </a:br>
            <a:r>
              <a:rPr lang="en-US" sz="2800" b="1" dirty="0" err="1">
                <a:latin typeface="Times New Roman"/>
                <a:cs typeface="Times New Roman"/>
              </a:rPr>
              <a:t>выяснить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представления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детей</a:t>
            </a:r>
            <a:r>
              <a:rPr lang="en-US" sz="2800" b="1" dirty="0">
                <a:latin typeface="Times New Roman"/>
                <a:cs typeface="Times New Roman"/>
              </a:rPr>
              <a:t> о </a:t>
            </a:r>
            <a:r>
              <a:rPr lang="en-US" sz="2800" b="1" dirty="0" err="1">
                <a:latin typeface="Times New Roman"/>
                <a:cs typeface="Times New Roman"/>
              </a:rPr>
              <a:t>деревьях</a:t>
            </a:r>
            <a:endParaRPr lang="en-US" sz="2800" b="1" dirty="0">
              <a:latin typeface="Times New Roman"/>
              <a:cs typeface="Times New Roman"/>
            </a:endParaRPr>
          </a:p>
          <a:p>
            <a:pPr>
              <a:buChar char="•"/>
            </a:pPr>
            <a:r>
              <a:rPr lang="en-US" sz="2800" b="1" dirty="0">
                <a:latin typeface="Times New Roman"/>
                <a:cs typeface="Times New Roman"/>
              </a:rPr>
              <a:t/>
            </a:r>
            <a:br>
              <a:rPr lang="en-US" sz="2800" b="1" dirty="0">
                <a:latin typeface="Times New Roman"/>
                <a:cs typeface="Times New Roman"/>
              </a:rPr>
            </a:br>
            <a:r>
              <a:rPr lang="en-US" sz="2800" b="1" dirty="0" err="1">
                <a:latin typeface="Times New Roman"/>
                <a:cs typeface="Times New Roman"/>
              </a:rPr>
              <a:t>поддерживать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естественный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интерес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ребенка</a:t>
            </a:r>
            <a:r>
              <a:rPr lang="en-US" sz="2800" b="1" dirty="0">
                <a:latin typeface="Times New Roman"/>
                <a:cs typeface="Times New Roman"/>
              </a:rPr>
              <a:t> к </a:t>
            </a:r>
            <a:r>
              <a:rPr lang="en-US" sz="2800" b="1" dirty="0" err="1">
                <a:latin typeface="Times New Roman"/>
                <a:cs typeface="Times New Roman"/>
              </a:rPr>
              <a:t>природе</a:t>
            </a:r>
            <a:r>
              <a:rPr lang="en-US" sz="2800" b="1" dirty="0">
                <a:latin typeface="Times New Roman"/>
                <a:cs typeface="Times New Roman"/>
              </a:rPr>
              <a:t>;</a:t>
            </a:r>
          </a:p>
          <a:p>
            <a:pPr>
              <a:buChar char="•"/>
            </a:pPr>
            <a:r>
              <a:rPr lang="en-US" sz="2800" b="1" dirty="0">
                <a:latin typeface="Times New Roman"/>
                <a:cs typeface="Times New Roman"/>
              </a:rPr>
              <a:t/>
            </a:r>
            <a:br>
              <a:rPr lang="en-US" sz="2800" b="1" dirty="0">
                <a:latin typeface="Times New Roman"/>
                <a:cs typeface="Times New Roman"/>
              </a:rPr>
            </a:br>
            <a:r>
              <a:rPr lang="en-US" sz="2800" b="1" dirty="0" err="1">
                <a:latin typeface="Times New Roman"/>
                <a:cs typeface="Times New Roman"/>
              </a:rPr>
              <a:t>сформировать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исследовательские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способности</a:t>
            </a:r>
            <a:r>
              <a:rPr lang="en-US" sz="2800" b="1" dirty="0">
                <a:latin typeface="Times New Roman"/>
                <a:cs typeface="Times New Roman"/>
              </a:rPr>
              <a:t> в </a:t>
            </a:r>
            <a:r>
              <a:rPr lang="en-US" sz="2800" b="1" dirty="0" err="1">
                <a:latin typeface="Times New Roman"/>
                <a:cs typeface="Times New Roman"/>
              </a:rPr>
              <a:t>процессе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изучения</a:t>
            </a:r>
            <a:r>
              <a:rPr lang="en-US" sz="2800" b="1" dirty="0">
                <a:latin typeface="Times New Roman"/>
                <a:cs typeface="Times New Roman"/>
              </a:rPr>
              <a:t>;</a:t>
            </a:r>
          </a:p>
          <a:p>
            <a:r>
              <a:rPr lang="en-US" sz="2800" b="1" dirty="0">
                <a:latin typeface="Times New Roman"/>
                <a:cs typeface="Times New Roman"/>
              </a:rPr>
              <a:t/>
            </a:r>
            <a:br>
              <a:rPr lang="en-US" sz="2800" b="1" dirty="0">
                <a:latin typeface="Times New Roman"/>
                <a:cs typeface="Times New Roman"/>
              </a:rPr>
            </a:br>
            <a:r>
              <a:rPr lang="en-US" sz="2800" b="1" dirty="0" err="1">
                <a:latin typeface="Times New Roman"/>
                <a:cs typeface="Times New Roman"/>
              </a:rPr>
              <a:t>выяснить</a:t>
            </a:r>
            <a:r>
              <a:rPr lang="en-US" sz="2800" b="1" dirty="0">
                <a:latin typeface="Times New Roman"/>
                <a:cs typeface="Times New Roman"/>
              </a:rPr>
              <a:t>, </a:t>
            </a:r>
            <a:r>
              <a:rPr lang="en-US" sz="2800" b="1" dirty="0" err="1">
                <a:latin typeface="Times New Roman"/>
                <a:cs typeface="Times New Roman"/>
              </a:rPr>
              <a:t>спят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ли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деревья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зимой</a:t>
            </a:r>
            <a:r>
              <a:rPr lang="en-US" sz="2800" b="1" dirty="0">
                <a:latin typeface="Times New Roman"/>
                <a:cs typeface="Times New Roman"/>
              </a:rPr>
              <a:t> и </a:t>
            </a:r>
            <a:r>
              <a:rPr lang="en-US" sz="2800" b="1" dirty="0" err="1">
                <a:latin typeface="Times New Roman"/>
                <a:cs typeface="Times New Roman"/>
              </a:rPr>
              <a:t>какие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условия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необходимы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для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появления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cs typeface="Times New Roman"/>
              </a:rPr>
              <a:t>листьев</a:t>
            </a:r>
            <a:r>
              <a:rPr lang="en-US" sz="2800" b="1" dirty="0">
                <a:latin typeface="Times New Roman"/>
                <a:cs typeface="Times New Roman"/>
              </a:rPr>
              <a:t> у </a:t>
            </a:r>
            <a:r>
              <a:rPr lang="en-US" sz="2800" b="1" dirty="0" err="1">
                <a:latin typeface="Times New Roman"/>
                <a:cs typeface="Times New Roman"/>
              </a:rPr>
              <a:t>черенков</a:t>
            </a:r>
            <a:endParaRPr lang="en-US" sz="2800" b="1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8555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push dir="u"/>
      </p:transition>
    </mc:Choice>
    <mc:Fallback>
      <p:transition spd="slow">
        <p:push dir="u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 descr="Изображение выглядит как растение, зеленый, лист, дерево&#10;&#10;Автоматически созданное описание">
            <a:extLst>
              <a:ext uri="{FF2B5EF4-FFF2-40B4-BE49-F238E27FC236}">
                <a16:creationId xmlns:a16="http://schemas.microsoft.com/office/drawing/2014/main" xmlns="" id="{70847161-8901-F66F-B1BE-91F267C185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51" y="-43095"/>
            <a:ext cx="12217878" cy="690105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DF28F14-FE49-D3E4-CB6D-1F9CB41D668C}"/>
              </a:ext>
            </a:extLst>
          </p:cNvPr>
          <p:cNvSpPr txBox="1"/>
          <p:nvPr/>
        </p:nvSpPr>
        <p:spPr>
          <a:xfrm>
            <a:off x="4321833" y="1210328"/>
            <a:ext cx="534550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400" b="1" kern="1800" dirty="0">
              <a:latin typeface="Times New Roman"/>
              <a:cs typeface="Times New Roman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EE2AC1-DBCD-EFAE-3A3E-E02A1B73A034}"/>
              </a:ext>
            </a:extLst>
          </p:cNvPr>
          <p:cNvSpPr txBox="1"/>
          <p:nvPr/>
        </p:nvSpPr>
        <p:spPr>
          <a:xfrm>
            <a:off x="828136" y="612476"/>
            <a:ext cx="9572445" cy="3000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1350" dirty="0">
              <a:latin typeface="Times New Roman"/>
              <a:cs typeface="Times New Roman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415AEF3-E61E-CBC0-192D-B89ED80066F4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ru-RU" dirty="0">
              <a:ea typeface="Calibri"/>
              <a:cs typeface="Calibri"/>
            </a:endParaRP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xmlns="" id="{D643905E-7D9C-2B6B-B0AC-D49FDCD903CF}"/>
              </a:ext>
            </a:extLst>
          </p:cNvPr>
          <p:cNvSpPr txBox="1"/>
          <p:nvPr/>
        </p:nvSpPr>
        <p:spPr>
          <a:xfrm>
            <a:off x="482182" y="151502"/>
            <a:ext cx="11441500" cy="7109639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>
                <a:solidFill>
                  <a:srgbClr val="FF0000"/>
                </a:solidFill>
                <a:ea typeface="+mn-lt"/>
                <a:cs typeface="+mn-lt"/>
              </a:rPr>
              <a:t>Задачи:</a:t>
            </a:r>
            <a:br>
              <a:rPr lang="ru-RU" sz="2400" b="1" dirty="0">
                <a:solidFill>
                  <a:srgbClr val="FF0000"/>
                </a:solidFill>
                <a:ea typeface="+mn-lt"/>
                <a:cs typeface="+mn-lt"/>
              </a:rPr>
            </a:br>
            <a:r>
              <a:rPr lang="ru-RU" sz="2400" b="1" dirty="0">
                <a:ea typeface="+mn-lt"/>
                <a:cs typeface="+mn-lt"/>
              </a:rPr>
              <a:t> </a:t>
            </a:r>
            <a:r>
              <a:rPr lang="ru-RU" sz="2400" b="1" dirty="0">
                <a:solidFill>
                  <a:srgbClr val="FF0000"/>
                </a:solidFill>
                <a:ea typeface="+mn-lt"/>
                <a:cs typeface="+mn-lt"/>
              </a:rPr>
              <a:t>О</a:t>
            </a:r>
            <a:r>
              <a:rPr lang="ru-RU" sz="2400" b="1" i="1" dirty="0">
                <a:solidFill>
                  <a:srgbClr val="FF0000"/>
                </a:solidFill>
                <a:ea typeface="+mn-lt"/>
                <a:cs typeface="+mn-lt"/>
              </a:rPr>
              <a:t>бучающие</a:t>
            </a:r>
            <a:r>
              <a:rPr lang="ru-RU" sz="2400" b="1" dirty="0">
                <a:ea typeface="+mn-lt"/>
                <a:cs typeface="+mn-lt"/>
              </a:rPr>
              <a:t>:</a:t>
            </a:r>
            <a:br>
              <a:rPr lang="ru-RU" sz="2400" b="1" dirty="0">
                <a:ea typeface="+mn-lt"/>
                <a:cs typeface="+mn-lt"/>
              </a:rPr>
            </a:br>
            <a:r>
              <a:rPr lang="ru-RU" sz="2400" b="1" dirty="0">
                <a:ea typeface="+mn-lt"/>
                <a:cs typeface="+mn-lt"/>
              </a:rPr>
              <a:t> формировать у детей представление </a:t>
            </a:r>
            <a:r>
              <a:rPr lang="ru-RU" sz="2400" dirty="0">
                <a:ea typeface="+mn-lt"/>
                <a:cs typeface="+mn-lt"/>
              </a:rPr>
              <a:t>　</a:t>
            </a:r>
            <a:r>
              <a:rPr lang="ru-RU" sz="2400" b="1" dirty="0">
                <a:ea typeface="+mn-lt"/>
                <a:cs typeface="+mn-lt"/>
              </a:rPr>
              <a:t>о деревьях;</a:t>
            </a:r>
            <a:br>
              <a:rPr lang="ru-RU" sz="2400" b="1" dirty="0">
                <a:ea typeface="+mn-lt"/>
                <a:cs typeface="+mn-lt"/>
              </a:rPr>
            </a:br>
            <a:r>
              <a:rPr lang="ru-RU" sz="2400" b="1" dirty="0">
                <a:ea typeface="+mn-lt"/>
                <a:cs typeface="+mn-lt"/>
              </a:rPr>
              <a:t> формировать обобщенные способы умственной деятельности и средства построения собственной познавательной деятельности.</a:t>
            </a:r>
            <a:br>
              <a:rPr lang="ru-RU" sz="2400" b="1" dirty="0">
                <a:ea typeface="+mn-lt"/>
                <a:cs typeface="+mn-lt"/>
              </a:rPr>
            </a:br>
            <a:r>
              <a:rPr lang="ru-RU" sz="2400" b="1" dirty="0">
                <a:ea typeface="+mn-lt"/>
                <a:cs typeface="+mn-lt"/>
              </a:rPr>
              <a:t> </a:t>
            </a:r>
            <a:r>
              <a:rPr lang="ru-RU" sz="2400" b="1" dirty="0">
                <a:solidFill>
                  <a:srgbClr val="FF0000"/>
                </a:solidFill>
                <a:ea typeface="+mn-lt"/>
                <a:cs typeface="+mn-lt"/>
              </a:rPr>
              <a:t>Развивающие:</a:t>
            </a:r>
            <a:br>
              <a:rPr lang="ru-RU" sz="2400" b="1" dirty="0">
                <a:solidFill>
                  <a:srgbClr val="FF0000"/>
                </a:solidFill>
                <a:ea typeface="+mn-lt"/>
                <a:cs typeface="+mn-lt"/>
              </a:rPr>
            </a:br>
            <a:r>
              <a:rPr lang="ru-RU" sz="2400" b="1" dirty="0">
                <a:ea typeface="+mn-lt"/>
                <a:cs typeface="+mn-lt"/>
              </a:rPr>
              <a:t> развивать умственные операции сравнения и обобщения;</a:t>
            </a:r>
            <a:br>
              <a:rPr lang="ru-RU" sz="2400" b="1" dirty="0">
                <a:ea typeface="+mn-lt"/>
                <a:cs typeface="+mn-lt"/>
              </a:rPr>
            </a:br>
            <a:r>
              <a:rPr lang="ru-RU" sz="2400" b="1" dirty="0">
                <a:ea typeface="+mn-lt"/>
                <a:cs typeface="+mn-lt"/>
              </a:rPr>
              <a:t> развивать познавательный интерес ко всему живому, желание получать 　 новые знания из книг; любознательность, наблюдательность фантазию;</a:t>
            </a:r>
            <a:br>
              <a:rPr lang="ru-RU" sz="2400" b="1" dirty="0">
                <a:ea typeface="+mn-lt"/>
                <a:cs typeface="+mn-lt"/>
              </a:rPr>
            </a:br>
            <a:r>
              <a:rPr lang="ru-RU" sz="2400" b="1" dirty="0">
                <a:ea typeface="+mn-lt"/>
                <a:cs typeface="+mn-lt"/>
              </a:rPr>
              <a:t> приобретать детьми опыт исследовательской 　 деятельности, формировать умения реализовывать 　интересы;</a:t>
            </a:r>
            <a:br>
              <a:rPr lang="ru-RU" sz="2400" b="1" dirty="0">
                <a:ea typeface="+mn-lt"/>
                <a:cs typeface="+mn-lt"/>
              </a:rPr>
            </a:br>
            <a:r>
              <a:rPr lang="ru-RU" sz="2400" b="1" dirty="0">
                <a:ea typeface="+mn-lt"/>
                <a:cs typeface="+mn-lt"/>
              </a:rPr>
              <a:t> развивать способность к прогнозированию будущих изменений;</a:t>
            </a:r>
            <a:br>
              <a:rPr lang="ru-RU" sz="2400" b="1" dirty="0">
                <a:ea typeface="+mn-lt"/>
                <a:cs typeface="+mn-lt"/>
              </a:rPr>
            </a:br>
            <a:r>
              <a:rPr lang="ru-RU" sz="2400" b="1" dirty="0">
                <a:ea typeface="+mn-lt"/>
                <a:cs typeface="+mn-lt"/>
              </a:rPr>
              <a:t> развивать мотивацию на здоровый образ жизни.</a:t>
            </a:r>
            <a:br>
              <a:rPr lang="ru-RU" sz="2400" b="1" dirty="0">
                <a:ea typeface="+mn-lt"/>
                <a:cs typeface="+mn-lt"/>
              </a:rPr>
            </a:br>
            <a:r>
              <a:rPr lang="ru-RU" sz="2400" b="1" dirty="0">
                <a:ea typeface="+mn-lt"/>
                <a:cs typeface="+mn-lt"/>
              </a:rPr>
              <a:t> </a:t>
            </a:r>
            <a:r>
              <a:rPr lang="ru-RU" sz="2400" b="1" dirty="0">
                <a:solidFill>
                  <a:srgbClr val="FF0000"/>
                </a:solidFill>
                <a:ea typeface="+mn-lt"/>
                <a:cs typeface="+mn-lt"/>
              </a:rPr>
              <a:t>Воспитательные</a:t>
            </a:r>
            <a:r>
              <a:rPr lang="ru-RU" sz="2400" dirty="0">
                <a:ea typeface="+mn-lt"/>
                <a:cs typeface="+mn-lt"/>
              </a:rPr>
              <a:t>:</a:t>
            </a:r>
            <a:br>
              <a:rPr lang="ru-RU" sz="2400" dirty="0">
                <a:ea typeface="+mn-lt"/>
                <a:cs typeface="+mn-lt"/>
              </a:rPr>
            </a:br>
            <a:r>
              <a:rPr lang="ru-RU" sz="2400" dirty="0">
                <a:ea typeface="+mn-lt"/>
                <a:cs typeface="+mn-lt"/>
              </a:rPr>
              <a:t> </a:t>
            </a:r>
            <a:r>
              <a:rPr lang="ru-RU" sz="2400" b="1" dirty="0">
                <a:ea typeface="+mn-lt"/>
                <a:cs typeface="+mn-lt"/>
              </a:rPr>
              <a:t>воспитывать эмоциональное отношение к деревьям, общение с ними на равных; 　воспитывать любовь к природе, желание оберегать ее, охранять.</a:t>
            </a:r>
            <a:br>
              <a:rPr lang="ru-RU" sz="2400" b="1" dirty="0">
                <a:ea typeface="+mn-lt"/>
                <a:cs typeface="+mn-lt"/>
              </a:rPr>
            </a:br>
            <a:r>
              <a:rPr lang="ru-RU" sz="2400" b="1" dirty="0">
                <a:ea typeface="+mn-lt"/>
                <a:cs typeface="+mn-lt"/>
              </a:rPr>
              <a:t> </a:t>
            </a:r>
            <a:br>
              <a:rPr lang="ru-RU" sz="2400" b="1" dirty="0">
                <a:ea typeface="+mn-lt"/>
                <a:cs typeface="+mn-lt"/>
              </a:rPr>
            </a:br>
            <a:r>
              <a:rPr lang="ru-RU" sz="2400" b="1" dirty="0">
                <a:ea typeface="+mn-lt"/>
                <a:cs typeface="+mn-lt"/>
              </a:rPr>
              <a:t/>
            </a:r>
            <a:br>
              <a:rPr lang="ru-RU" sz="2400" b="1" dirty="0">
                <a:ea typeface="+mn-lt"/>
                <a:cs typeface="+mn-lt"/>
              </a:rPr>
            </a:br>
            <a:endParaRPr lang="ru-RU" sz="24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6441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push dir="u"/>
      </p:transition>
    </mc:Choice>
    <mc:Fallback>
      <p:transition spd="slow">
        <p:push dir="u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 descr="Изображение выглядит как растение, зеленый, лист, дерево&#10;&#10;Автоматически созданное описание">
            <a:extLst>
              <a:ext uri="{FF2B5EF4-FFF2-40B4-BE49-F238E27FC236}">
                <a16:creationId xmlns:a16="http://schemas.microsoft.com/office/drawing/2014/main" xmlns="" id="{70847161-8901-F66F-B1BE-91F267C185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51" y="37"/>
            <a:ext cx="12160369" cy="685792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DF28F14-FE49-D3E4-CB6D-1F9CB41D668C}"/>
              </a:ext>
            </a:extLst>
          </p:cNvPr>
          <p:cNvSpPr txBox="1"/>
          <p:nvPr/>
        </p:nvSpPr>
        <p:spPr>
          <a:xfrm>
            <a:off x="4321833" y="1210328"/>
            <a:ext cx="534550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400" b="1" kern="1800" dirty="0">
              <a:latin typeface="Times New Roman"/>
              <a:cs typeface="Times New Roman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5D42B0F-F3B5-ACC9-A22D-C6182BCB7E6A}"/>
              </a:ext>
            </a:extLst>
          </p:cNvPr>
          <p:cNvSpPr txBox="1"/>
          <p:nvPr/>
        </p:nvSpPr>
        <p:spPr>
          <a:xfrm>
            <a:off x="368061" y="396816"/>
            <a:ext cx="9299274" cy="37856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i="1" dirty="0" err="1">
                <a:solidFill>
                  <a:srgbClr val="FF0000"/>
                </a:solidFill>
                <a:latin typeface="Times New Roman"/>
                <a:cs typeface="Times New Roman"/>
              </a:rPr>
              <a:t>План</a:t>
            </a:r>
            <a:r>
              <a:rPr lang="en-US" sz="2400" b="1" i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/>
                <a:cs typeface="Times New Roman"/>
              </a:rPr>
              <a:t>действий</a:t>
            </a:r>
            <a:r>
              <a:rPr lang="en-US" sz="2400" b="1" i="1" dirty="0">
                <a:solidFill>
                  <a:srgbClr val="FF0000"/>
                </a:solidFill>
                <a:latin typeface="Times New Roman"/>
                <a:cs typeface="Times New Roman"/>
              </a:rPr>
              <a:t>:</a:t>
            </a:r>
          </a:p>
          <a:p>
            <a:pPr>
              <a:buChar char="•"/>
            </a:pPr>
            <a:r>
              <a:rPr lang="en-US" sz="2400" b="1" dirty="0" err="1">
                <a:latin typeface="Times New Roman"/>
                <a:cs typeface="Times New Roman"/>
              </a:rPr>
              <a:t>Постановка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цели</a:t>
            </a:r>
            <a:r>
              <a:rPr lang="en-US" sz="2400" b="1" dirty="0">
                <a:latin typeface="Times New Roman"/>
                <a:cs typeface="Times New Roman"/>
              </a:rPr>
              <a:t>;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.</a:t>
            </a:r>
            <a:r>
              <a:rPr lang="en-US" sz="2400" b="1" dirty="0" err="1">
                <a:latin typeface="Times New Roman"/>
                <a:cs typeface="Times New Roman"/>
              </a:rPr>
              <a:t>Организация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развивающей</a:t>
            </a:r>
            <a:r>
              <a:rPr lang="en-US" sz="2400" b="1" dirty="0">
                <a:latin typeface="Times New Roman"/>
                <a:cs typeface="Times New Roman"/>
              </a:rPr>
              <a:t>, </a:t>
            </a:r>
            <a:r>
              <a:rPr lang="en-US" sz="2400" b="1" dirty="0" err="1">
                <a:latin typeface="Times New Roman"/>
                <a:cs typeface="Times New Roman"/>
              </a:rPr>
              <a:t>познавательной</a:t>
            </a:r>
            <a:r>
              <a:rPr lang="en-US" sz="2400" b="1" dirty="0">
                <a:latin typeface="Times New Roman"/>
                <a:cs typeface="Times New Roman"/>
              </a:rPr>
              <a:t>, </a:t>
            </a:r>
            <a:r>
              <a:rPr lang="en-US" sz="2400" b="1" dirty="0" err="1">
                <a:latin typeface="Times New Roman"/>
                <a:cs typeface="Times New Roman"/>
              </a:rPr>
              <a:t>предметной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среды</a:t>
            </a:r>
            <a:r>
              <a:rPr lang="en-US" sz="2400" b="1" dirty="0">
                <a:latin typeface="Times New Roman"/>
                <a:cs typeface="Times New Roman"/>
              </a:rPr>
              <a:t>;</a:t>
            </a:r>
          </a:p>
          <a:p>
            <a:pPr>
              <a:buChar char="•"/>
            </a:pPr>
            <a:r>
              <a:rPr lang="en-US" sz="2400" b="1" dirty="0" err="1">
                <a:latin typeface="Times New Roman"/>
                <a:cs typeface="Times New Roman"/>
              </a:rPr>
              <a:t>Определение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направлений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поисковой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практической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деятельности</a:t>
            </a:r>
            <a:r>
              <a:rPr lang="en-US" sz="2400" b="1" dirty="0">
                <a:latin typeface="Times New Roman"/>
                <a:cs typeface="Times New Roman"/>
              </a:rPr>
              <a:t>;</a:t>
            </a:r>
          </a:p>
          <a:p>
            <a:pPr>
              <a:buChar char="•"/>
            </a:pPr>
            <a:r>
              <a:rPr lang="en-US" sz="2400" b="1" dirty="0" err="1">
                <a:latin typeface="Times New Roman"/>
                <a:cs typeface="Times New Roman"/>
              </a:rPr>
              <a:t>Организация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совместной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творческой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поисковой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практической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деятельности</a:t>
            </a:r>
            <a:r>
              <a:rPr lang="en-US" sz="2400" b="1" dirty="0">
                <a:latin typeface="Times New Roman"/>
                <a:cs typeface="Times New Roman"/>
              </a:rPr>
              <a:t> с </a:t>
            </a:r>
            <a:r>
              <a:rPr lang="en-US" sz="2400" b="1" dirty="0" err="1">
                <a:latin typeface="Times New Roman"/>
                <a:cs typeface="Times New Roman"/>
              </a:rPr>
              <a:t>педагогами</a:t>
            </a:r>
            <a:r>
              <a:rPr lang="en-US" sz="2400" b="1" dirty="0">
                <a:latin typeface="Times New Roman"/>
                <a:cs typeface="Times New Roman"/>
              </a:rPr>
              <a:t>, </a:t>
            </a:r>
            <a:r>
              <a:rPr lang="en-US" sz="2400" b="1" dirty="0" err="1">
                <a:latin typeface="Times New Roman"/>
                <a:cs typeface="Times New Roman"/>
              </a:rPr>
              <a:t>родителями</a:t>
            </a:r>
            <a:r>
              <a:rPr lang="en-US" sz="2400" b="1" dirty="0">
                <a:latin typeface="Times New Roman"/>
                <a:cs typeface="Times New Roman"/>
              </a:rPr>
              <a:t> и </a:t>
            </a:r>
            <a:r>
              <a:rPr lang="en-US" sz="2400" b="1" dirty="0" err="1">
                <a:latin typeface="Times New Roman"/>
                <a:cs typeface="Times New Roman"/>
              </a:rPr>
              <a:t>детьми</a:t>
            </a:r>
            <a:r>
              <a:rPr lang="en-US" sz="2400" b="1" dirty="0">
                <a:latin typeface="Times New Roman"/>
                <a:cs typeface="Times New Roman"/>
              </a:rPr>
              <a:t>;</a:t>
            </a:r>
          </a:p>
          <a:p>
            <a:pPr>
              <a:buChar char="•"/>
            </a:pPr>
            <a:r>
              <a:rPr lang="en-US" sz="2400" b="1" dirty="0" err="1">
                <a:latin typeface="Times New Roman"/>
                <a:cs typeface="Times New Roman"/>
              </a:rPr>
              <a:t>Работа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над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частями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проекта</a:t>
            </a:r>
            <a:r>
              <a:rPr lang="en-US" sz="2400" b="1" dirty="0">
                <a:latin typeface="Times New Roman"/>
                <a:cs typeface="Times New Roman"/>
              </a:rPr>
              <a:t>, </a:t>
            </a:r>
            <a:r>
              <a:rPr lang="en-US" sz="2400" b="1" dirty="0" err="1">
                <a:latin typeface="Times New Roman"/>
                <a:cs typeface="Times New Roman"/>
              </a:rPr>
              <a:t>его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коррекция</a:t>
            </a:r>
            <a:r>
              <a:rPr lang="en-US" sz="2400" b="1" dirty="0">
                <a:latin typeface="Times New Roman"/>
                <a:cs typeface="Times New Roman"/>
              </a:rPr>
              <a:t>;</a:t>
            </a:r>
          </a:p>
          <a:p>
            <a:pPr>
              <a:buChar char="•"/>
            </a:pPr>
            <a:r>
              <a:rPr lang="en-US" sz="2400" b="1" dirty="0" err="1">
                <a:latin typeface="Times New Roman"/>
                <a:cs typeface="Times New Roman"/>
              </a:rPr>
              <a:t>Коллективная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реализация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проекта</a:t>
            </a:r>
            <a:r>
              <a:rPr lang="en-US" sz="2400" b="1" dirty="0">
                <a:latin typeface="Times New Roman"/>
                <a:cs typeface="Times New Roman"/>
              </a:rPr>
              <a:t>, </a:t>
            </a:r>
            <a:r>
              <a:rPr lang="en-US" sz="2400" b="1" dirty="0" err="1">
                <a:latin typeface="Times New Roman"/>
                <a:cs typeface="Times New Roman"/>
              </a:rPr>
              <a:t>его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демонстрация</a:t>
            </a:r>
            <a:r>
              <a:rPr lang="en-US" sz="2400" b="1" dirty="0">
                <a:latin typeface="Times New Roman"/>
                <a:cs typeface="Times New Roman"/>
              </a:rPr>
              <a:t>.</a:t>
            </a:r>
          </a:p>
          <a:p>
            <a:endParaRPr lang="en-US" sz="2400" b="1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6606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push dir="u"/>
      </p:transition>
    </mc:Choice>
    <mc:Fallback>
      <p:transition spd="slow">
        <p:push dir="u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 descr="Изображение выглядит как растение, зеленый, лист, дерево&#10;&#10;Автоматически созданное описание">
            <a:extLst>
              <a:ext uri="{FF2B5EF4-FFF2-40B4-BE49-F238E27FC236}">
                <a16:creationId xmlns:a16="http://schemas.microsoft.com/office/drawing/2014/main" xmlns="" id="{70847161-8901-F66F-B1BE-91F267C185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51" y="37"/>
            <a:ext cx="12160369" cy="685792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DF28F14-FE49-D3E4-CB6D-1F9CB41D668C}"/>
              </a:ext>
            </a:extLst>
          </p:cNvPr>
          <p:cNvSpPr txBox="1"/>
          <p:nvPr/>
        </p:nvSpPr>
        <p:spPr>
          <a:xfrm>
            <a:off x="4321833" y="1210328"/>
            <a:ext cx="534550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400" b="1" kern="1800" dirty="0">
              <a:latin typeface="Times New Roman"/>
              <a:cs typeface="Times New Roman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CE34511-B028-587E-694F-31A23742C2F1}"/>
              </a:ext>
            </a:extLst>
          </p:cNvPr>
          <p:cNvSpPr txBox="1"/>
          <p:nvPr/>
        </p:nvSpPr>
        <p:spPr>
          <a:xfrm>
            <a:off x="569344" y="281797"/>
            <a:ext cx="10823274" cy="43627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1.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Ознакомительный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этап</a:t>
            </a:r>
            <a:r>
              <a:rPr lang="en-US" sz="2400" dirty="0">
                <a:latin typeface="Times New Roman"/>
                <a:cs typeface="Times New Roman"/>
              </a:rPr>
              <a:t>.</a:t>
            </a:r>
            <a:br>
              <a:rPr lang="en-US" sz="2400" dirty="0">
                <a:latin typeface="Times New Roman"/>
                <a:cs typeface="Times New Roman"/>
              </a:rPr>
            </a:br>
            <a:r>
              <a:rPr lang="en-US" sz="2400" b="1" i="1" dirty="0" err="1">
                <a:latin typeface="Times New Roman"/>
                <a:cs typeface="Times New Roman"/>
              </a:rPr>
              <a:t>Деятельность</a:t>
            </a:r>
            <a:r>
              <a:rPr lang="en-US" sz="2400" b="1" i="1" dirty="0">
                <a:latin typeface="Times New Roman"/>
                <a:cs typeface="Times New Roman"/>
              </a:rPr>
              <a:t> </a:t>
            </a:r>
            <a:r>
              <a:rPr lang="en-US" sz="2400" b="1" i="1" dirty="0" err="1">
                <a:latin typeface="Times New Roman"/>
                <a:cs typeface="Times New Roman"/>
              </a:rPr>
              <a:t>педагога</a:t>
            </a:r>
            <a:r>
              <a:rPr lang="en-US" sz="2400" b="1" i="1" dirty="0">
                <a:latin typeface="Times New Roman"/>
                <a:cs typeface="Times New Roman"/>
              </a:rPr>
              <a:t>.</a:t>
            </a:r>
            <a:r>
              <a:rPr lang="en-US" sz="2400" b="1" dirty="0">
                <a:latin typeface="Times New Roman"/>
                <a:cs typeface="Times New Roman"/>
              </a:rPr>
              <a:t/>
            </a:r>
            <a:br>
              <a:rPr lang="en-US" sz="2400" b="1" dirty="0">
                <a:latin typeface="Times New Roman"/>
                <a:cs typeface="Times New Roman"/>
              </a:rPr>
            </a:br>
            <a:r>
              <a:rPr lang="en-US" sz="2400" b="1" dirty="0">
                <a:latin typeface="Times New Roman"/>
                <a:cs typeface="Times New Roman"/>
              </a:rPr>
              <a:t>1. </a:t>
            </a:r>
            <a:r>
              <a:rPr lang="en-US" sz="2400" b="1" dirty="0" err="1">
                <a:latin typeface="Times New Roman"/>
                <a:cs typeface="Times New Roman"/>
              </a:rPr>
              <a:t>Беседы</a:t>
            </a:r>
            <a:r>
              <a:rPr lang="en-US" sz="2400" b="1" dirty="0">
                <a:latin typeface="Times New Roman"/>
                <a:cs typeface="Times New Roman"/>
              </a:rPr>
              <a:t> с </a:t>
            </a:r>
            <a:r>
              <a:rPr lang="en-US" sz="2400" b="1" dirty="0" err="1">
                <a:latin typeface="Times New Roman"/>
                <a:cs typeface="Times New Roman"/>
              </a:rPr>
              <a:t>детьми</a:t>
            </a:r>
            <a:r>
              <a:rPr lang="en-US" sz="2400" b="1" dirty="0">
                <a:latin typeface="Times New Roman"/>
                <a:cs typeface="Times New Roman"/>
              </a:rPr>
              <a:t> (</a:t>
            </a:r>
            <a:r>
              <a:rPr lang="en-US" sz="2400" b="1" dirty="0" err="1">
                <a:latin typeface="Times New Roman"/>
                <a:cs typeface="Times New Roman"/>
              </a:rPr>
              <a:t>выявление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уровня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знаний</a:t>
            </a:r>
            <a:r>
              <a:rPr lang="en-US" sz="2400" b="1" dirty="0">
                <a:latin typeface="Times New Roman"/>
                <a:cs typeface="Times New Roman"/>
              </a:rPr>
              <a:t> о </a:t>
            </a:r>
            <a:r>
              <a:rPr lang="en-US" sz="2400" b="1" dirty="0" err="1">
                <a:latin typeface="Times New Roman"/>
                <a:cs typeface="Times New Roman"/>
              </a:rPr>
              <a:t>растениях</a:t>
            </a:r>
            <a:r>
              <a:rPr lang="en-US" sz="2400" b="1" dirty="0">
                <a:latin typeface="Times New Roman"/>
                <a:cs typeface="Times New Roman"/>
              </a:rPr>
              <a:t>)</a:t>
            </a:r>
            <a:br>
              <a:rPr lang="en-US" sz="2400" b="1" dirty="0">
                <a:latin typeface="Times New Roman"/>
                <a:cs typeface="Times New Roman"/>
              </a:rPr>
            </a:br>
            <a:r>
              <a:rPr lang="en-US" sz="2400" b="1" dirty="0">
                <a:latin typeface="Times New Roman"/>
                <a:cs typeface="Times New Roman"/>
              </a:rPr>
              <a:t>2. </a:t>
            </a:r>
            <a:r>
              <a:rPr lang="en-US" sz="2400" b="1" dirty="0" err="1">
                <a:latin typeface="Times New Roman"/>
                <a:cs typeface="Times New Roman"/>
              </a:rPr>
              <a:t>Составление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плана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работы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над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проектом</a:t>
            </a:r>
            <a:endParaRPr lang="ru-RU" b="1">
              <a:ea typeface="Calibri"/>
              <a:cs typeface="Calibri"/>
            </a:endParaRPr>
          </a:p>
          <a:p>
            <a:r>
              <a:rPr lang="en-US" sz="2400" b="1" dirty="0">
                <a:latin typeface="Times New Roman"/>
                <a:cs typeface="Times New Roman"/>
              </a:rPr>
              <a:t>3. </a:t>
            </a:r>
            <a:r>
              <a:rPr lang="en-US" sz="2400" b="1" dirty="0" err="1">
                <a:latin typeface="Times New Roman"/>
                <a:cs typeface="Times New Roman"/>
              </a:rPr>
              <a:t>Сбор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материала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необходимого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для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реализации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проекта</a:t>
            </a:r>
            <a:r>
              <a:rPr lang="en-US" sz="2400" b="1" dirty="0">
                <a:latin typeface="Times New Roman"/>
                <a:cs typeface="Times New Roman"/>
              </a:rPr>
              <a:t>.</a:t>
            </a:r>
            <a:br>
              <a:rPr lang="en-US" sz="2400" b="1" dirty="0">
                <a:latin typeface="Times New Roman"/>
                <a:cs typeface="Times New Roman"/>
              </a:rPr>
            </a:br>
            <a:r>
              <a:rPr lang="en-US" sz="2400" b="1" dirty="0">
                <a:latin typeface="Times New Roman"/>
                <a:cs typeface="Times New Roman"/>
              </a:rPr>
              <a:t>4. </a:t>
            </a:r>
            <a:r>
              <a:rPr lang="en-US" sz="2400" b="1" dirty="0" err="1">
                <a:latin typeface="Times New Roman"/>
                <a:cs typeface="Times New Roman"/>
              </a:rPr>
              <a:t>Презентация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по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планируемой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теме</a:t>
            </a:r>
            <a:r>
              <a:rPr lang="en-US" sz="2400" b="1" dirty="0">
                <a:latin typeface="Times New Roman"/>
                <a:cs typeface="Times New Roman"/>
              </a:rPr>
              <a:t>.</a:t>
            </a:r>
            <a:endParaRPr lang="en-US" b="1"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r>
              <a:rPr lang="en-US" sz="2400" b="1" dirty="0">
                <a:latin typeface="Times New Roman"/>
                <a:cs typeface="Times New Roman"/>
              </a:rPr>
              <a:t>5. </a:t>
            </a:r>
            <a:r>
              <a:rPr lang="en-US" sz="2400" b="1" dirty="0" err="1">
                <a:latin typeface="Times New Roman"/>
                <a:cs typeface="Times New Roman"/>
              </a:rPr>
              <a:t>Организация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предметно</a:t>
            </a:r>
            <a:r>
              <a:rPr lang="en-US" sz="2400" b="1" dirty="0">
                <a:latin typeface="Times New Roman"/>
                <a:cs typeface="Times New Roman"/>
              </a:rPr>
              <a:t> – </a:t>
            </a:r>
            <a:r>
              <a:rPr lang="en-US" sz="2400" b="1" dirty="0" err="1">
                <a:latin typeface="Times New Roman"/>
                <a:cs typeface="Times New Roman"/>
              </a:rPr>
              <a:t>развивающей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среды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по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теме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проекта</a:t>
            </a:r>
            <a:r>
              <a:rPr lang="en-US" sz="2400" b="1" dirty="0">
                <a:latin typeface="Times New Roman"/>
                <a:cs typeface="Times New Roman"/>
              </a:rPr>
              <a:t>.</a:t>
            </a:r>
            <a:br>
              <a:rPr lang="en-US" sz="2400" b="1" dirty="0">
                <a:latin typeface="Times New Roman"/>
                <a:cs typeface="Times New Roman"/>
              </a:rPr>
            </a:br>
            <a:r>
              <a:rPr lang="en-US" sz="2400" b="1" dirty="0">
                <a:latin typeface="Times New Roman"/>
                <a:cs typeface="Times New Roman"/>
              </a:rPr>
              <a:t>6. </a:t>
            </a:r>
            <a:r>
              <a:rPr lang="en-US" sz="2400" b="1" dirty="0" err="1">
                <a:latin typeface="Times New Roman"/>
                <a:cs typeface="Times New Roman"/>
              </a:rPr>
              <a:t>Изготовление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дидактических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игр</a:t>
            </a:r>
            <a:r>
              <a:rPr lang="en-US" sz="2400" b="1" dirty="0">
                <a:latin typeface="Times New Roman"/>
                <a:cs typeface="Times New Roman"/>
              </a:rPr>
              <a:t> и </a:t>
            </a:r>
            <a:r>
              <a:rPr lang="en-US" sz="2400" b="1" dirty="0" err="1">
                <a:latin typeface="Times New Roman"/>
                <a:cs typeface="Times New Roman"/>
              </a:rPr>
              <a:t>пособий</a:t>
            </a:r>
            <a:r>
              <a:rPr lang="en-US" sz="2400" b="1" dirty="0">
                <a:latin typeface="Times New Roman"/>
                <a:cs typeface="Times New Roman"/>
              </a:rPr>
              <a:t>.</a:t>
            </a:r>
            <a:br>
              <a:rPr lang="en-US" sz="2400" b="1" dirty="0">
                <a:latin typeface="Times New Roman"/>
                <a:cs typeface="Times New Roman"/>
              </a:rPr>
            </a:br>
            <a:r>
              <a:rPr lang="en-US" sz="2400" b="1" i="1" dirty="0" err="1">
                <a:latin typeface="Times New Roman"/>
                <a:cs typeface="Times New Roman"/>
              </a:rPr>
              <a:t>Деятельность</a:t>
            </a:r>
            <a:r>
              <a:rPr lang="en-US" sz="2400" b="1" i="1" dirty="0">
                <a:latin typeface="Times New Roman"/>
                <a:cs typeface="Times New Roman"/>
              </a:rPr>
              <a:t> </a:t>
            </a:r>
            <a:r>
              <a:rPr lang="en-US" sz="2400" b="1" i="1" dirty="0" err="1">
                <a:latin typeface="Times New Roman"/>
                <a:cs typeface="Times New Roman"/>
              </a:rPr>
              <a:t>детей</a:t>
            </a:r>
            <a:r>
              <a:rPr lang="en-US" sz="2400" b="1" i="1" dirty="0">
                <a:latin typeface="Times New Roman"/>
                <a:cs typeface="Times New Roman"/>
              </a:rPr>
              <a:t>.</a:t>
            </a:r>
            <a:endParaRPr lang="en-US" b="1">
              <a:ea typeface="Calibri"/>
              <a:cs typeface="Calibri"/>
            </a:endParaRPr>
          </a:p>
          <a:p>
            <a:pPr>
              <a:buChar char="•"/>
            </a:pPr>
            <a:r>
              <a:rPr lang="en-US" sz="2400" b="1" dirty="0" err="1">
                <a:latin typeface="Times New Roman"/>
                <a:cs typeface="Times New Roman"/>
              </a:rPr>
              <a:t>Рассматривание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иллюстративного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материала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по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теме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проекта</a:t>
            </a:r>
            <a:r>
              <a:rPr lang="en-US" sz="2400" b="1" dirty="0">
                <a:latin typeface="Times New Roman"/>
                <a:cs typeface="Times New Roman"/>
              </a:rPr>
              <a:t>.</a:t>
            </a:r>
          </a:p>
          <a:p>
            <a:r>
              <a:rPr lang="en-US" sz="1350" dirty="0">
                <a:latin typeface="Times New Roman"/>
                <a:cs typeface="Times New Roman"/>
              </a:rPr>
              <a:t/>
            </a:r>
            <a:br>
              <a:rPr lang="en-US" sz="1350" dirty="0">
                <a:latin typeface="Times New Roman"/>
                <a:cs typeface="Times New Roman"/>
              </a:rPr>
            </a:br>
            <a:endParaRPr lang="en-US" sz="240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7101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push dir="u"/>
      </p:transition>
    </mc:Choice>
    <mc:Fallback>
      <p:transition spd="slow">
        <p:push dir="u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 descr="Изображение выглядит как растение, зеленый, лист, дерево&#10;&#10;Автоматически созданное описание">
            <a:extLst>
              <a:ext uri="{FF2B5EF4-FFF2-40B4-BE49-F238E27FC236}">
                <a16:creationId xmlns:a16="http://schemas.microsoft.com/office/drawing/2014/main" xmlns="" id="{70847161-8901-F66F-B1BE-91F267C185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51" y="37"/>
            <a:ext cx="12160369" cy="685792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DF28F14-FE49-D3E4-CB6D-1F9CB41D668C}"/>
              </a:ext>
            </a:extLst>
          </p:cNvPr>
          <p:cNvSpPr txBox="1"/>
          <p:nvPr/>
        </p:nvSpPr>
        <p:spPr>
          <a:xfrm>
            <a:off x="4321833" y="1210328"/>
            <a:ext cx="534550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400" b="1" kern="1800" dirty="0">
              <a:latin typeface="Times New Roman"/>
              <a:cs typeface="Times New Roman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A0B11BB-634B-E6E9-7CD4-044376568FE9}"/>
              </a:ext>
            </a:extLst>
          </p:cNvPr>
          <p:cNvSpPr txBox="1"/>
          <p:nvPr/>
        </p:nvSpPr>
        <p:spPr>
          <a:xfrm>
            <a:off x="540589" y="497457"/>
            <a:ext cx="6927011" cy="26776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2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этап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проекта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–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решение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задач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</a:p>
          <a:p>
            <a:r>
              <a:rPr lang="en-US" sz="2400" b="1" dirty="0" err="1">
                <a:latin typeface="Times New Roman"/>
                <a:cs typeface="Times New Roman"/>
              </a:rPr>
              <a:t>Деятельность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педагога</a:t>
            </a:r>
            <a:r>
              <a:rPr lang="en-US" sz="2400" b="1" dirty="0">
                <a:latin typeface="Times New Roman"/>
                <a:cs typeface="Times New Roman"/>
              </a:rPr>
              <a:t>.</a:t>
            </a:r>
            <a:endParaRPr lang="en-US" dirty="0"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r>
              <a:rPr lang="en-US" sz="2400" b="1" dirty="0">
                <a:latin typeface="Times New Roman"/>
                <a:cs typeface="Times New Roman"/>
              </a:rPr>
              <a:t>1. </a:t>
            </a:r>
            <a:r>
              <a:rPr lang="en-US" sz="2400" b="1" dirty="0" err="1">
                <a:latin typeface="Times New Roman"/>
                <a:cs typeface="Times New Roman"/>
              </a:rPr>
              <a:t>Беседа</a:t>
            </a:r>
            <a:r>
              <a:rPr lang="en-US" sz="2400" b="1" dirty="0">
                <a:latin typeface="Times New Roman"/>
                <a:cs typeface="Times New Roman"/>
              </a:rPr>
              <a:t> с </a:t>
            </a:r>
            <a:r>
              <a:rPr lang="en-US" sz="2400" b="1" dirty="0" err="1">
                <a:latin typeface="Times New Roman"/>
                <a:cs typeface="Times New Roman"/>
              </a:rPr>
              <a:t>детьми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познавательного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характера</a:t>
            </a:r>
            <a:r>
              <a:rPr lang="en-US" sz="2400" b="1" dirty="0">
                <a:latin typeface="Times New Roman"/>
                <a:cs typeface="Times New Roman"/>
              </a:rPr>
              <a:t>.</a:t>
            </a:r>
            <a:br>
              <a:rPr lang="en-US" sz="2400" b="1" dirty="0">
                <a:latin typeface="Times New Roman"/>
                <a:cs typeface="Times New Roman"/>
              </a:rPr>
            </a:br>
            <a:r>
              <a:rPr lang="en-US" sz="2400" b="1" dirty="0">
                <a:latin typeface="Times New Roman"/>
                <a:cs typeface="Times New Roman"/>
              </a:rPr>
              <a:t>2. </a:t>
            </a:r>
            <a:r>
              <a:rPr lang="en-US" sz="2400" b="1" dirty="0" err="1">
                <a:latin typeface="Times New Roman"/>
                <a:cs typeface="Times New Roman"/>
              </a:rPr>
              <a:t>Организация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предметно</a:t>
            </a:r>
            <a:r>
              <a:rPr lang="en-US" sz="2400" b="1" dirty="0">
                <a:latin typeface="Times New Roman"/>
                <a:cs typeface="Times New Roman"/>
              </a:rPr>
              <a:t> – </a:t>
            </a:r>
            <a:r>
              <a:rPr lang="en-US" sz="2400" b="1" dirty="0" err="1">
                <a:latin typeface="Times New Roman"/>
                <a:cs typeface="Times New Roman"/>
              </a:rPr>
              <a:t>развивающей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среды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по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теме</a:t>
            </a:r>
            <a:endParaRPr lang="en-US" dirty="0" err="1">
              <a:latin typeface="Calibri" panose="020F0502020204030204"/>
              <a:ea typeface="Calibri"/>
              <a:cs typeface="Calibri"/>
            </a:endParaRPr>
          </a:p>
          <a:p>
            <a:r>
              <a:rPr lang="en-US" sz="2400" b="1" dirty="0">
                <a:latin typeface="Times New Roman"/>
                <a:cs typeface="Times New Roman"/>
              </a:rPr>
              <a:t/>
            </a:r>
            <a:br>
              <a:rPr lang="en-US" sz="2400" b="1" dirty="0">
                <a:latin typeface="Times New Roman"/>
                <a:cs typeface="Times New Roman"/>
              </a:rPr>
            </a:br>
            <a:endParaRPr lang="en-US" sz="2400" b="1"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8380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push dir="u"/>
      </p:transition>
    </mc:Choice>
    <mc:Fallback>
      <p:transition spd="slow">
        <p:push dir="u"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112</Words>
  <Application>Microsoft Office PowerPoint</Application>
  <PresentationFormat>Произвольный</PresentationFormat>
  <Paragraphs>38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1</cp:lastModifiedBy>
  <cp:revision>354</cp:revision>
  <dcterms:created xsi:type="dcterms:W3CDTF">2022-05-10T12:33:41Z</dcterms:created>
  <dcterms:modified xsi:type="dcterms:W3CDTF">2022-06-02T13:39:34Z</dcterms:modified>
</cp:coreProperties>
</file>