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7" r:id="rId9"/>
    <p:sldId id="268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C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499" y="2924944"/>
            <a:ext cx="8736971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0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8832981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679509" y="1556792"/>
            <a:ext cx="103691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8832981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09" y="1556792"/>
            <a:ext cx="1036915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2F1FA19-B379-477B-8430-7B64ED2886D7}" type="datetimeFigureOut">
              <a:rPr lang="ru-RU" smtClean="0"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749CFF4-1D59-43B7-89E4-54467DA2D4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latin typeface="Arial Black" panose="020B0A04020102020204" pitchFamily="34" charset="0"/>
              </a:rPr>
              <a:t>Моделирование фартука</a:t>
            </a:r>
            <a:endParaRPr lang="ru-RU" sz="7200" b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3665" y="5202238"/>
            <a:ext cx="3093493" cy="165576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5 КЛАСС</a:t>
            </a:r>
          </a:p>
          <a:p>
            <a:pPr algn="r"/>
            <a:r>
              <a:rPr lang="ru-RU" sz="3600" dirty="0" smtClean="0"/>
              <a:t>ГБОУ СОШ 276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51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27" t="7363" r="5025" b="5274"/>
          <a:stretch/>
        </p:blipFill>
        <p:spPr>
          <a:xfrm>
            <a:off x="1392072" y="272954"/>
            <a:ext cx="8685012" cy="62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2981" cy="1048666"/>
          </a:xfrm>
          <a:ln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1.подберите карман и  нагрудник к нижней части фартука, подходящие по форме </a:t>
            </a:r>
          </a:p>
        </p:txBody>
      </p:sp>
      <p:pic>
        <p:nvPicPr>
          <p:cNvPr id="14339" name="Picture 4" descr="Отсканировано 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6133" y="1026034"/>
            <a:ext cx="8175625" cy="5072063"/>
          </a:xfrm>
        </p:spPr>
      </p:pic>
      <p:cxnSp>
        <p:nvCxnSpPr>
          <p:cNvPr id="4" name="Прямая со стрелкой 3"/>
          <p:cNvCxnSpPr/>
          <p:nvPr/>
        </p:nvCxnSpPr>
        <p:spPr>
          <a:xfrm>
            <a:off x="3248167" y="2756848"/>
            <a:ext cx="2674961" cy="80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57099" y="4203510"/>
            <a:ext cx="2756847" cy="1337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81182" y="2647666"/>
            <a:ext cx="3179928" cy="109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435522" y="3971499"/>
            <a:ext cx="2838735" cy="156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71146" y="2579427"/>
            <a:ext cx="2831911" cy="98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878177" y="3971499"/>
            <a:ext cx="0" cy="135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435522" y="2210937"/>
            <a:ext cx="3002508" cy="162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07976" y="3971499"/>
            <a:ext cx="1705969" cy="135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19471" y="2647666"/>
            <a:ext cx="6280919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956678" y="3971498"/>
            <a:ext cx="4617829" cy="121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2. подберите детали по форме и отделке,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рисунку ткани </a:t>
            </a:r>
          </a:p>
        </p:txBody>
      </p:sp>
      <p:pic>
        <p:nvPicPr>
          <p:cNvPr id="15363" name="Picture 4" descr="задание 2_0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1425" y="1358900"/>
            <a:ext cx="7486650" cy="5353050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4751850" y="2388358"/>
            <a:ext cx="925619" cy="141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99546" y="2415654"/>
            <a:ext cx="3043451" cy="137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425588" y="2388358"/>
            <a:ext cx="1009934" cy="298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80179" y="2279176"/>
            <a:ext cx="2197290" cy="152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495041" y="2388358"/>
            <a:ext cx="3383431" cy="149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61815" y="3845256"/>
            <a:ext cx="2415654" cy="145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646460" y="2313295"/>
            <a:ext cx="2142698" cy="150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34662" y="3845256"/>
            <a:ext cx="1476825" cy="166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адание 2_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4088" y="1236071"/>
            <a:ext cx="7486650" cy="5353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728" y="144271"/>
            <a:ext cx="7970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2. подберите детали по форме и отделке,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рисунку ткани 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741994" y="2292824"/>
            <a:ext cx="1951630" cy="131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78221" y="3766782"/>
            <a:ext cx="2006221" cy="159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11940" y="2155131"/>
            <a:ext cx="1009934" cy="3153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83074" y="3766782"/>
            <a:ext cx="338800" cy="159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87403" y="2305863"/>
            <a:ext cx="975815" cy="1310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346209" y="3629089"/>
            <a:ext cx="1501254" cy="1734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950424" y="1724193"/>
            <a:ext cx="1419367" cy="800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01301" y="3215728"/>
            <a:ext cx="1405720" cy="6968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53886" y="4808510"/>
            <a:ext cx="2927446" cy="15464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3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464024"/>
            <a:ext cx="847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/>
              <a:t>Цветовой круг </a:t>
            </a:r>
            <a:r>
              <a:rPr lang="ru-RU" sz="4400" b="1" u="sng" dirty="0" err="1" smtClean="0"/>
              <a:t>Йоханнеса</a:t>
            </a:r>
            <a:r>
              <a:rPr lang="ru-RU" sz="4400" b="1" u="sng" dirty="0" smtClean="0"/>
              <a:t> </a:t>
            </a:r>
            <a:r>
              <a:rPr lang="ru-RU" sz="4400" b="1" u="sng" dirty="0" err="1"/>
              <a:t>Иттена</a:t>
            </a:r>
            <a:endParaRPr lang="ru-RU" sz="4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10" y="1596788"/>
            <a:ext cx="3955984" cy="397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894" y="1779687"/>
            <a:ext cx="6583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  <a:r>
              <a:rPr lang="ru-RU" sz="2400" b="1" u="sng" dirty="0" smtClean="0"/>
              <a:t>Советы по гармоничному сочетанию цветов:</a:t>
            </a:r>
          </a:p>
          <a:p>
            <a:endParaRPr lang="ru-RU" sz="2400" dirty="0"/>
          </a:p>
          <a:p>
            <a:pPr fontAlgn="ctr"/>
            <a:r>
              <a:rPr lang="ru-RU" sz="2400" dirty="0" smtClean="0"/>
              <a:t>-Белый</a:t>
            </a:r>
            <a:r>
              <a:rPr lang="ru-RU" sz="2400" dirty="0"/>
              <a:t>, черный и серый цвета прекрасно сочетаются со всеми остальными цветами.</a:t>
            </a:r>
          </a:p>
          <a:p>
            <a:pPr fontAlgn="ctr"/>
            <a:r>
              <a:rPr lang="ru-RU" sz="2400" dirty="0" smtClean="0"/>
              <a:t>- Обычно </a:t>
            </a:r>
            <a:r>
              <a:rPr lang="ru-RU" sz="2400" dirty="0"/>
              <a:t>для создания интересного образа достаточно сочетания трех цветов. Но оно должно быть в определенном процентном соотношении: 60% занимает основной цвет, 30% выделяется на контрастный цвет и 10% - на расставление акцента.</a:t>
            </a:r>
          </a:p>
          <a:p>
            <a:pPr fontAlgn="ctr"/>
            <a:r>
              <a:rPr lang="ru-RU" sz="2400" dirty="0" smtClean="0"/>
              <a:t>- Для </a:t>
            </a:r>
            <a:r>
              <a:rPr lang="ru-RU" sz="2400" dirty="0"/>
              <a:t>начала определитесь с основным цветом, а потом с помощью цветового круга подберите к нему дополнительные цвета.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2" y="132185"/>
            <a:ext cx="8980227" cy="6578106"/>
          </a:xfrm>
          <a:prstGeom prst="rect">
            <a:avLst/>
          </a:prstGeom>
          <a:ln>
            <a:solidFill>
              <a:srgbClr val="FCFBFC"/>
            </a:solidFill>
          </a:ln>
          <a:effectLst>
            <a:glow rad="101600">
              <a:srgbClr val="FFFFCC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582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1" y="107476"/>
            <a:ext cx="3932261" cy="3932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983" t="1013" r="10911"/>
          <a:stretch/>
        </p:blipFill>
        <p:spPr>
          <a:xfrm>
            <a:off x="8516203" y="1937983"/>
            <a:ext cx="3029803" cy="3889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255" y="1058555"/>
            <a:ext cx="4004764" cy="400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368" y="3583675"/>
            <a:ext cx="2243920" cy="224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69041" y="4222133"/>
            <a:ext cx="2294321" cy="24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52625" y="1643063"/>
            <a:ext cx="8286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называется моделированием?</a:t>
            </a:r>
          </a:p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Перечислите этапы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моделирования.</a:t>
            </a:r>
          </a:p>
          <a:p>
            <a:pPr eaLnBrk="1" hangingPunct="1"/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должна учесть при моделирование своего изделия</a:t>
            </a: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Вопросы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 закрепление</a:t>
            </a:r>
          </a:p>
        </p:txBody>
      </p:sp>
    </p:spTree>
    <p:extLst>
      <p:ext uri="{BB962C8B-B14F-4D97-AF65-F5344CB8AC3E}">
        <p14:creationId xmlns:p14="http://schemas.microsoft.com/office/powerpoint/2010/main" val="41715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06"/>
          <p:cNvGrpSpPr>
            <a:grpSpLocks/>
          </p:cNvGrpSpPr>
          <p:nvPr/>
        </p:nvGrpSpPr>
        <p:grpSpPr bwMode="auto">
          <a:xfrm>
            <a:off x="2095500" y="357189"/>
            <a:ext cx="7183438" cy="5864225"/>
            <a:chOff x="571472" y="357166"/>
            <a:chExt cx="7183467" cy="5864225"/>
          </a:xfrm>
        </p:grpSpPr>
        <p:grpSp>
          <p:nvGrpSpPr>
            <p:cNvPr id="18440" name="Группа 26"/>
            <p:cNvGrpSpPr>
              <a:grpSpLocks/>
            </p:cNvGrpSpPr>
            <p:nvPr/>
          </p:nvGrpSpPr>
          <p:grpSpPr bwMode="auto">
            <a:xfrm>
              <a:off x="785786" y="357166"/>
              <a:ext cx="6969153" cy="5864225"/>
              <a:chOff x="714348" y="357166"/>
              <a:chExt cx="6969153" cy="5864225"/>
            </a:xfrm>
          </p:grpSpPr>
          <p:grpSp>
            <p:nvGrpSpPr>
              <p:cNvPr id="18447" name="Group 2"/>
              <p:cNvGrpSpPr>
                <a:grpSpLocks/>
              </p:cNvGrpSpPr>
              <p:nvPr/>
            </p:nvGrpSpPr>
            <p:grpSpPr bwMode="auto">
              <a:xfrm>
                <a:off x="4786314" y="357166"/>
                <a:ext cx="2897187" cy="5864225"/>
                <a:chOff x="6363" y="1365"/>
                <a:chExt cx="4563" cy="9235"/>
              </a:xfrm>
            </p:grpSpPr>
            <p:pic>
              <p:nvPicPr>
                <p:cNvPr id="18454" name="Рисунок 1" descr="doll_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63" y="1365"/>
                  <a:ext cx="4563" cy="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8455" name="Group 4"/>
                <p:cNvGrpSpPr>
                  <a:grpSpLocks/>
                </p:cNvGrpSpPr>
                <p:nvPr/>
              </p:nvGrpSpPr>
              <p:grpSpPr bwMode="auto">
                <a:xfrm>
                  <a:off x="7461" y="3114"/>
                  <a:ext cx="2200" cy="4305"/>
                  <a:chOff x="7461" y="3114"/>
                  <a:chExt cx="2200" cy="4305"/>
                </a:xfrm>
              </p:grpSpPr>
              <p:sp>
                <p:nvSpPr>
                  <p:cNvPr id="18456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7633" y="3114"/>
                    <a:ext cx="1812" cy="163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6 w 21600"/>
                      <a:gd name="T13" fmla="*/ 4494 h 21600"/>
                      <a:gd name="T14" fmla="*/ 17106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457" name="AutoShape 6"/>
                  <p:cNvSpPr>
                    <a:spLocks noChangeArrowheads="1"/>
                  </p:cNvSpPr>
                  <p:nvPr/>
                </p:nvSpPr>
                <p:spPr bwMode="auto">
                  <a:xfrm rot="-2243462">
                    <a:off x="7461" y="3184"/>
                    <a:ext cx="422" cy="745"/>
                  </a:xfrm>
                  <a:prstGeom prst="flowChartMerge">
                    <a:avLst/>
                  </a:pr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458" name="AutoShape 7"/>
                  <p:cNvSpPr>
                    <a:spLocks noChangeArrowheads="1"/>
                  </p:cNvSpPr>
                  <p:nvPr/>
                </p:nvSpPr>
                <p:spPr bwMode="auto">
                  <a:xfrm rot="2130066">
                    <a:off x="9204" y="3184"/>
                    <a:ext cx="457" cy="745"/>
                  </a:xfrm>
                  <a:prstGeom prst="flowChartMerge">
                    <a:avLst/>
                  </a:pr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8459" name="AutoShape 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580" y="4753"/>
                    <a:ext cx="1940" cy="25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498 w 21600"/>
                      <a:gd name="T13" fmla="*/ 4502 h 21600"/>
                      <a:gd name="T14" fmla="*/ 17102 w 21600"/>
                      <a:gd name="T15" fmla="*/ 17098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846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7461" y="3114"/>
                    <a:ext cx="2090" cy="4305"/>
                    <a:chOff x="7509" y="3294"/>
                    <a:chExt cx="2090" cy="4305"/>
                  </a:xfrm>
                </p:grpSpPr>
                <p:grpSp>
                  <p:nvGrpSpPr>
                    <p:cNvPr id="18461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09" y="4734"/>
                      <a:ext cx="2090" cy="2865"/>
                      <a:chOff x="4213" y="7722"/>
                      <a:chExt cx="2090" cy="2581"/>
                    </a:xfrm>
                  </p:grpSpPr>
                  <p:sp>
                    <p:nvSpPr>
                      <p:cNvPr id="18465" name="AutoShap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13" y="9460"/>
                        <a:ext cx="2090" cy="843"/>
                      </a:xfrm>
                      <a:prstGeom prst="flowChartMerge">
                        <a:avLst/>
                      </a:prstGeom>
                      <a:solidFill>
                        <a:srgbClr val="C000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>
                          <a:latin typeface="Calibri" panose="020F0502020204030204" pitchFamily="34" charset="0"/>
                        </a:endParaRPr>
                      </a:p>
                    </p:txBody>
                  </p:sp>
                  <p:cxnSp>
                    <p:nvCxnSpPr>
                      <p:cNvPr id="18466" name="AutoShape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5264" y="9460"/>
                        <a:ext cx="0" cy="843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18467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4213" y="7722"/>
                        <a:ext cx="2090" cy="1738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496 w 21600"/>
                          <a:gd name="T13" fmla="*/ 4499 h 21600"/>
                          <a:gd name="T14" fmla="*/ 17104 w 21600"/>
                          <a:gd name="T15" fmla="*/ 17101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548DD4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ru-RU" altLang="ru-RU">
                          <a:latin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8462" name="Rectangle 14"/>
                    <p:cNvSpPr>
                      <a:spLocks noChangeArrowheads="1"/>
                    </p:cNvSpPr>
                    <p:nvPr/>
                  </p:nvSpPr>
                  <p:spPr bwMode="auto">
                    <a:xfrm rot="1079947">
                      <a:off x="8823" y="3298"/>
                      <a:ext cx="179" cy="720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63" name="Rectangle 15"/>
                    <p:cNvSpPr>
                      <a:spLocks noChangeArrowheads="1"/>
                    </p:cNvSpPr>
                    <p:nvPr/>
                  </p:nvSpPr>
                  <p:spPr bwMode="auto">
                    <a:xfrm rot="9051565">
                      <a:off x="8017" y="3294"/>
                      <a:ext cx="212" cy="720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64" name="AutoShape 1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8049" y="3834"/>
                      <a:ext cx="1080" cy="90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12 h 21600"/>
                        <a:gd name="T14" fmla="*/ 17100 w 21600"/>
                        <a:gd name="T15" fmla="*/ 17112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8448" name="Группа 25"/>
              <p:cNvGrpSpPr>
                <a:grpSpLocks/>
              </p:cNvGrpSpPr>
              <p:nvPr/>
            </p:nvGrpSpPr>
            <p:grpSpPr bwMode="auto">
              <a:xfrm>
                <a:off x="714348" y="1500174"/>
                <a:ext cx="5429288" cy="2714645"/>
                <a:chOff x="714348" y="1500174"/>
                <a:chExt cx="5429288" cy="2714645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10800000">
                  <a:off x="714348" y="1500166"/>
                  <a:ext cx="4929207" cy="158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>
                  <a:stCxn id="18456" idx="2"/>
                </p:cNvCxnSpPr>
                <p:nvPr/>
              </p:nvCxnSpPr>
              <p:spPr>
                <a:xfrm flipH="1">
                  <a:off x="714348" y="1987528"/>
                  <a:ext cx="5022870" cy="1270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10800000" flipV="1">
                  <a:off x="714348" y="2428853"/>
                  <a:ext cx="5100658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10800000">
                  <a:off x="785785" y="3214666"/>
                  <a:ext cx="4786332" cy="158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10800000">
                  <a:off x="785785" y="4213203"/>
                  <a:ext cx="5357835" cy="1588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441" name="Группа 105"/>
            <p:cNvGrpSpPr>
              <a:grpSpLocks/>
            </p:cNvGrpSpPr>
            <p:nvPr/>
          </p:nvGrpSpPr>
          <p:grpSpPr bwMode="auto">
            <a:xfrm>
              <a:off x="571472" y="1500174"/>
              <a:ext cx="1928826" cy="2714644"/>
              <a:chOff x="0" y="1357298"/>
              <a:chExt cx="1928826" cy="271464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785816" y="2262165"/>
                <a:ext cx="1143005" cy="1809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357319" y="1582715"/>
                <a:ext cx="571502" cy="6794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1357319" y="1357290"/>
                <a:ext cx="142876" cy="2254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2262165"/>
                <a:ext cx="1928821" cy="746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928692" y="2714602"/>
                <a:ext cx="500064" cy="5270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0" name="Группа 110"/>
          <p:cNvGrpSpPr>
            <a:grpSpLocks/>
          </p:cNvGrpSpPr>
          <p:nvPr/>
        </p:nvGrpSpPr>
        <p:grpSpPr bwMode="auto">
          <a:xfrm>
            <a:off x="2881313" y="1714501"/>
            <a:ext cx="1143000" cy="2500313"/>
            <a:chOff x="1357290" y="1714488"/>
            <a:chExt cx="1143008" cy="2500330"/>
          </a:xfrm>
        </p:grpSpPr>
        <p:cxnSp>
          <p:nvCxnSpPr>
            <p:cNvPr id="38" name="Прямая соединительная линия 37"/>
            <p:cNvCxnSpPr>
              <a:stCxn id="32" idx="0"/>
            </p:cNvCxnSpPr>
            <p:nvPr/>
          </p:nvCxnSpPr>
          <p:spPr>
            <a:xfrm rot="16200000" flipH="1" flipV="1">
              <a:off x="1720036" y="1923246"/>
              <a:ext cx="703268" cy="285752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969937" y="2816220"/>
              <a:ext cx="1346209" cy="571504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1357290" y="3775077"/>
              <a:ext cx="1143008" cy="43974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10800000" flipV="1">
              <a:off x="1357290" y="3714752"/>
              <a:ext cx="1143008" cy="47625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05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31"/>
          <p:cNvGrpSpPr>
            <a:grpSpLocks/>
          </p:cNvGrpSpPr>
          <p:nvPr/>
        </p:nvGrpSpPr>
        <p:grpSpPr bwMode="auto">
          <a:xfrm>
            <a:off x="2733675" y="571501"/>
            <a:ext cx="7042150" cy="5864225"/>
            <a:chOff x="1214414" y="571480"/>
            <a:chExt cx="7042179" cy="5864225"/>
          </a:xfrm>
        </p:grpSpPr>
        <p:grpSp>
          <p:nvGrpSpPr>
            <p:cNvPr id="19472" name="Group 2"/>
            <p:cNvGrpSpPr>
              <a:grpSpLocks/>
            </p:cNvGrpSpPr>
            <p:nvPr/>
          </p:nvGrpSpPr>
          <p:grpSpPr bwMode="auto">
            <a:xfrm>
              <a:off x="5357818" y="571480"/>
              <a:ext cx="2898775" cy="5864225"/>
              <a:chOff x="6363" y="1365"/>
              <a:chExt cx="4563" cy="9235"/>
            </a:xfrm>
          </p:grpSpPr>
          <p:pic>
            <p:nvPicPr>
              <p:cNvPr id="19479" name="Рисунок 1" descr="doll_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3" y="1365"/>
                <a:ext cx="4563" cy="9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0" name="Group 4"/>
              <p:cNvGrpSpPr>
                <a:grpSpLocks/>
              </p:cNvGrpSpPr>
              <p:nvPr/>
            </p:nvGrpSpPr>
            <p:grpSpPr bwMode="auto">
              <a:xfrm>
                <a:off x="7400" y="3114"/>
                <a:ext cx="2221" cy="4320"/>
                <a:chOff x="7461" y="3114"/>
                <a:chExt cx="2221" cy="4320"/>
              </a:xfrm>
            </p:grpSpPr>
            <p:grpSp>
              <p:nvGrpSpPr>
                <p:cNvPr id="19481" name="Group 5"/>
                <p:cNvGrpSpPr>
                  <a:grpSpLocks/>
                </p:cNvGrpSpPr>
                <p:nvPr/>
              </p:nvGrpSpPr>
              <p:grpSpPr bwMode="auto">
                <a:xfrm>
                  <a:off x="7461" y="3114"/>
                  <a:ext cx="2221" cy="4220"/>
                  <a:chOff x="7461" y="3114"/>
                  <a:chExt cx="2221" cy="4220"/>
                </a:xfrm>
              </p:grpSpPr>
              <p:sp>
                <p:nvSpPr>
                  <p:cNvPr id="19493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7633" y="3114"/>
                    <a:ext cx="1812" cy="163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6 w 21600"/>
                      <a:gd name="T13" fmla="*/ 4494 h 21600"/>
                      <a:gd name="T14" fmla="*/ 17106 w 21600"/>
                      <a:gd name="T15" fmla="*/ 1710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494" name="AutoShape 7"/>
                  <p:cNvSpPr>
                    <a:spLocks noChangeArrowheads="1"/>
                  </p:cNvSpPr>
                  <p:nvPr/>
                </p:nvSpPr>
                <p:spPr bwMode="auto">
                  <a:xfrm rot="-2243462">
                    <a:off x="7461" y="3184"/>
                    <a:ext cx="422" cy="745"/>
                  </a:xfrm>
                  <a:prstGeom prst="flowChartMerge">
                    <a:avLst/>
                  </a:pr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495" name="AutoShape 8"/>
                  <p:cNvSpPr>
                    <a:spLocks noChangeArrowheads="1"/>
                  </p:cNvSpPr>
                  <p:nvPr/>
                </p:nvSpPr>
                <p:spPr bwMode="auto">
                  <a:xfrm rot="2130066">
                    <a:off x="9204" y="3184"/>
                    <a:ext cx="457" cy="745"/>
                  </a:xfrm>
                  <a:prstGeom prst="flowChartMerge">
                    <a:avLst/>
                  </a:pr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496" name="AutoShape 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461" y="4734"/>
                    <a:ext cx="2221" cy="26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3 w 21600"/>
                      <a:gd name="T13" fmla="*/ 4503 h 21600"/>
                      <a:gd name="T14" fmla="*/ 17097 w 21600"/>
                      <a:gd name="T15" fmla="*/ 1709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BD4B4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482" name="Group 10"/>
                <p:cNvGrpSpPr>
                  <a:grpSpLocks/>
                </p:cNvGrpSpPr>
                <p:nvPr/>
              </p:nvGrpSpPr>
              <p:grpSpPr bwMode="auto">
                <a:xfrm>
                  <a:off x="7461" y="3114"/>
                  <a:ext cx="2160" cy="4320"/>
                  <a:chOff x="7461" y="3114"/>
                  <a:chExt cx="2160" cy="4320"/>
                </a:xfrm>
              </p:grpSpPr>
              <p:grpSp>
                <p:nvGrpSpPr>
                  <p:cNvPr id="1948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7461" y="4734"/>
                    <a:ext cx="2160" cy="2700"/>
                    <a:chOff x="7641" y="4734"/>
                    <a:chExt cx="1980" cy="2700"/>
                  </a:xfrm>
                </p:grpSpPr>
                <p:sp>
                  <p:nvSpPr>
                    <p:cNvPr id="19490" name="AutoShape 12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641" y="4734"/>
                      <a:ext cx="1980" cy="1800"/>
                    </a:xfrm>
                    <a:prstGeom prst="flowChartManualOperation">
                      <a:avLst/>
                    </a:prstGeom>
                    <a:solidFill>
                      <a:srgbClr val="FF99CC"/>
                    </a:solidFill>
                    <a:ln w="38100">
                      <a:solidFill>
                        <a:srgbClr val="99336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91" name="AutoShape 1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8181" y="5994"/>
                      <a:ext cx="900" cy="1980"/>
                    </a:xfrm>
                    <a:prstGeom prst="flowChartDelay">
                      <a:avLst/>
                    </a:prstGeom>
                    <a:solidFill>
                      <a:srgbClr val="FF99CC"/>
                    </a:solidFill>
                    <a:ln w="38100">
                      <a:solidFill>
                        <a:srgbClr val="99336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92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41" y="6534"/>
                      <a:ext cx="198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99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9484" name="AutoShape 15" descr="Ромбики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8181" y="5994"/>
                    <a:ext cx="720" cy="1440"/>
                  </a:xfrm>
                  <a:prstGeom prst="flowChartDelay">
                    <a:avLst/>
                  </a:prstGeom>
                  <a:pattFill prst="solidDmnd">
                    <a:fgClr>
                      <a:srgbClr val="993366"/>
                    </a:fgClr>
                    <a:bgClr>
                      <a:srgbClr val="FFFFFF"/>
                    </a:bgClr>
                  </a:pattFill>
                  <a:ln w="28575">
                    <a:solidFill>
                      <a:srgbClr val="9933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485" name="AutoShape 16" descr="Ромбики"/>
                  <p:cNvSpPr>
                    <a:spLocks noChangeArrowheads="1"/>
                  </p:cNvSpPr>
                  <p:nvPr/>
                </p:nvSpPr>
                <p:spPr bwMode="auto">
                  <a:xfrm>
                    <a:off x="7461" y="3114"/>
                    <a:ext cx="2160" cy="16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7 h 21600"/>
                      <a:gd name="T14" fmla="*/ 17100 w 21600"/>
                      <a:gd name="T15" fmla="*/ 1710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pattFill prst="solidDmnd">
                    <a:fgClr>
                      <a:srgbClr val="993366"/>
                    </a:fgClr>
                    <a:bgClr>
                      <a:srgbClr val="FFFFFF"/>
                    </a:bgClr>
                  </a:pattFill>
                  <a:ln w="28575">
                    <a:solidFill>
                      <a:srgbClr val="9933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948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8181" y="3114"/>
                    <a:ext cx="720" cy="1440"/>
                    <a:chOff x="8181" y="3114"/>
                    <a:chExt cx="720" cy="1440"/>
                  </a:xfrm>
                </p:grpSpPr>
                <p:sp>
                  <p:nvSpPr>
                    <p:cNvPr id="19488" name="AutoShape 18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8181" y="3114"/>
                      <a:ext cx="720" cy="144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CC99"/>
                    </a:solidFill>
                    <a:ln w="38100">
                      <a:solidFill>
                        <a:srgbClr val="993366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8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81" y="3114"/>
                      <a:ext cx="720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CC9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948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21" y="4554"/>
                    <a:ext cx="1440" cy="180"/>
                  </a:xfrm>
                  <a:prstGeom prst="rect">
                    <a:avLst/>
                  </a:prstGeom>
                  <a:solidFill>
                    <a:srgbClr val="993366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9473" name="Группа 30"/>
            <p:cNvGrpSpPr>
              <a:grpSpLocks/>
            </p:cNvGrpSpPr>
            <p:nvPr/>
          </p:nvGrpSpPr>
          <p:grpSpPr bwMode="auto">
            <a:xfrm>
              <a:off x="1214414" y="1714489"/>
              <a:ext cx="5572164" cy="2716231"/>
              <a:chOff x="1214414" y="1714489"/>
              <a:chExt cx="5572164" cy="2716231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rot="10800000">
                <a:off x="1214414" y="1714480"/>
                <a:ext cx="4929208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Прямая соединительная линия 3"/>
              <p:cNvCxnSpPr/>
              <p:nvPr/>
            </p:nvCxnSpPr>
            <p:spPr>
              <a:xfrm rot="10800000">
                <a:off x="1214414" y="2285980"/>
                <a:ext cx="5000646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rot="10800000">
                <a:off x="1214414" y="2643168"/>
                <a:ext cx="5000646" cy="158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10800000">
                <a:off x="1214414" y="3500418"/>
                <a:ext cx="4929208" cy="158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10800000">
                <a:off x="1214414" y="4429105"/>
                <a:ext cx="5572148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59" name="Группа 36"/>
          <p:cNvGrpSpPr>
            <a:grpSpLocks/>
          </p:cNvGrpSpPr>
          <p:nvPr/>
        </p:nvGrpSpPr>
        <p:grpSpPr bwMode="auto">
          <a:xfrm>
            <a:off x="2309813" y="1643064"/>
            <a:ext cx="2043112" cy="2809875"/>
            <a:chOff x="862516" y="1714488"/>
            <a:chExt cx="2042598" cy="280989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719550" y="2714620"/>
              <a:ext cx="1185564" cy="18097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70274" y="1939915"/>
              <a:ext cx="591989" cy="6794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86145" y="1714488"/>
              <a:ext cx="147601" cy="2254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62516" y="2619369"/>
              <a:ext cx="1999747" cy="746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25886" y="3071810"/>
              <a:ext cx="518982" cy="5270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3133726" y="1666875"/>
            <a:ext cx="1819275" cy="2762250"/>
            <a:chOff x="1637725" y="1642256"/>
            <a:chExt cx="1819596" cy="2762051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 rot="16200000" flipV="1">
              <a:off x="1606879" y="1965235"/>
              <a:ext cx="928621" cy="42870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16200000" flipV="1">
              <a:off x="2178480" y="1965235"/>
              <a:ext cx="928621" cy="42870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3" idx="0"/>
            </p:cNvCxnSpPr>
            <p:nvPr/>
          </p:nvCxnSpPr>
          <p:spPr>
            <a:xfrm rot="16200000" flipV="1">
              <a:off x="2032289" y="1392181"/>
              <a:ext cx="1588" cy="50173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Дуга 52"/>
            <p:cNvSpPr/>
            <p:nvPr/>
          </p:nvSpPr>
          <p:spPr>
            <a:xfrm rot="10468859">
              <a:off x="1637725" y="2942325"/>
              <a:ext cx="1819596" cy="1461982"/>
            </a:xfrm>
            <a:prstGeom prst="arc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 rot="8811130">
              <a:off x="2148990" y="2943912"/>
              <a:ext cx="1103508" cy="1236574"/>
            </a:xfrm>
            <a:prstGeom prst="arc">
              <a:avLst>
                <a:gd name="adj1" fmla="val 17196400"/>
                <a:gd name="adj2" fmla="val 0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10800000">
              <a:off x="2214090" y="3858246"/>
              <a:ext cx="643050" cy="15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31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" y="0"/>
            <a:ext cx="1191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1) </a:t>
            </a:r>
            <a:r>
              <a:rPr lang="ru-RU" sz="3600" dirty="0"/>
              <a:t>Для чего снимают мерки?</a:t>
            </a:r>
          </a:p>
          <a:p>
            <a:r>
              <a:rPr lang="ru-RU" sz="3600" dirty="0" smtClean="0"/>
              <a:t>2) </a:t>
            </a:r>
            <a:r>
              <a:rPr lang="ru-RU" sz="3600" dirty="0"/>
              <a:t>Какие мерки необходимы для построения чертежа фартука?</a:t>
            </a:r>
          </a:p>
          <a:p>
            <a:r>
              <a:rPr lang="ru-RU" sz="3600" dirty="0" smtClean="0"/>
              <a:t>3) </a:t>
            </a:r>
            <a:r>
              <a:rPr lang="ru-RU" sz="3600" dirty="0"/>
              <a:t>При помощи чего снимают мерки с человека?</a:t>
            </a:r>
          </a:p>
          <a:p>
            <a:r>
              <a:rPr lang="ru-RU" sz="3600" dirty="0" smtClean="0"/>
              <a:t>4) </a:t>
            </a:r>
            <a:r>
              <a:rPr lang="ru-RU" sz="3600" dirty="0"/>
              <a:t>Какие мерки достаточно иметь для построения чертежа фартука?</a:t>
            </a:r>
          </a:p>
          <a:p>
            <a:r>
              <a:rPr lang="ru-RU" sz="3600" dirty="0" smtClean="0"/>
              <a:t>5) </a:t>
            </a:r>
            <a:r>
              <a:rPr lang="ru-RU" sz="3600" dirty="0"/>
              <a:t>По какой формуле рассчитывается ширина фартука?</a:t>
            </a:r>
          </a:p>
          <a:p>
            <a:r>
              <a:rPr lang="ru-RU" sz="3600" dirty="0" smtClean="0"/>
              <a:t>6) </a:t>
            </a:r>
            <a:r>
              <a:rPr lang="ru-RU" sz="3600" dirty="0"/>
              <a:t>По какой формуле рассчитывается длина пояса?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8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34"/>
          <p:cNvGrpSpPr>
            <a:grpSpLocks/>
          </p:cNvGrpSpPr>
          <p:nvPr/>
        </p:nvGrpSpPr>
        <p:grpSpPr bwMode="auto">
          <a:xfrm>
            <a:off x="2166939" y="428626"/>
            <a:ext cx="7005637" cy="5857875"/>
            <a:chOff x="714348" y="428604"/>
            <a:chExt cx="7005666" cy="5857875"/>
          </a:xfrm>
        </p:grpSpPr>
        <p:grpSp>
          <p:nvGrpSpPr>
            <p:cNvPr id="20487" name="Группа 31"/>
            <p:cNvGrpSpPr>
              <a:grpSpLocks/>
            </p:cNvGrpSpPr>
            <p:nvPr/>
          </p:nvGrpSpPr>
          <p:grpSpPr bwMode="auto">
            <a:xfrm>
              <a:off x="714348" y="428604"/>
              <a:ext cx="7005666" cy="5857875"/>
              <a:chOff x="714348" y="428604"/>
              <a:chExt cx="7005666" cy="5857875"/>
            </a:xfrm>
          </p:grpSpPr>
          <p:grpSp>
            <p:nvGrpSpPr>
              <p:cNvPr id="20494" name="Group 2"/>
              <p:cNvGrpSpPr>
                <a:grpSpLocks/>
              </p:cNvGrpSpPr>
              <p:nvPr/>
            </p:nvGrpSpPr>
            <p:grpSpPr bwMode="auto">
              <a:xfrm>
                <a:off x="4786314" y="428604"/>
                <a:ext cx="2933700" cy="5857875"/>
                <a:chOff x="6201" y="1314"/>
                <a:chExt cx="4620" cy="9225"/>
              </a:xfrm>
            </p:grpSpPr>
            <p:pic>
              <p:nvPicPr>
                <p:cNvPr id="20501" name="Рисунок 2" descr="doll_1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1" y="1314"/>
                  <a:ext cx="4620" cy="9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502" name="Group 4"/>
                <p:cNvGrpSpPr>
                  <a:grpSpLocks/>
                </p:cNvGrpSpPr>
                <p:nvPr/>
              </p:nvGrpSpPr>
              <p:grpSpPr bwMode="auto">
                <a:xfrm>
                  <a:off x="7281" y="3114"/>
                  <a:ext cx="2200" cy="4220"/>
                  <a:chOff x="7281" y="3114"/>
                  <a:chExt cx="2200" cy="4220"/>
                </a:xfrm>
              </p:grpSpPr>
              <p:grpSp>
                <p:nvGrpSpPr>
                  <p:cNvPr id="2050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7281" y="3114"/>
                    <a:ext cx="2200" cy="4220"/>
                    <a:chOff x="2013" y="2930"/>
                    <a:chExt cx="2200" cy="4220"/>
                  </a:xfrm>
                </p:grpSpPr>
                <p:sp>
                  <p:nvSpPr>
                    <p:cNvPr id="20512" name="AutoShap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5" y="2930"/>
                      <a:ext cx="1812" cy="163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6 w 21600"/>
                        <a:gd name="T13" fmla="*/ 4494 h 21600"/>
                        <a:gd name="T14" fmla="*/ 17106 w 21600"/>
                        <a:gd name="T15" fmla="*/ 1710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BD4B4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13" name="AutoShape 7"/>
                    <p:cNvSpPr>
                      <a:spLocks noChangeArrowheads="1"/>
                    </p:cNvSpPr>
                    <p:nvPr/>
                  </p:nvSpPr>
                  <p:spPr bwMode="auto">
                    <a:xfrm rot="-2243462">
                      <a:off x="2013" y="3000"/>
                      <a:ext cx="422" cy="745"/>
                    </a:xfrm>
                    <a:prstGeom prst="flowChartMerge">
                      <a:avLst/>
                    </a:prstGeom>
                    <a:solidFill>
                      <a:srgbClr val="FBD4B4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14" name="AutoShape 8"/>
                    <p:cNvSpPr>
                      <a:spLocks noChangeArrowheads="1"/>
                    </p:cNvSpPr>
                    <p:nvPr/>
                  </p:nvSpPr>
                  <p:spPr bwMode="auto">
                    <a:xfrm rot="2130066">
                      <a:off x="3756" y="3000"/>
                      <a:ext cx="457" cy="745"/>
                    </a:xfrm>
                    <a:prstGeom prst="flowChartMerge">
                      <a:avLst/>
                    </a:prstGeom>
                    <a:solidFill>
                      <a:srgbClr val="FBD4B4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15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132" y="4569"/>
                      <a:ext cx="1940" cy="258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498 w 21600"/>
                        <a:gd name="T13" fmla="*/ 4502 h 21600"/>
                        <a:gd name="T14" fmla="*/ 17102 w 21600"/>
                        <a:gd name="T15" fmla="*/ 17098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BD4B4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050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7461" y="3114"/>
                    <a:ext cx="1859" cy="4125"/>
                    <a:chOff x="7461" y="3114"/>
                    <a:chExt cx="1859" cy="4125"/>
                  </a:xfrm>
                </p:grpSpPr>
                <p:sp>
                  <p:nvSpPr>
                    <p:cNvPr id="20505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61" y="4554"/>
                      <a:ext cx="1859" cy="268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17694720 60000 65536"/>
                        <a:gd name="T9" fmla="*/ 11796480 60000 65536"/>
                        <a:gd name="T10" fmla="*/ 5898240 60000 65536"/>
                        <a:gd name="T11" fmla="*/ 0 60000 65536"/>
                        <a:gd name="T12" fmla="*/ 5043 w 21600"/>
                        <a:gd name="T13" fmla="*/ 2277 h 21600"/>
                        <a:gd name="T14" fmla="*/ 16557 w 21600"/>
                        <a:gd name="T15" fmla="*/ 13676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860" y="2187"/>
                          </a:moveTo>
                          <a:cubicBezTo>
                            <a:pt x="10451" y="1746"/>
                            <a:pt x="9529" y="1018"/>
                            <a:pt x="9015" y="730"/>
                          </a:cubicBezTo>
                          <a:cubicBezTo>
                            <a:pt x="7865" y="152"/>
                            <a:pt x="6685" y="0"/>
                            <a:pt x="5415" y="0"/>
                          </a:cubicBezTo>
                          <a:cubicBezTo>
                            <a:pt x="4175" y="152"/>
                            <a:pt x="2995" y="575"/>
                            <a:pt x="1967" y="1305"/>
                          </a:cubicBezTo>
                          <a:cubicBezTo>
                            <a:pt x="1150" y="2187"/>
                            <a:pt x="575" y="3222"/>
                            <a:pt x="242" y="4220"/>
                          </a:cubicBezTo>
                          <a:cubicBezTo>
                            <a:pt x="0" y="5410"/>
                            <a:pt x="242" y="6560"/>
                            <a:pt x="575" y="7597"/>
                          </a:cubicBezTo>
                          <a:lnTo>
                            <a:pt x="10860" y="21600"/>
                          </a:lnTo>
                          <a:lnTo>
                            <a:pt x="20995" y="7597"/>
                          </a:lnTo>
                          <a:cubicBezTo>
                            <a:pt x="21480" y="6560"/>
                            <a:pt x="21600" y="5410"/>
                            <a:pt x="21480" y="4220"/>
                          </a:cubicBezTo>
                          <a:cubicBezTo>
                            <a:pt x="21115" y="3222"/>
                            <a:pt x="20420" y="2187"/>
                            <a:pt x="19632" y="1305"/>
                          </a:cubicBezTo>
                          <a:cubicBezTo>
                            <a:pt x="18575" y="575"/>
                            <a:pt x="17425" y="152"/>
                            <a:pt x="16275" y="0"/>
                          </a:cubicBezTo>
                          <a:cubicBezTo>
                            <a:pt x="15005" y="0"/>
                            <a:pt x="13735" y="152"/>
                            <a:pt x="12705" y="730"/>
                          </a:cubicBezTo>
                          <a:cubicBezTo>
                            <a:pt x="12176" y="1018"/>
                            <a:pt x="11254" y="1746"/>
                            <a:pt x="10860" y="2187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06" name="AutoShap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41" y="5274"/>
                      <a:ext cx="540" cy="7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17694720 60000 65536"/>
                        <a:gd name="T9" fmla="*/ 11796480 60000 65536"/>
                        <a:gd name="T10" fmla="*/ 5898240 60000 65536"/>
                        <a:gd name="T11" fmla="*/ 0 60000 65536"/>
                        <a:gd name="T12" fmla="*/ 5040 w 21600"/>
                        <a:gd name="T13" fmla="*/ 2280 h 21600"/>
                        <a:gd name="T14" fmla="*/ 16560 w 21600"/>
                        <a:gd name="T15" fmla="*/ 1368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860" y="2187"/>
                          </a:moveTo>
                          <a:cubicBezTo>
                            <a:pt x="10451" y="1746"/>
                            <a:pt x="9529" y="1018"/>
                            <a:pt x="9015" y="730"/>
                          </a:cubicBezTo>
                          <a:cubicBezTo>
                            <a:pt x="7865" y="152"/>
                            <a:pt x="6685" y="0"/>
                            <a:pt x="5415" y="0"/>
                          </a:cubicBezTo>
                          <a:cubicBezTo>
                            <a:pt x="4175" y="152"/>
                            <a:pt x="2995" y="575"/>
                            <a:pt x="1967" y="1305"/>
                          </a:cubicBezTo>
                          <a:cubicBezTo>
                            <a:pt x="1150" y="2187"/>
                            <a:pt x="575" y="3222"/>
                            <a:pt x="242" y="4220"/>
                          </a:cubicBezTo>
                          <a:cubicBezTo>
                            <a:pt x="0" y="5410"/>
                            <a:pt x="242" y="6560"/>
                            <a:pt x="575" y="7597"/>
                          </a:cubicBezTo>
                          <a:lnTo>
                            <a:pt x="10860" y="21600"/>
                          </a:lnTo>
                          <a:lnTo>
                            <a:pt x="20995" y="7597"/>
                          </a:lnTo>
                          <a:cubicBezTo>
                            <a:pt x="21480" y="6560"/>
                            <a:pt x="21600" y="5410"/>
                            <a:pt x="21480" y="4220"/>
                          </a:cubicBezTo>
                          <a:cubicBezTo>
                            <a:pt x="21115" y="3222"/>
                            <a:pt x="20420" y="2187"/>
                            <a:pt x="19632" y="1305"/>
                          </a:cubicBezTo>
                          <a:cubicBezTo>
                            <a:pt x="18575" y="575"/>
                            <a:pt x="17425" y="152"/>
                            <a:pt x="16275" y="0"/>
                          </a:cubicBezTo>
                          <a:cubicBezTo>
                            <a:pt x="15005" y="0"/>
                            <a:pt x="13735" y="152"/>
                            <a:pt x="12705" y="730"/>
                          </a:cubicBezTo>
                          <a:cubicBezTo>
                            <a:pt x="12176" y="1018"/>
                            <a:pt x="11254" y="1746"/>
                            <a:pt x="10860" y="2187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07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41" y="3114"/>
                      <a:ext cx="180" cy="5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08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41" y="5274"/>
                      <a:ext cx="540" cy="72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17694720 60000 65536"/>
                        <a:gd name="T9" fmla="*/ 11796480 60000 65536"/>
                        <a:gd name="T10" fmla="*/ 5898240 60000 65536"/>
                        <a:gd name="T11" fmla="*/ 0 60000 65536"/>
                        <a:gd name="T12" fmla="*/ 5040 w 21600"/>
                        <a:gd name="T13" fmla="*/ 2280 h 21600"/>
                        <a:gd name="T14" fmla="*/ 16560 w 21600"/>
                        <a:gd name="T15" fmla="*/ 1368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860" y="2187"/>
                          </a:moveTo>
                          <a:cubicBezTo>
                            <a:pt x="10451" y="1746"/>
                            <a:pt x="9529" y="1018"/>
                            <a:pt x="9015" y="730"/>
                          </a:cubicBezTo>
                          <a:cubicBezTo>
                            <a:pt x="7865" y="152"/>
                            <a:pt x="6685" y="0"/>
                            <a:pt x="5415" y="0"/>
                          </a:cubicBezTo>
                          <a:cubicBezTo>
                            <a:pt x="4175" y="152"/>
                            <a:pt x="2995" y="575"/>
                            <a:pt x="1967" y="1305"/>
                          </a:cubicBezTo>
                          <a:cubicBezTo>
                            <a:pt x="1150" y="2187"/>
                            <a:pt x="575" y="3222"/>
                            <a:pt x="242" y="4220"/>
                          </a:cubicBezTo>
                          <a:cubicBezTo>
                            <a:pt x="0" y="5410"/>
                            <a:pt x="242" y="6560"/>
                            <a:pt x="575" y="7597"/>
                          </a:cubicBezTo>
                          <a:lnTo>
                            <a:pt x="10860" y="21600"/>
                          </a:lnTo>
                          <a:lnTo>
                            <a:pt x="20995" y="7597"/>
                          </a:lnTo>
                          <a:cubicBezTo>
                            <a:pt x="21480" y="6560"/>
                            <a:pt x="21600" y="5410"/>
                            <a:pt x="21480" y="4220"/>
                          </a:cubicBezTo>
                          <a:cubicBezTo>
                            <a:pt x="21115" y="3222"/>
                            <a:pt x="20420" y="2187"/>
                            <a:pt x="19632" y="1305"/>
                          </a:cubicBezTo>
                          <a:cubicBezTo>
                            <a:pt x="18575" y="575"/>
                            <a:pt x="17425" y="152"/>
                            <a:pt x="16275" y="0"/>
                          </a:cubicBezTo>
                          <a:cubicBezTo>
                            <a:pt x="15005" y="0"/>
                            <a:pt x="13735" y="152"/>
                            <a:pt x="12705" y="730"/>
                          </a:cubicBezTo>
                          <a:cubicBezTo>
                            <a:pt x="12176" y="1018"/>
                            <a:pt x="11254" y="1746"/>
                            <a:pt x="10860" y="2187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0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01" y="3114"/>
                      <a:ext cx="180" cy="5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1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21" y="4374"/>
                      <a:ext cx="1080" cy="18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51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41" y="3294"/>
                      <a:ext cx="1620" cy="178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17694720 60000 65536"/>
                        <a:gd name="T9" fmla="*/ 11796480 60000 65536"/>
                        <a:gd name="T10" fmla="*/ 5898240 60000 65536"/>
                        <a:gd name="T11" fmla="*/ 0 60000 65536"/>
                        <a:gd name="T12" fmla="*/ 5040 w 21600"/>
                        <a:gd name="T13" fmla="*/ 2272 h 21600"/>
                        <a:gd name="T14" fmla="*/ 16560 w 21600"/>
                        <a:gd name="T15" fmla="*/ 13683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0860" y="2187"/>
                          </a:moveTo>
                          <a:cubicBezTo>
                            <a:pt x="10451" y="1746"/>
                            <a:pt x="9529" y="1018"/>
                            <a:pt x="9015" y="730"/>
                          </a:cubicBezTo>
                          <a:cubicBezTo>
                            <a:pt x="7865" y="152"/>
                            <a:pt x="6685" y="0"/>
                            <a:pt x="5415" y="0"/>
                          </a:cubicBezTo>
                          <a:cubicBezTo>
                            <a:pt x="4175" y="152"/>
                            <a:pt x="2995" y="575"/>
                            <a:pt x="1967" y="1305"/>
                          </a:cubicBezTo>
                          <a:cubicBezTo>
                            <a:pt x="1150" y="2187"/>
                            <a:pt x="575" y="3222"/>
                            <a:pt x="242" y="4220"/>
                          </a:cubicBezTo>
                          <a:cubicBezTo>
                            <a:pt x="0" y="5410"/>
                            <a:pt x="242" y="6560"/>
                            <a:pt x="575" y="7597"/>
                          </a:cubicBezTo>
                          <a:lnTo>
                            <a:pt x="10860" y="21600"/>
                          </a:lnTo>
                          <a:lnTo>
                            <a:pt x="20995" y="7597"/>
                          </a:lnTo>
                          <a:cubicBezTo>
                            <a:pt x="21480" y="6560"/>
                            <a:pt x="21600" y="5410"/>
                            <a:pt x="21480" y="4220"/>
                          </a:cubicBezTo>
                          <a:cubicBezTo>
                            <a:pt x="21115" y="3222"/>
                            <a:pt x="20420" y="2187"/>
                            <a:pt x="19632" y="1305"/>
                          </a:cubicBezTo>
                          <a:cubicBezTo>
                            <a:pt x="18575" y="575"/>
                            <a:pt x="17425" y="152"/>
                            <a:pt x="16275" y="0"/>
                          </a:cubicBezTo>
                          <a:cubicBezTo>
                            <a:pt x="15005" y="0"/>
                            <a:pt x="13735" y="152"/>
                            <a:pt x="12705" y="730"/>
                          </a:cubicBezTo>
                          <a:cubicBezTo>
                            <a:pt x="12176" y="1018"/>
                            <a:pt x="11254" y="1746"/>
                            <a:pt x="10860" y="2187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0495" name="Группа 30"/>
              <p:cNvGrpSpPr>
                <a:grpSpLocks/>
              </p:cNvGrpSpPr>
              <p:nvPr/>
            </p:nvGrpSpPr>
            <p:grpSpPr bwMode="auto">
              <a:xfrm>
                <a:off x="714348" y="1571612"/>
                <a:ext cx="5100666" cy="2573356"/>
                <a:chOff x="714348" y="1571612"/>
                <a:chExt cx="5100666" cy="2573356"/>
              </a:xfrm>
            </p:grpSpPr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10800000">
                  <a:off x="714348" y="1571604"/>
                  <a:ext cx="4929207" cy="1588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10800000">
                  <a:off x="714348" y="2071667"/>
                  <a:ext cx="5000646" cy="1587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>
                  <a:stCxn id="20510" idx="1"/>
                </p:cNvCxnSpPr>
                <p:nvPr/>
              </p:nvCxnSpPr>
              <p:spPr>
                <a:xfrm rot="10800000" flipV="1">
                  <a:off x="714348" y="2428854"/>
                  <a:ext cx="5100658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10800000">
                  <a:off x="785785" y="3286104"/>
                  <a:ext cx="4929208" cy="1588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10800000">
                  <a:off x="785785" y="4143354"/>
                  <a:ext cx="4786333" cy="1588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88" name="Группа 33"/>
            <p:cNvGrpSpPr>
              <a:grpSpLocks/>
            </p:cNvGrpSpPr>
            <p:nvPr/>
          </p:nvGrpSpPr>
          <p:grpSpPr bwMode="auto">
            <a:xfrm>
              <a:off x="714348" y="1571612"/>
              <a:ext cx="1928826" cy="2571768"/>
              <a:chOff x="714348" y="1571612"/>
              <a:chExt cx="1928826" cy="257176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1500163" y="2428854"/>
                <a:ext cx="1143005" cy="17145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071666" y="1785917"/>
                <a:ext cx="571502" cy="64293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071666" y="1571604"/>
                <a:ext cx="142876" cy="21431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14348" y="2428854"/>
                <a:ext cx="1928820" cy="714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643039" y="2857479"/>
                <a:ext cx="500065" cy="5000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0" name="Группа 38"/>
          <p:cNvGrpSpPr>
            <a:grpSpLocks/>
          </p:cNvGrpSpPr>
          <p:nvPr/>
        </p:nvGrpSpPr>
        <p:grpSpPr bwMode="auto">
          <a:xfrm>
            <a:off x="2881313" y="1643064"/>
            <a:ext cx="1250950" cy="1893887"/>
            <a:chOff x="1431265" y="1652949"/>
            <a:chExt cx="1250382" cy="1894299"/>
          </a:xfrm>
        </p:grpSpPr>
        <p:sp>
          <p:nvSpPr>
            <p:cNvPr id="36" name="Капля 35"/>
            <p:cNvSpPr/>
            <p:nvPr/>
          </p:nvSpPr>
          <p:spPr>
            <a:xfrm rot="6543784">
              <a:off x="1488815" y="2395673"/>
              <a:ext cx="1094025" cy="1209126"/>
            </a:xfrm>
            <a:prstGeom prst="teardrop">
              <a:avLst>
                <a:gd name="adj" fmla="val 157576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Капля 36"/>
            <p:cNvSpPr/>
            <p:nvPr/>
          </p:nvSpPr>
          <p:spPr>
            <a:xfrm rot="6543784">
              <a:off x="1927670" y="1662726"/>
              <a:ext cx="763753" cy="744200"/>
            </a:xfrm>
            <a:prstGeom prst="teardrop">
              <a:avLst>
                <a:gd name="adj" fmla="val 157576"/>
              </a:avLst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Сердце 37"/>
            <p:cNvSpPr/>
            <p:nvPr/>
          </p:nvSpPr>
          <p:spPr>
            <a:xfrm>
              <a:off x="1642306" y="2858123"/>
              <a:ext cx="501422" cy="500172"/>
            </a:xfrm>
            <a:prstGeom prst="hear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69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doll_1.jpg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81" y="690563"/>
            <a:ext cx="3529012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3016724" y="1585119"/>
            <a:ext cx="2071688" cy="3857625"/>
            <a:chOff x="2923" y="1934"/>
            <a:chExt cx="2343" cy="3203"/>
          </a:xfrm>
        </p:grpSpPr>
        <p:sp>
          <p:nvSpPr>
            <p:cNvPr id="21509" name="Rectangle 4"/>
            <p:cNvSpPr>
              <a:spLocks noChangeArrowheads="1"/>
            </p:cNvSpPr>
            <p:nvPr/>
          </p:nvSpPr>
          <p:spPr bwMode="auto">
            <a:xfrm>
              <a:off x="2923" y="3330"/>
              <a:ext cx="1096" cy="180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923" y="2407"/>
              <a:ext cx="580" cy="8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2923" y="3288"/>
              <a:ext cx="2343" cy="14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3288" y="1934"/>
              <a:ext cx="215" cy="47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3288" y="3761"/>
              <a:ext cx="516" cy="5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738313" y="428626"/>
            <a:ext cx="3929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Ателье_____________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034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/>
        </p:nvSpPr>
        <p:spPr bwMode="auto">
          <a:xfrm>
            <a:off x="4345782" y="2134168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Calibri" panose="020F0502020204030204" pitchFamily="34" charset="0"/>
              </a:rPr>
              <a:t>было интересно…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Calibri" panose="020F0502020204030204" pitchFamily="34" charset="0"/>
              </a:rPr>
              <a:t>было трудно…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Calibri" panose="020F0502020204030204" pitchFamily="34" charset="0"/>
              </a:rPr>
              <a:t>теперь я могу…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Calibri" panose="020F0502020204030204" pitchFamily="34" charset="0"/>
              </a:rPr>
              <a:t>я научилась…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Calibri" panose="020F0502020204030204" pitchFamily="34" charset="0"/>
              </a:rPr>
              <a:t>меня удивило…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dirty="0">
                <a:latin typeface="Calibri" panose="020F0502020204030204" pitchFamily="34" charset="0"/>
              </a:rPr>
              <a:t>мне захотелось… </a:t>
            </a:r>
          </a:p>
          <a:p>
            <a:pPr eaLnBrk="1" hangingPunct="1">
              <a:spcBef>
                <a:spcPct val="20000"/>
              </a:spcBef>
            </a:pPr>
            <a:endParaRPr kumimoji="1" lang="ru-RU" altLang="ru-RU" sz="3200" dirty="0">
              <a:latin typeface="Calibri" panose="020F0502020204030204" pitchFamily="34" charset="0"/>
            </a:endParaRPr>
          </a:p>
        </p:txBody>
      </p:sp>
      <p:sp>
        <p:nvSpPr>
          <p:cNvPr id="22534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3639618" y="850000"/>
            <a:ext cx="3500437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39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8471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6" y="0"/>
            <a:ext cx="69057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означают условные обозначения?</a:t>
            </a:r>
          </a:p>
          <a:p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буквы, соответствующие правильным ответам.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C7158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  </a:t>
            </a:r>
            <a:br>
              <a:rPr lang="ru-RU" altLang="ru-RU" sz="3200" dirty="0" smtClean="0">
                <a:solidFill>
                  <a:srgbClr val="C71585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ответа</a:t>
            </a:r>
            <a:r>
              <a:rPr lang="ru-RU" altLang="ru-RU" sz="3200" dirty="0" smtClean="0">
                <a:solidFill>
                  <a:srgbClr val="4B008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ru-RU" altLang="ru-RU" sz="3200" dirty="0" smtClean="0">
              <a:solidFill>
                <a:srgbClr val="C71585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altLang="ru-RU" sz="3200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определение длины нагрудника;</a:t>
            </a:r>
            <a:endParaRPr lang="ru-RU" altLang="ru-RU" sz="3200" dirty="0" smtClean="0">
              <a:solidFill>
                <a:srgbClr val="C715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– определение длины пояса;</a:t>
            </a:r>
            <a:endParaRPr lang="ru-RU" altLang="ru-RU" sz="3200" dirty="0" smtClean="0">
              <a:solidFill>
                <a:srgbClr val="C715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– определение длины нижней части фартука;</a:t>
            </a:r>
            <a:endParaRPr lang="ru-RU" altLang="ru-RU" sz="3200" dirty="0" smtClean="0">
              <a:solidFill>
                <a:srgbClr val="C715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– определение ширины нижней части фартука</a:t>
            </a:r>
            <a:r>
              <a:rPr lang="ru-RU" altLang="ru-RU" sz="3200" dirty="0" smtClean="0">
                <a:solidFill>
                  <a:srgbClr val="4B008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altLang="ru-RU" sz="3200" dirty="0" smtClean="0"/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52430" y="39578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34052"/>
              </p:ext>
            </p:extLst>
          </p:nvPr>
        </p:nvGraphicFramePr>
        <p:xfrm>
          <a:off x="8099188" y="2129051"/>
          <a:ext cx="1563427" cy="373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27"/>
              </a:tblGrid>
              <a:tr h="934872">
                <a:tc>
                  <a:txBody>
                    <a:bodyPr/>
                    <a:lstStyle/>
                    <a:p>
                      <a:r>
                        <a:rPr lang="ru-RU" sz="5400" b="1" dirty="0" err="1" smtClean="0">
                          <a:solidFill>
                            <a:schemeClr val="tx1"/>
                          </a:solidFill>
                        </a:rPr>
                        <a:t>Сг</a:t>
                      </a:r>
                      <a:r>
                        <a:rPr lang="ru-RU" sz="5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4872">
                <a:tc>
                  <a:txBody>
                    <a:bodyPr/>
                    <a:lstStyle/>
                    <a:p>
                      <a:r>
                        <a:rPr lang="ru-RU" sz="5400" b="1" dirty="0" err="1" smtClean="0"/>
                        <a:t>Ст</a:t>
                      </a:r>
                      <a:r>
                        <a:rPr lang="ru-RU" sz="5400" b="1" dirty="0" smtClean="0"/>
                        <a:t>-</a:t>
                      </a:r>
                      <a:endParaRPr lang="ru-RU" sz="5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4872">
                <a:tc>
                  <a:txBody>
                    <a:bodyPr/>
                    <a:lstStyle/>
                    <a:p>
                      <a:r>
                        <a:rPr lang="ru-RU" sz="5400" b="1" dirty="0" err="1" smtClean="0"/>
                        <a:t>Дн</a:t>
                      </a:r>
                      <a:r>
                        <a:rPr lang="ru-RU" sz="5400" b="1" dirty="0" smtClean="0"/>
                        <a:t>-</a:t>
                      </a:r>
                      <a:endParaRPr lang="ru-RU" sz="5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4872">
                <a:tc>
                  <a:txBody>
                    <a:bodyPr/>
                    <a:lstStyle/>
                    <a:p>
                      <a:r>
                        <a:rPr lang="ru-RU" sz="5400" b="1" dirty="0" err="1" smtClean="0"/>
                        <a:t>Ди</a:t>
                      </a:r>
                      <a:r>
                        <a:rPr lang="ru-RU" sz="5400" b="1" dirty="0" smtClean="0"/>
                        <a:t>-</a:t>
                      </a:r>
                      <a:endParaRPr lang="ru-RU" sz="5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93421"/>
              </p:ext>
            </p:extLst>
          </p:nvPr>
        </p:nvGraphicFramePr>
        <p:xfrm>
          <a:off x="9662615" y="5049672"/>
          <a:ext cx="928048" cy="114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048"/>
              </a:tblGrid>
              <a:tr h="1146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 smtClean="0">
                          <a:solidFill>
                            <a:srgbClr val="C00000"/>
                          </a:solidFill>
                        </a:rPr>
                        <a:t>В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81052"/>
              </p:ext>
            </p:extLst>
          </p:nvPr>
        </p:nvGraphicFramePr>
        <p:xfrm>
          <a:off x="9662615" y="4053384"/>
          <a:ext cx="928048" cy="996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048"/>
              </a:tblGrid>
              <a:tr h="996287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00832"/>
              </p:ext>
            </p:extLst>
          </p:nvPr>
        </p:nvGraphicFramePr>
        <p:xfrm>
          <a:off x="9655791" y="3029803"/>
          <a:ext cx="934872" cy="88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872"/>
              </a:tblGrid>
              <a:tr h="887104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rgbClr val="C00000"/>
                          </a:solidFill>
                        </a:rPr>
                        <a:t>Б</a:t>
                      </a:r>
                      <a:endParaRPr lang="ru-RU" sz="4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014"/>
              </p:ext>
            </p:extLst>
          </p:nvPr>
        </p:nvGraphicFramePr>
        <p:xfrm>
          <a:off x="9655791" y="2141503"/>
          <a:ext cx="93487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872"/>
              </a:tblGrid>
              <a:tr h="88830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rgbClr val="C00000"/>
                          </a:solidFill>
                        </a:rPr>
                        <a:t>Г</a:t>
                      </a:r>
                      <a:endParaRPr lang="ru-RU" sz="5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alka-7.ucoz.ru/_si/0/460393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813108"/>
            <a:ext cx="6364287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59307" y="142875"/>
            <a:ext cx="826556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r>
              <a:rPr lang="ru-RU" altLang="ru-RU" sz="2800" b="1" dirty="0">
                <a:solidFill>
                  <a:srgbClr val="C715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чертежа</a:t>
            </a:r>
            <a:r>
              <a:rPr lang="ru-RU" altLang="ru-RU" sz="2800" dirty="0">
                <a:solidFill>
                  <a:srgbClr val="4B0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t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Чем отличаются детали чертежа фартука? </a:t>
            </a:r>
          </a:p>
          <a:p>
            <a:pPr eaLnBrk="1" fontAlgn="t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Назовите отрезок на чертеже, который </a:t>
            </a:r>
          </a:p>
          <a:p>
            <a:pPr eaLnBrk="1" fontAlgn="t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соответствует       линии талии.</a:t>
            </a:r>
          </a:p>
          <a:p>
            <a:pPr eaLnBrk="1" fontAlgn="t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Почему чертеж построен на половину фигуры? </a:t>
            </a:r>
          </a:p>
          <a:p>
            <a:pPr eaLnBrk="1" fontAlgn="t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Назовите отрезок на чертеже, который соответствует</a:t>
            </a:r>
          </a:p>
          <a:p>
            <a:pPr eaLnBrk="1" fontAlgn="t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линии бока.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59307" y="2357439"/>
            <a:ext cx="555094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/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отрезок обозначает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середину фартука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259307" y="3105150"/>
            <a:ext cx="455081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/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какой мерки 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зависит ширина</a:t>
            </a: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нижней части?</a:t>
            </a:r>
          </a:p>
        </p:txBody>
      </p:sp>
    </p:spTree>
    <p:extLst>
      <p:ext uri="{BB962C8B-B14F-4D97-AF65-F5344CB8AC3E}">
        <p14:creationId xmlns:p14="http://schemas.microsoft.com/office/powerpoint/2010/main" val="32504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94" t="17005"/>
          <a:stretch/>
        </p:blipFill>
        <p:spPr>
          <a:xfrm>
            <a:off x="709683" y="395785"/>
            <a:ext cx="8039845" cy="4899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5622878"/>
            <a:ext cx="565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 Модель фарт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8" y="695325"/>
            <a:ext cx="3992350" cy="35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Техническое моделирование фартука модель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54" b="12256"/>
          <a:stretch/>
        </p:blipFill>
        <p:spPr bwMode="auto">
          <a:xfrm>
            <a:off x="4817163" y="695325"/>
            <a:ext cx="5091112" cy="555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5629" y="4687164"/>
            <a:ext cx="292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1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 Модель фарт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6" y="219004"/>
            <a:ext cx="3671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Техническое моделирование фартука модель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3943066" y="486414"/>
            <a:ext cx="5487537" cy="620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53" t="12063" r="69970" b="11924"/>
          <a:stretch/>
        </p:blipFill>
        <p:spPr>
          <a:xfrm>
            <a:off x="245660" y="177422"/>
            <a:ext cx="2552131" cy="4466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18" t="5105" r="7525" b="52818"/>
          <a:stretch/>
        </p:blipFill>
        <p:spPr>
          <a:xfrm>
            <a:off x="3488559" y="3695135"/>
            <a:ext cx="6921021" cy="3179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052" t="21890" r="62165" b="20597"/>
          <a:stretch/>
        </p:blipFill>
        <p:spPr>
          <a:xfrm>
            <a:off x="3057097" y="177422"/>
            <a:ext cx="3155749" cy="3316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846" y="177422"/>
            <a:ext cx="2583470" cy="33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2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1" y="208129"/>
            <a:ext cx="3584958" cy="2767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558" y="3289110"/>
            <a:ext cx="379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Вячеслав Зайцев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48" y="892933"/>
            <a:ext cx="3506427" cy="4164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648" y="5240740"/>
            <a:ext cx="405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Валентин Юдашкин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240" y="2105505"/>
            <a:ext cx="2924925" cy="3720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5890" y="6008765"/>
            <a:ext cx="418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Алёна Ахмадуллина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49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-raznocvetnie-trreuholniki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fon-raznocvetnie-trreuholniki</Template>
  <TotalTime>279</TotalTime>
  <Words>183</Words>
  <Application>Microsoft Office PowerPoint</Application>
  <PresentationFormat>Широкоэкранный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Verdana</vt:lpstr>
      <vt:lpstr>Wingdings</vt:lpstr>
      <vt:lpstr>fon-raznocvetnie-trreuholniki</vt:lpstr>
      <vt:lpstr>Моделирование фартука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1.подберите карман и  нагрудник к нижней части фартука, подходящие по форме </vt:lpstr>
      <vt:lpstr>2. подберите детали по форме и отделке,  рисунку ткани 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на закрепление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фартука</dc:title>
  <dc:creator>Elena Leonova</dc:creator>
  <cp:lastModifiedBy>Elena Leonova</cp:lastModifiedBy>
  <cp:revision>17</cp:revision>
  <dcterms:created xsi:type="dcterms:W3CDTF">2020-01-25T16:51:30Z</dcterms:created>
  <dcterms:modified xsi:type="dcterms:W3CDTF">2020-01-26T17:30:46Z</dcterms:modified>
</cp:coreProperties>
</file>