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3" r:id="rId15"/>
    <p:sldId id="271" r:id="rId16"/>
    <p:sldId id="272" r:id="rId17"/>
    <p:sldId id="269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4337D9"/>
    <a:srgbClr val="5A0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48" autoAdjust="0"/>
    <p:restoredTop sz="69343" autoAdjust="0"/>
  </p:normalViewPr>
  <p:slideViewPr>
    <p:cSldViewPr snapToGrid="0">
      <p:cViewPr varScale="1">
        <p:scale>
          <a:sx n="63" d="100"/>
          <a:sy n="63" d="100"/>
        </p:scale>
        <p:origin x="86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44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3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E8EF1-5EB2-4AB0-AC5A-96F0C675B4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16711-B956-45F9-924F-0FB2A93F2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3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Уран завалился набок и катится вокруг Солнца как бочка – «лёжа на боку»! Поэтому его называют «лежебокой».  А ещё это самая холодная планета! Она получила имя в честь могучего греческого бога неба.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Уран из космоса выглядит голубовато-зеленоватой планетой (или цвета морской волны).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планета имеет 27 спутников.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1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Нептун – самая медленная планета. То есть она движется вокруг Солнца с самой маленькой скоростью. И ещё на ней самый длинный год (в 164 раза длиннее земного). Кроме того, это самая ветреная планета в Солнечной системе. Там дуют самые сильные ветры.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небесное тело было названо в честь римского бога морей Нептуна, так как имеет синий цвет. У планеты 14 спутников.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2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 итог вышесказанному, можно сделать следующий вывод: у каждой планеты действительно есть свои рекорды. Они отражены в соответствующей таблице (см. Приложение 2).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ЗАКЛЮЧЕНИЕ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Считаем, что цель данной работы достигнута. Задачи, которые были поставлены в начале выполнения проекта, решены.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исследование помогло выявить рекорды у каждой планеты. Таким образом, гипотеза, сформулированная в начале проекта, в ходе работы была подтверждена.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Составлены две таблицы: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Отличительные признаки двух групп планет.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Рекорды планет Солнечной системы.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Сделан макет-аппликация планет Солнечной системы.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работе использована справочная, научно-популярная литература,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материалы веб-сайтов сети Интернет.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исследование способствует привитию интереса к изучению самой увлекательной науки о Вселенной – астрономии. А полученные знания пригодятся детям при изучении в школе предмета «Окружающий мир». В этом заключается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практическая ценность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6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0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59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34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0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ВВЕДЕНИЕ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Ещё в детском саду я учила стихотворения про планеты и могла свободно назвать их по порядку.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Побывала однажды в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планетарии.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там узнала, что, оказывается, планеты тоже попадают в «Книгу рекордов Гиннесса». Мне стало очень интересно. Поэтому начала читать книги и энциклопедии про Солнечную систему. Я поняла, что у каждой планеты есть какие-то особенности, которые отличают её от других планет.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решила провести исследование по выявлению и описанию таких особенностей.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Выбранная тема интересна и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актуальна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потому что мы являемся частью этой большой Вселенной со всем разнообразием миров, одним из которых является наша планета Земля.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Новизна исследования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вызывает сомнения: рекорды планет отдельно не выделялись.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Объектом исследовательской работы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 справочные и научно-популярные издания и сайты Интернет-ресурсов. 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Предметом исследования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 статьи, в которых даются характеристики планетам Солнечной системы.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данной работы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изучить планеты Солнечной системы и выявить рекорды, присущие каждой планете.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достижения поставленной цели были определены следующие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ознакомиться с литературой о планетах Солнечной системы;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изучить характеристики планет и выделить особенности, отличающие каждую планету от других;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систематизировать полученные знания;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составить таблицы рекордов планет Солнечной системы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отличительных признаков двух групп планет;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 макет-аппликацию планет Солнечной системы.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Гипотеза работы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состоит в том, что каждая планета имеет свои рекорды.  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Методы исследования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изучение и анализ литературных источников и Интернет-ресурсов, систематизация данных, составление таблиц отличительных признаков двух групп планет и рекордов каждой планеты.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исследовательская работа имеет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практическую значимость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которая заключается в том, что представленные материалы могут быть использованы в школе при изучении предмета «Окружающий мир».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4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Вокруг яркой звезды – Солнца – вращаются по определённым орбитам планеты, которые составляют Солнечную систему. Всего в нашей Солнечной системе 8 больших планет – две дочки и шесть сыночков. Они делятся на две равные группы: 4 планеты земной группы и 4 газовых гиганта. Каждая группа планет имеет отличительные признаки, которые отражены в соответствующей таблице (см. Приложение 1). Пойдём по порядку.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4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Меркурию подходит поговорка: маленький, да удаленький. Что это значит? Дело в том, что у каждой планеты есть, как минимум, два рекорда. Меркурий среди всех планет самый маленький, самый лёгкий и самый быстрый. И он был назван в честь римского бога-скорохода, бога путешествий, у которого были крылатые сандалии. Как видите, названия планет не случайны. И дальше мы в этом ещё убедимся.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Меркурий имеет тёмно-серый цвет. А ещё у Меркурия нет естественных спутников. Но зато сам он похож на Луну.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перечисленных рекордов, у Меркурия есть ещё такая отличительная особенность: это единственная планета, у которой совсем нет воздушной оболочки (атмосферы). И только на Меркурии совсем нет звуков.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2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Венера – огненная планета. Она самая яркая и самая красивая на небе. И не случайно это небесное тело было названо в честь римской богини красоты. Кроме того, что Венера самая горячая, на ней ещё и самые длинные сутки (она крутится вокруг себя медленнее всех планет, да ещё и в обратную сторону: Земля и другие планеты – против часовой стрелки, а Венера – по часовой). А ещё здесь солнце восходит на западе, а садится на востоке.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Венера, как и Меркурий, не имеет спутника.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4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Планета Земля – третья по счёту от Солнца. И у неё тоже есть свои рекорды.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Земля – самая чудесная планета, единственная, на которой есть жизнь! Кроме этого, она ещё и самая большая среди каменистых планет (четырёх ближайших к Солнцу). Именно поэтому они называются планетами земной группы.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космоса Земля выглядит очень красиво: здесь преобладают три цвета – коричневый (континенты), белый (облака) и синий (океаны).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несколько версий происхождения названия нашей планеты. По одной из них она получила имя в честь персидской богини земли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 космическое тело имеет единственный спутник – Луну.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1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Марс имеет красноватый цвет, потому что в его грунте много ржавого железа. На этой планете много пустынь. Там есть и очень большие горы. Причём гора Олимп – самая высокая в Солнечной системе! А ещё на Марсе самая большая "яма" – кратер Утопия и самая большая трещина – Долина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Ма́ринера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То есть четвёртая планета является рекордсменом сразу в трёх номинациях. Кроме того, у Марса есть два спутника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Фо́бос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Де́ймос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в переводе как раз и означает Страх и Ужас.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планета названа именем грозного римского бога войны – Марса.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25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Планета носит имя самого могущественного римского бога, царя богов – Юпитера.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главный рекордсмен и его называют королём среди планет. Во-первых, это самая большая, во-вторых, это самая тяжёлая планета, и в-третьих, на Юпитере самые короткие сутки. Он вращается вокруг себя быстрее всех планет. А ещё у него самое большое количество спутников – 67.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космоса планета кажется полосатой, потому что в атмосфере Юпитера видны длинные слои разноцветных облаков.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30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Планета получила своё название в честь римского бога земледелия и плодородия. Она имеет светло-жёлтый цвет.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Сатурн называют властелином колец, потому что их у него больше тысячи. И это его главная отличительная особенность, по которой его сразу можно узнать.  Кроме того, это самая «воздушная» планета – она легче воды. Если Сатурн поместить в гигантский океан, он не утонет, а будет плавать на поверхности как поплавок.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самым последним данным, у этой планеты 62 спутника.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6711-B956-45F9-924F-0FB2A93F2D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2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7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0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4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9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0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7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3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10A22-ED5F-4B6E-97C6-7ED7879EAE8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D4D0-40D3-44BA-8311-481852D1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0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f/fa/Solar_System_size_to_scale_ru.svg/1280px-Solar_System_size_to_scale_r" TargetMode="External"/><Relationship Id="rId13" Type="http://schemas.openxmlformats.org/officeDocument/2006/relationships/hyperlink" Target="http://paranormal-news.ru/_nw/99/27524780.jpg" TargetMode="External"/><Relationship Id="rId3" Type="http://schemas.openxmlformats.org/officeDocument/2006/relationships/hyperlink" Target="http://www.bugaga.ru/interesting/1146738448-10-udivitelnyh-faktov-o-nashey-solnechnoy-sisteme.html#ixzz4XyCfUdDp" TargetMode="External"/><Relationship Id="rId7" Type="http://schemas.openxmlformats.org/officeDocument/2006/relationships/hyperlink" Target="https://www.iau.org/" TargetMode="External"/><Relationship Id="rId12" Type="http://schemas.openxmlformats.org/officeDocument/2006/relationships/hyperlink" Target="https://upload.wikimedia.org/wikipedia/commons/thumb/e/ec/Earth-DSCOVR-20150706-IFV.jpg/1200px-Earth-DSCOVR-20150706-IFV.jpg" TargetMode="External"/><Relationship Id="rId17" Type="http://schemas.openxmlformats.org/officeDocument/2006/relationships/hyperlink" Target="http://astronomyworld.xyz/uploads/posts/2013-01/1358011220_0018-018-neptun.jpg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9be7037176ebed526de6-851b178cb1fa40a3535f993be03d0145.r77.cf2.rackcdn.com/3ABE42C0-7B62-443B-9F37-4CB25605E1D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hishova.ru/stixi-pro-solnechnuyu-sistemu-planety-i-sputniki-planet/" TargetMode="External"/><Relationship Id="rId11" Type="http://schemas.openxmlformats.org/officeDocument/2006/relationships/hyperlink" Target="https://encrypted-tbn0.gstatic.com/images?q=tbn:ANd9GcR49UKJ20I7DiISC5X1hcRulVLnQhAp1X0PogfYAbtdq7lf2YeI" TargetMode="External"/><Relationship Id="rId5" Type="http://schemas.openxmlformats.org/officeDocument/2006/relationships/hyperlink" Target="http://mirdetstva5.ru/zagadki-pro-planety" TargetMode="External"/><Relationship Id="rId15" Type="http://schemas.openxmlformats.org/officeDocument/2006/relationships/hyperlink" Target="https://i.ytimg.com/vi/7EKsEQPH_v0/maxresdefault.jpg" TargetMode="External"/><Relationship Id="rId10" Type="http://schemas.openxmlformats.org/officeDocument/2006/relationships/hyperlink" Target="https://upload.wikimedia.org/wikipedia/commons/thumb/5/5b/CW0131775256F_Kuiper_Crater.png/400px-CW0131775256F_Kuiper_Crater.png" TargetMode="External"/><Relationship Id="rId4" Type="http://schemas.openxmlformats.org/officeDocument/2006/relationships/hyperlink" Target="http://www.7gy.ru/shkola/okruzhajuschii-mir/930-pro-planety-solnechnoj-sistemy-dlya-detej.html" TargetMode="External"/><Relationship Id="rId9" Type="http://schemas.openxmlformats.org/officeDocument/2006/relationships/hyperlink" Target="http://www.7gy.ru/images/okr-mir/ss1.jpg" TargetMode="External"/><Relationship Id="rId14" Type="http://schemas.openxmlformats.org/officeDocument/2006/relationships/hyperlink" Target="http://znaniya-sila.narod.ru/solarsis/jupiter/pic-jupiter/jupiter-00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57712"/>
            <a:ext cx="855644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6699FF"/>
                </a:solidFill>
              </a:rPr>
              <a:t>РЕКОРДЫ ПЛАНЕТ СОЛНЕЧНОЙ СИСТЕМЫ</a:t>
            </a:r>
          </a:p>
          <a:p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0220" y="925976"/>
            <a:ext cx="867481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748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6699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каждой планеты есть что-то своё,</a:t>
            </a:r>
            <a:endParaRPr lang="ru-RU" sz="2400" i="1" dirty="0" smtClean="0">
              <a:solidFill>
                <a:srgbClr val="6699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748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6699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ярче всего отличает </a:t>
            </a:r>
            <a:r>
              <a:rPr lang="ru-RU" sz="2400" i="1" dirty="0" smtClean="0">
                <a:solidFill>
                  <a:srgbClr val="6699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её.</a:t>
            </a:r>
            <a:endParaRPr lang="ru-RU" sz="2400" i="1" dirty="0" smtClean="0">
              <a:solidFill>
                <a:srgbClr val="6699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0304" y="1891681"/>
            <a:ext cx="4347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99FF"/>
                </a:solidFill>
              </a:rPr>
              <a:t>Исследовательская работа</a:t>
            </a:r>
            <a:endParaRPr lang="ru-RU" sz="2800" b="1" dirty="0">
              <a:solidFill>
                <a:srgbClr val="6699FF"/>
              </a:solidFill>
            </a:endParaRPr>
          </a:p>
          <a:p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7456" y="4566678"/>
            <a:ext cx="4303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99FF"/>
                </a:solidFill>
              </a:rPr>
              <a:t>Автор:</a:t>
            </a:r>
            <a:endParaRPr lang="ru-RU" sz="2400" dirty="0">
              <a:solidFill>
                <a:srgbClr val="6699FF"/>
              </a:solidFill>
            </a:endParaRPr>
          </a:p>
          <a:p>
            <a:r>
              <a:rPr lang="ru-RU" sz="2400" dirty="0" smtClean="0">
                <a:solidFill>
                  <a:srgbClr val="6699FF"/>
                </a:solidFill>
              </a:rPr>
              <a:t>ученица 2 «а» </a:t>
            </a:r>
            <a:r>
              <a:rPr lang="ru-RU" sz="2400" dirty="0">
                <a:solidFill>
                  <a:srgbClr val="6699FF"/>
                </a:solidFill>
              </a:rPr>
              <a:t>класса</a:t>
            </a:r>
          </a:p>
          <a:p>
            <a:r>
              <a:rPr lang="ru-RU" sz="2400" dirty="0" smtClean="0">
                <a:solidFill>
                  <a:srgbClr val="6699FF"/>
                </a:solidFill>
              </a:rPr>
              <a:t>МОУ «СОШ №1 </a:t>
            </a:r>
            <a:r>
              <a:rPr lang="ru-RU" sz="2400" dirty="0" err="1" smtClean="0">
                <a:solidFill>
                  <a:srgbClr val="6699FF"/>
                </a:solidFill>
              </a:rPr>
              <a:t>г.Новоузенска</a:t>
            </a:r>
            <a:r>
              <a:rPr lang="ru-RU" sz="2400" dirty="0" smtClean="0">
                <a:solidFill>
                  <a:srgbClr val="6699FF"/>
                </a:solidFill>
              </a:rPr>
              <a:t> Саратовской области»</a:t>
            </a:r>
            <a:endParaRPr lang="ru-RU" sz="2400" dirty="0">
              <a:solidFill>
                <a:srgbClr val="6699FF"/>
              </a:solidFill>
            </a:endParaRPr>
          </a:p>
          <a:p>
            <a:r>
              <a:rPr lang="ru-RU" sz="2400" dirty="0" err="1" smtClean="0">
                <a:solidFill>
                  <a:srgbClr val="6699FF"/>
                </a:solidFill>
              </a:rPr>
              <a:t>Бабичева</a:t>
            </a:r>
            <a:r>
              <a:rPr lang="ru-RU" sz="2400" dirty="0" smtClean="0">
                <a:solidFill>
                  <a:srgbClr val="6699FF"/>
                </a:solidFill>
              </a:rPr>
              <a:t> Ульяна</a:t>
            </a:r>
            <a:endParaRPr lang="ru-RU" sz="2400" dirty="0">
              <a:solidFill>
                <a:srgbClr val="6699FF"/>
              </a:solidFill>
            </a:endParaRPr>
          </a:p>
          <a:p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71444" y="1808654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6699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(Р. Алдонина)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53991"/>
            <a:ext cx="6943874" cy="38516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569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01218" y="531845"/>
            <a:ext cx="6046238" cy="5766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4734" y="2641585"/>
            <a:ext cx="52854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Он уже который век</a:t>
            </a:r>
            <a:endParaRPr lang="ru-RU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Среди братьев-римлян грек,</a:t>
            </a:r>
            <a:endParaRPr lang="ru-RU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Чтобы разогнать тоску</a:t>
            </a:r>
            <a:endParaRPr lang="ru-RU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Мчится, лёжа на боку.</a:t>
            </a:r>
            <a:endParaRPr lang="ru-RU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3784" y="1175658"/>
            <a:ext cx="1792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Уран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190" y="429208"/>
            <a:ext cx="6158205" cy="6008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43396" y="2836504"/>
            <a:ext cx="51493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планете синей-синей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Дует ветер очень сильный.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Год на ней велик весьма –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Длится 40 лет зима.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3784" y="1175658"/>
            <a:ext cx="2552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Нептун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6563" y="690465"/>
            <a:ext cx="165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Вывод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3552" y="2106855"/>
            <a:ext cx="998375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каждой планеты действительно есть 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свои рекорды, </a:t>
            </a:r>
          </a:p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которые отражены в таблице.</a:t>
            </a:r>
          </a:p>
          <a:p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Работа имеет </a:t>
            </a:r>
            <a:r>
              <a:rPr lang="ru-RU" sz="32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практическую значимость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полученные знания пригодятся детям при изучении </a:t>
            </a:r>
            <a:endParaRPr lang="ru-RU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школе предмета «Окружающий мир». </a:t>
            </a:r>
          </a:p>
        </p:txBody>
      </p:sp>
    </p:spTree>
    <p:extLst>
      <p:ext uri="{BB962C8B-B14F-4D97-AF65-F5344CB8AC3E}">
        <p14:creationId xmlns:p14="http://schemas.microsoft.com/office/powerpoint/2010/main" val="19214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17" y="159953"/>
            <a:ext cx="10394619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СПИСОК ИСПОЛЬЗОВАННОЙ ЛИТЕРАТУРЫ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 ИСТОЧНИКОВ СЕТИ ИНТЕРНЕТ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 </a:t>
            </a:r>
            <a:r>
              <a:rPr lang="ru-RU" sz="1050" dirty="0" smtClean="0">
                <a:solidFill>
                  <a:schemeClr val="bg1"/>
                </a:solidFill>
              </a:rPr>
              <a:t>Житомирский </a:t>
            </a:r>
            <a:r>
              <a:rPr lang="ru-RU" sz="1050" dirty="0">
                <a:solidFill>
                  <a:schemeClr val="bg1"/>
                </a:solidFill>
              </a:rPr>
              <a:t>С.В., Лукьянов М.О., </a:t>
            </a:r>
            <a:r>
              <a:rPr lang="ru-RU" sz="1050" dirty="0" err="1">
                <a:solidFill>
                  <a:schemeClr val="bg1"/>
                </a:solidFill>
              </a:rPr>
              <a:t>Малофеева</a:t>
            </a:r>
            <a:r>
              <a:rPr lang="ru-RU" sz="1050" dirty="0">
                <a:solidFill>
                  <a:schemeClr val="bg1"/>
                </a:solidFill>
              </a:rPr>
              <a:t> Н.Н. и др. </a:t>
            </a:r>
            <a:br>
              <a:rPr lang="ru-RU" sz="1050" dirty="0">
                <a:solidFill>
                  <a:schemeClr val="bg1"/>
                </a:solidFill>
              </a:rPr>
            </a:br>
            <a:r>
              <a:rPr lang="ru-RU" sz="1050" dirty="0">
                <a:solidFill>
                  <a:schemeClr val="bg1"/>
                </a:solidFill>
              </a:rPr>
              <a:t>Первая энциклопедия школьника. – М.: РОСМЭН, 2015. – 256 с. </a:t>
            </a:r>
          </a:p>
          <a:p>
            <a:pPr lvl="0"/>
            <a:r>
              <a:rPr lang="ru-RU" sz="1050" dirty="0">
                <a:solidFill>
                  <a:schemeClr val="bg1"/>
                </a:solidFill>
              </a:rPr>
              <a:t>Левитан Е.П. Малышам о звёздах и планетах. – 3-е изд. – </a:t>
            </a:r>
            <a:br>
              <a:rPr lang="ru-RU" sz="1050" dirty="0">
                <a:solidFill>
                  <a:schemeClr val="bg1"/>
                </a:solidFill>
              </a:rPr>
            </a:br>
            <a:r>
              <a:rPr lang="ru-RU" sz="1050" dirty="0">
                <a:solidFill>
                  <a:schemeClr val="bg1"/>
                </a:solidFill>
              </a:rPr>
              <a:t>М.: Педагогика-Пресс, 1993. – 128 с.: ил.</a:t>
            </a:r>
          </a:p>
          <a:p>
            <a:pPr lvl="0"/>
            <a:r>
              <a:rPr lang="ru-RU" sz="1050" dirty="0">
                <a:solidFill>
                  <a:schemeClr val="bg1"/>
                </a:solidFill>
              </a:rPr>
              <a:t>Новая энциклопедия школьника. Справочное издание. </a:t>
            </a:r>
            <a:endParaRPr lang="ru-RU" sz="1050" dirty="0" smtClean="0">
              <a:solidFill>
                <a:schemeClr val="bg1"/>
              </a:solidFill>
            </a:endParaRPr>
          </a:p>
          <a:p>
            <a:pPr lvl="0"/>
            <a:r>
              <a:rPr lang="ru-RU" sz="1050" dirty="0" smtClean="0">
                <a:solidFill>
                  <a:schemeClr val="bg1"/>
                </a:solidFill>
              </a:rPr>
              <a:t>Для </a:t>
            </a:r>
            <a:r>
              <a:rPr lang="ru-RU" sz="1050" dirty="0">
                <a:solidFill>
                  <a:schemeClr val="bg1"/>
                </a:solidFill>
              </a:rPr>
              <a:t>старшего школьного возраста. – М.: «Махаон», 2016. – 384 с., с ил.</a:t>
            </a:r>
          </a:p>
          <a:p>
            <a:pPr lvl="0"/>
            <a:r>
              <a:rPr lang="ru-RU" sz="1050" dirty="0">
                <a:solidFill>
                  <a:schemeClr val="bg1"/>
                </a:solidFill>
              </a:rPr>
              <a:t>Расскажите детям о космосе. Наглядно-дидактическое пособие. – </a:t>
            </a:r>
            <a:br>
              <a:rPr lang="ru-RU" sz="1050" dirty="0">
                <a:solidFill>
                  <a:schemeClr val="bg1"/>
                </a:solidFill>
              </a:rPr>
            </a:br>
            <a:r>
              <a:rPr lang="ru-RU" sz="1050" dirty="0">
                <a:solidFill>
                  <a:schemeClr val="bg1"/>
                </a:solidFill>
              </a:rPr>
              <a:t>М.: Изд-во «МОЗАИКА-СИНТЕЗ», 2008.</a:t>
            </a:r>
          </a:p>
          <a:p>
            <a:pPr lvl="0"/>
            <a:r>
              <a:rPr lang="ru-RU" sz="1050" dirty="0">
                <a:solidFill>
                  <a:schemeClr val="bg1"/>
                </a:solidFill>
              </a:rPr>
              <a:t>Сурдин В.Г. Большая энциклопедия астрономии. – М.: </a:t>
            </a:r>
            <a:r>
              <a:rPr lang="ru-RU" sz="1050" dirty="0" err="1">
                <a:solidFill>
                  <a:schemeClr val="bg1"/>
                </a:solidFill>
              </a:rPr>
              <a:t>Эксмо</a:t>
            </a:r>
            <a:r>
              <a:rPr lang="ru-RU" sz="1050" dirty="0">
                <a:solidFill>
                  <a:schemeClr val="bg1"/>
                </a:solidFill>
              </a:rPr>
              <a:t>, 2012.</a:t>
            </a:r>
          </a:p>
          <a:p>
            <a:pPr lvl="0"/>
            <a:r>
              <a:rPr lang="ru-RU" sz="1050" dirty="0">
                <a:solidFill>
                  <a:schemeClr val="bg1"/>
                </a:solidFill>
              </a:rPr>
              <a:t>Сурдин В.Г. Астрономия: Век </a:t>
            </a:r>
            <a:r>
              <a:rPr lang="en-US" sz="1050" dirty="0">
                <a:solidFill>
                  <a:schemeClr val="bg1"/>
                </a:solidFill>
              </a:rPr>
              <a:t>XXI</a:t>
            </a:r>
            <a:r>
              <a:rPr lang="ru-RU" sz="1050" dirty="0">
                <a:solidFill>
                  <a:schemeClr val="bg1"/>
                </a:solidFill>
              </a:rPr>
              <a:t>. – Фрязино: «Век 2», 2015.</a:t>
            </a:r>
          </a:p>
          <a:p>
            <a:pPr lvl="0"/>
            <a:r>
              <a:rPr lang="ru-RU" sz="1050" u="sng" dirty="0">
                <a:solidFill>
                  <a:schemeClr val="bg1"/>
                </a:solidFill>
                <a:hlinkClick r:id="rId3"/>
              </a:rPr>
              <a:t>http://www.bugaga.ru/interesting/1146738448-10-udivitelnyh-faktov-o-nashey-solnechnoy-sisteme.html#ixzz4XyCfUdDp</a:t>
            </a:r>
            <a:endParaRPr lang="ru-RU" sz="1050" dirty="0">
              <a:solidFill>
                <a:schemeClr val="bg1"/>
              </a:solidFill>
            </a:endParaRPr>
          </a:p>
          <a:p>
            <a:pPr lvl="0"/>
            <a:r>
              <a:rPr lang="ru-RU" sz="1050" u="sng" dirty="0">
                <a:solidFill>
                  <a:schemeClr val="bg1"/>
                </a:solidFill>
                <a:hlinkClick r:id="rId4"/>
              </a:rPr>
              <a:t>http://www.7gy.ru/shkola/okruzhajuschii-mir/930-pro-planety-solnechnoj-sistemy-dlya-detej.html</a:t>
            </a:r>
            <a:endParaRPr lang="ru-RU" sz="1050" dirty="0">
              <a:solidFill>
                <a:schemeClr val="bg1"/>
              </a:solidFill>
            </a:endParaRPr>
          </a:p>
          <a:p>
            <a:pPr lvl="0"/>
            <a:r>
              <a:rPr lang="ru-RU" sz="1050" u="sng" dirty="0">
                <a:solidFill>
                  <a:schemeClr val="bg1"/>
                </a:solidFill>
                <a:hlinkClick r:id="rId5"/>
              </a:rPr>
              <a:t>http://mirdetstva5.ru/zagadki-pro-planety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ru-RU" sz="1050" u="sng" dirty="0">
                <a:solidFill>
                  <a:schemeClr val="bg1"/>
                </a:solidFill>
                <a:hlinkClick r:id="rId6"/>
              </a:rPr>
              <a:t>http://mshishova.ru/stixi-pro-solnechnuyu-sistemu-planety-i-sputniki-planet/</a:t>
            </a:r>
            <a:endParaRPr lang="ru-RU" sz="1050" dirty="0">
              <a:solidFill>
                <a:schemeClr val="bg1"/>
              </a:solidFill>
            </a:endParaRPr>
          </a:p>
          <a:p>
            <a:pPr lvl="0"/>
            <a:r>
              <a:rPr lang="ru-RU" sz="1050" u="sng" dirty="0">
                <a:solidFill>
                  <a:schemeClr val="bg1"/>
                </a:solidFill>
                <a:hlinkClick r:id="rId7"/>
              </a:rPr>
              <a:t>https://www.iau.org/</a:t>
            </a:r>
            <a:endParaRPr lang="ru-RU" sz="1050" dirty="0">
              <a:solidFill>
                <a:schemeClr val="bg1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bg1"/>
                </a:solidFill>
                <a:ea typeface="Calibri"/>
                <a:cs typeface="Times New Roman"/>
                <a:hlinkClick r:id="rId7"/>
              </a:rPr>
              <a:t>https://www.iau.org</a:t>
            </a: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bg1"/>
                </a:solidFill>
                <a:ea typeface="Calibri"/>
                <a:cs typeface="Times New Roman"/>
                <a:hlinkClick r:id="rId8"/>
              </a:rPr>
              <a:t>https://upload.wikimedia.org/wikipedia/commons/thumb/f/fa/Solar_System_size_to_scale_ru.svg/1280px-Solar_System_size_to_scale_r</a:t>
            </a:r>
            <a:r>
              <a:rPr lang="ru-RU" sz="1200" dirty="0">
                <a:solidFill>
                  <a:schemeClr val="bg1"/>
                </a:solidFill>
                <a:ea typeface="Calibri"/>
                <a:cs typeface="Times New Roman"/>
              </a:rPr>
              <a:t> Солнечная система</a:t>
            </a: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bg1"/>
                </a:solidFill>
                <a:ea typeface="Calibri"/>
                <a:cs typeface="Times New Roman"/>
                <a:hlinkClick r:id="rId9"/>
              </a:rPr>
              <a:t>http://www.7gy.ru/images/okr-mir/ss1.jpg</a:t>
            </a:r>
            <a:r>
              <a:rPr lang="ru-RU" sz="1200" dirty="0">
                <a:solidFill>
                  <a:schemeClr val="bg1"/>
                </a:solidFill>
                <a:ea typeface="Calibri"/>
                <a:cs typeface="Times New Roman"/>
              </a:rPr>
              <a:t> Планеты Солнечной системы</a:t>
            </a: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bg1"/>
                </a:solidFill>
                <a:ea typeface="Calibri"/>
                <a:cs typeface="Times New Roman"/>
                <a:hlinkClick r:id="rId10"/>
              </a:rPr>
              <a:t>https://upload.wikimedia.org/wikipedia/commons/thumb/5/5b/CW0131775256F_Kuiper_Crater.png/400px-CW0131775256F_Kuiper_Crater.png</a:t>
            </a:r>
            <a:r>
              <a:rPr lang="ru-RU" sz="1200" dirty="0">
                <a:solidFill>
                  <a:schemeClr val="bg1"/>
                </a:solidFill>
                <a:ea typeface="Calibri"/>
                <a:cs typeface="Times New Roman"/>
              </a:rPr>
              <a:t> Меркурий</a:t>
            </a: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bg1"/>
                </a:solidFill>
                <a:ea typeface="Calibri"/>
                <a:cs typeface="Times New Roman"/>
                <a:hlinkClick r:id="rId11"/>
              </a:rPr>
              <a:t>https://encrypted-tbn0.gstatic.com/images?q=tbn:ANd9GcR49UKJ20I7DiISC5X1hcRulVLnQhAp1X0PogfYAbtdq7lf2YeI</a:t>
            </a:r>
            <a:r>
              <a:rPr lang="ru-RU" sz="1200" dirty="0">
                <a:solidFill>
                  <a:schemeClr val="bg1"/>
                </a:solidFill>
                <a:ea typeface="Calibri"/>
                <a:cs typeface="Times New Roman"/>
              </a:rPr>
              <a:t> Венера</a:t>
            </a: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bg1"/>
                </a:solidFill>
                <a:ea typeface="Calibri"/>
                <a:cs typeface="Times New Roman"/>
                <a:hlinkClick r:id="rId12"/>
              </a:rPr>
              <a:t>https://upload.wikimedia.org/wikipedia/commons/thumb/e/ec/Earth-DSCOVR-20150706-IFV.jpg/1200px-Earth-DSCOVR-20150706-IFV.jpg</a:t>
            </a:r>
            <a:r>
              <a:rPr lang="ru-RU" sz="1200" dirty="0">
                <a:solidFill>
                  <a:schemeClr val="bg1"/>
                </a:solidFill>
                <a:ea typeface="Calibri"/>
                <a:cs typeface="Times New Roman"/>
              </a:rPr>
              <a:t> Земля</a:t>
            </a: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bg1"/>
                </a:solidFill>
                <a:ea typeface="Calibri"/>
                <a:cs typeface="Times New Roman"/>
                <a:hlinkClick r:id="rId13"/>
              </a:rPr>
              <a:t>http://paranormal-news.ru/_nw/99/27524780.jpg</a:t>
            </a:r>
            <a:r>
              <a:rPr lang="ru-RU" sz="1200" dirty="0">
                <a:solidFill>
                  <a:schemeClr val="bg1"/>
                </a:solidFill>
                <a:ea typeface="Calibri"/>
                <a:cs typeface="Times New Roman"/>
              </a:rPr>
              <a:t> Марс</a:t>
            </a: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bg1"/>
                </a:solidFill>
                <a:ea typeface="Calibri"/>
                <a:cs typeface="Times New Roman"/>
                <a:hlinkClick r:id="rId14"/>
              </a:rPr>
              <a:t>http://znaniya-sila.narod.ru/solarsis/jupiter/pic-jupiter/jupiter-00.jpg</a:t>
            </a:r>
            <a:r>
              <a:rPr lang="ru-RU" sz="1200" dirty="0">
                <a:solidFill>
                  <a:schemeClr val="bg1"/>
                </a:solidFill>
                <a:ea typeface="Calibri"/>
                <a:cs typeface="Times New Roman"/>
              </a:rPr>
              <a:t> Юпитер</a:t>
            </a: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bg1"/>
                </a:solidFill>
                <a:ea typeface="Calibri"/>
                <a:cs typeface="Times New Roman"/>
                <a:hlinkClick r:id="rId15"/>
              </a:rPr>
              <a:t>https://i.ytimg.com/vi/7EKsEQPH_v0/maxresdefault.jpg</a:t>
            </a:r>
            <a:r>
              <a:rPr lang="ru-RU" sz="1200" dirty="0">
                <a:solidFill>
                  <a:schemeClr val="bg1"/>
                </a:solidFill>
                <a:ea typeface="Calibri"/>
                <a:cs typeface="Times New Roman"/>
              </a:rPr>
              <a:t> Сатурн</a:t>
            </a: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u="sng" dirty="0">
                <a:solidFill>
                  <a:schemeClr val="bg1"/>
                </a:solidFill>
                <a:ea typeface="Calibri"/>
                <a:cs typeface="Times New Roman"/>
                <a:hlinkClick r:id="rId16"/>
              </a:rPr>
              <a:t>http://9be7037176ebed526de6-851b178cb1fa40a3535f993be03d0145.r77.cf2.rackcdn.com/3ABE42C0-7B62-443B-9F37-4CB25605E1D9.jpg</a:t>
            </a:r>
            <a:r>
              <a:rPr lang="ru-RU" sz="1200" dirty="0">
                <a:solidFill>
                  <a:schemeClr val="bg1"/>
                </a:solidFill>
                <a:ea typeface="Calibri"/>
                <a:cs typeface="Times New Roman"/>
              </a:rPr>
              <a:t> Уран</a:t>
            </a:r>
            <a:endParaRPr lang="ru-RU" sz="1100" dirty="0">
              <a:solidFill>
                <a:schemeClr val="bg1"/>
              </a:solidFill>
              <a:ea typeface="Calibri"/>
              <a:cs typeface="Times New Roman"/>
            </a:endParaRPr>
          </a:p>
          <a:p>
            <a:r>
              <a:rPr lang="ru-RU" sz="1200" u="sng" dirty="0">
                <a:solidFill>
                  <a:schemeClr val="bg1"/>
                </a:solidFill>
                <a:ea typeface="Calibri"/>
                <a:cs typeface="Times New Roman"/>
                <a:hlinkClick r:id="rId17"/>
              </a:rPr>
              <a:t>http://astronomyworld.xyz/uploads/posts/2013-01/1358011220_0018-018-neptun.jpg</a:t>
            </a:r>
            <a:r>
              <a:rPr lang="ru-RU" sz="1200" dirty="0">
                <a:solidFill>
                  <a:schemeClr val="bg1"/>
                </a:solidFill>
                <a:ea typeface="Calibri"/>
                <a:cs typeface="Times New Roman"/>
              </a:rPr>
              <a:t> Нептун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235" y="58847"/>
            <a:ext cx="11307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https://www.iau.org</a:t>
            </a:r>
          </a:p>
          <a:p>
            <a:r>
              <a:rPr lang="ru-RU" dirty="0">
                <a:solidFill>
                  <a:schemeClr val="bg1"/>
                </a:solidFill>
              </a:rPr>
              <a:t>https://upload.wikimedia.org/wikipedia/commons/thumb/f/fa/Solar_System_size_to_scale_ru.svg/1280px-Solar_System_size_to_scale_r Солнечная система</a:t>
            </a:r>
          </a:p>
          <a:p>
            <a:r>
              <a:rPr lang="ru-RU" dirty="0">
                <a:solidFill>
                  <a:schemeClr val="bg1"/>
                </a:solidFill>
              </a:rPr>
              <a:t>http://www.7gy.ru/images/okr-mir/ss1.jpg Планеты Солнечной системы</a:t>
            </a:r>
          </a:p>
          <a:p>
            <a:r>
              <a:rPr lang="ru-RU" dirty="0">
                <a:solidFill>
                  <a:schemeClr val="bg1"/>
                </a:solidFill>
              </a:rPr>
              <a:t>https://upload.wikimedia.org/wikipedia/commons/thumb/5/5b/CW0131775256F_Kuiper_Crater.png/400px-CW0131775256F_Kuiper_Crater.png Меркурий</a:t>
            </a:r>
          </a:p>
          <a:p>
            <a:r>
              <a:rPr lang="ru-RU" dirty="0">
                <a:solidFill>
                  <a:schemeClr val="bg1"/>
                </a:solidFill>
              </a:rPr>
              <a:t>https://encrypted-tbn0.gstatic.com/images?q=tbn:ANd9GcR49UKJ20I7DiISC5X1hcRulVLnQhAp1X0PogfYAbtdq7lf2YeI Венера</a:t>
            </a:r>
          </a:p>
          <a:p>
            <a:r>
              <a:rPr lang="ru-RU" dirty="0">
                <a:solidFill>
                  <a:schemeClr val="bg1"/>
                </a:solidFill>
              </a:rPr>
              <a:t>https://upload.wikimedia.org/wikipedia/commons/thumb/e/ec/Earth-DSCOVR-20150706-IFV.jpg/1200px-Earth-DSCOVR-20150706-IFV.jpg Земля</a:t>
            </a:r>
          </a:p>
          <a:p>
            <a:r>
              <a:rPr lang="ru-RU" dirty="0">
                <a:solidFill>
                  <a:schemeClr val="bg1"/>
                </a:solidFill>
              </a:rPr>
              <a:t>http://paranormal-news.ru/_nw/99/27524780.jpg Марс</a:t>
            </a:r>
          </a:p>
          <a:p>
            <a:r>
              <a:rPr lang="ru-RU" dirty="0">
                <a:solidFill>
                  <a:schemeClr val="bg1"/>
                </a:solidFill>
              </a:rPr>
              <a:t>http://znaniya-sila.narod.ru/solarsis/jupiter/pic-jupiter/jupiter-00.jpg Юпитер</a:t>
            </a:r>
          </a:p>
          <a:p>
            <a:r>
              <a:rPr lang="ru-RU" dirty="0">
                <a:solidFill>
                  <a:schemeClr val="bg1"/>
                </a:solidFill>
              </a:rPr>
              <a:t>https://i.ytimg.com/vi/7EKsEQPH_v0/maxresdefault.jpg Сатурн</a:t>
            </a:r>
          </a:p>
          <a:p>
            <a:r>
              <a:rPr lang="ru-RU" dirty="0">
                <a:solidFill>
                  <a:schemeClr val="bg1"/>
                </a:solidFill>
              </a:rPr>
              <a:t>http://9be7037176ebed526de6-851b178cb1fa40a3535f993be03d0145.r77.cf2.rackcdn.com/3ABE42C0-7B62-443B-9F37-4CB25605E1D9.jpg Уран</a:t>
            </a:r>
          </a:p>
          <a:p>
            <a:r>
              <a:rPr lang="ru-RU" dirty="0">
                <a:solidFill>
                  <a:schemeClr val="bg1"/>
                </a:solidFill>
              </a:rPr>
              <a:t>http://astronomyworld.xyz/uploads/posts/2013-01/1358011220_0018-018-neptun.jpg Нептун</a:t>
            </a:r>
          </a:p>
        </p:txBody>
      </p:sp>
    </p:spTree>
    <p:extLst>
      <p:ext uri="{BB962C8B-B14F-4D97-AF65-F5344CB8AC3E}">
        <p14:creationId xmlns:p14="http://schemas.microsoft.com/office/powerpoint/2010/main" val="25307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190499"/>
            <a:ext cx="977086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52400"/>
            <a:ext cx="8801100" cy="6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" y="971549"/>
            <a:ext cx="11887200" cy="55995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79204" y="135401"/>
            <a:ext cx="613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6699FF"/>
                </a:solidFill>
              </a:rPr>
              <a:t>Приложение 2 (продолжение)</a:t>
            </a:r>
            <a:endParaRPr lang="ru-RU" sz="3600" dirty="0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2742" y="2553042"/>
            <a:ext cx="101473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6699FF"/>
                </a:solidFill>
              </a:rPr>
              <a:t>Спасибо за внимание!</a:t>
            </a:r>
          </a:p>
          <a:p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4944" y="279915"/>
            <a:ext cx="8738033" cy="895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Актуальность: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мы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являемся частью этой большой Вселенной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всем разнообразием миров, одним из которых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является </a:t>
            </a: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наша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планета Земля.</a:t>
            </a:r>
          </a:p>
          <a:p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Цель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 изучить планеты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Солнечной системы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выявить рекорды, </a:t>
            </a:r>
          </a:p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присущие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каждой планете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Задачи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1) ознакомиться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 литературой о планетах Солнечной системы;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2) изучить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характеристики планет и выделить особенности,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отличающие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каждую планету от других;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3) систематизировать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полученные знания;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4) составить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таблицы рекордов планет Солнечной системы </a:t>
            </a:r>
            <a:b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отличительных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признаков двух групп планет;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5) сделать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макет-аппликацию планет Солнечной системы.</a:t>
            </a:r>
          </a:p>
          <a:p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Гипотеза: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каждая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планета имеет свои рекорды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</a:p>
          <a:p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147" y="1231640"/>
            <a:ext cx="7219908" cy="51305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5910" y="2171622"/>
            <a:ext cx="47406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Бегают вкруг огонёчка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Шесть сыночков и две дочки,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Промелькнут года и дни,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 не встретятся они.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7306" y="298582"/>
            <a:ext cx="763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ПЛАНЕТЫ СОЛНЕЧНОЙ СИСТЕМЫ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16" y="298580"/>
            <a:ext cx="6781885" cy="61970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64490" y="2668556"/>
            <a:ext cx="47072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Крохотулечка</a:t>
            </a:r>
            <a:r>
              <a:rPr lang="ru-RU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-планета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Первой Солнышком согрета,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проворна – год на ней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Восемьдесят восемь дней.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3784" y="1175658"/>
            <a:ext cx="36728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Меркурий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85192"/>
            <a:ext cx="6587413" cy="5971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2057" y="2631231"/>
            <a:ext cx="51187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Только Солнце и Луна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небе ярче, чем она.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 и горячей планеты 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Солнечной системе нету.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3784" y="1175658"/>
            <a:ext cx="2605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Венера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5444" y="2183364"/>
            <a:ext cx="53976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планете чудеса: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Океаны и леса,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Кислород есть в атмосфере,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Дышат люди им и звери.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3784" y="802433"/>
            <a:ext cx="2272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Земля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46" y="156118"/>
            <a:ext cx="6360198" cy="62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5" y="345687"/>
            <a:ext cx="6177775" cy="5843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8110" y="2183360"/>
            <a:ext cx="58046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Над планетой красной кружат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Каменюги</a:t>
            </a:r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Страх и Ужас.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Нет горы нигде на свете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Выше, чем на той планете.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3785" y="914401"/>
            <a:ext cx="2407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Марс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902" y="783771"/>
            <a:ext cx="5766319" cy="5449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8122" y="2612568"/>
            <a:ext cx="50095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Великан-тяжеловес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Мечет молнии с небес.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Полосат он, словно кошка,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полнеет </a:t>
            </a:r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понемножку.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7882" y="1082352"/>
            <a:ext cx="2823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Юпитер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96" y="1126498"/>
            <a:ext cx="5809259" cy="49943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43396" y="2600732"/>
            <a:ext cx="53559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Пышный газовый гигант,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Брат Юпитера и франт.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Любит он, чтоб рядом были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Кольца изо льда и пыли.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3784" y="1175658"/>
            <a:ext cx="2466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Сатурн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1219</Words>
  <Application>Microsoft Office PowerPoint</Application>
  <PresentationFormat>Широкоэкранный</PresentationFormat>
  <Paragraphs>194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Пользователь Windows</cp:lastModifiedBy>
  <cp:revision>26</cp:revision>
  <dcterms:created xsi:type="dcterms:W3CDTF">2017-02-20T13:12:32Z</dcterms:created>
  <dcterms:modified xsi:type="dcterms:W3CDTF">2022-11-18T16:24:52Z</dcterms:modified>
</cp:coreProperties>
</file>