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40"/>
  </p:notesMasterIdLst>
  <p:sldIdLst>
    <p:sldId id="519" r:id="rId2"/>
    <p:sldId id="332" r:id="rId3"/>
    <p:sldId id="542" r:id="rId4"/>
    <p:sldId id="333" r:id="rId5"/>
    <p:sldId id="541" r:id="rId6"/>
    <p:sldId id="337" r:id="rId7"/>
    <p:sldId id="540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38" r:id="rId18"/>
    <p:sldId id="579" r:id="rId19"/>
    <p:sldId id="589" r:id="rId20"/>
    <p:sldId id="583" r:id="rId21"/>
    <p:sldId id="588" r:id="rId22"/>
    <p:sldId id="580" r:id="rId23"/>
    <p:sldId id="587" r:id="rId24"/>
    <p:sldId id="585" r:id="rId25"/>
    <p:sldId id="586" r:id="rId26"/>
    <p:sldId id="590" r:id="rId27"/>
    <p:sldId id="591" r:id="rId28"/>
    <p:sldId id="592" r:id="rId29"/>
    <p:sldId id="593" r:id="rId30"/>
    <p:sldId id="594" r:id="rId31"/>
    <p:sldId id="595" r:id="rId32"/>
    <p:sldId id="596" r:id="rId33"/>
    <p:sldId id="597" r:id="rId34"/>
    <p:sldId id="598" r:id="rId35"/>
    <p:sldId id="599" r:id="rId36"/>
    <p:sldId id="600" r:id="rId37"/>
    <p:sldId id="601" r:id="rId38"/>
    <p:sldId id="60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FFFF"/>
    <a:srgbClr val="CCCCFF"/>
    <a:srgbClr val="99CCFF"/>
    <a:srgbClr val="3399FF"/>
    <a:srgbClr val="66CCFF"/>
    <a:srgbClr val="0066FF"/>
    <a:srgbClr val="33CC33"/>
    <a:srgbClr val="00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1F506-5C43-442C-8F25-0CB1F71F0CA5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74053-78AC-4B4A-BC6F-F2890B773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2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2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879C-E625-486E-958E-FFC4AA7C3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7CCDC-3A4E-415F-9576-DAFCDCBD4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F5A2-CC18-4C78-A097-5ABC6015A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868A-7F7A-4850-A732-3E5E1C49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E82F4-E507-420B-AEB0-6B6FF538C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80B4-D7C0-40AB-BBAC-A1DFEEBB4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C5B3-382A-415F-871A-1F7310BE8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D2B1-BEBF-424E-AFCF-6098E840D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ED8C-4A60-4CE5-B411-059F857A8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789B-0D47-4735-9CE6-E904EEC2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EC36-B370-4830-9FBD-BDC8E0CF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FFF4934-201E-42B6-9104-31B4A9C08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WordArt 2"/>
          <p:cNvSpPr>
            <a:spLocks noChangeArrowheads="1" noChangeShapeType="1" noTextEdit="1"/>
          </p:cNvSpPr>
          <p:nvPr/>
        </p:nvSpPr>
        <p:spPr bwMode="auto">
          <a:xfrm>
            <a:off x="228600" y="1981200"/>
            <a:ext cx="8686800" cy="1981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600" kern="10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Тарихи</a:t>
            </a:r>
            <a:r>
              <a:rPr lang="ru-RU" sz="3600" kern="10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</a:t>
            </a:r>
            <a:r>
              <a:rPr lang="ru-RU" sz="3600" kern="1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экскурсия</a:t>
            </a:r>
            <a:endParaRPr lang="ru-RU" sz="3600" kern="1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204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Правильно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>
            <a:off x="5257800" y="57150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Следующий вопрос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b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себя, Пройди тест:</a:t>
            </a:r>
            <a:endParaRPr lang="ru-RU" sz="3600" b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286000"/>
            <a:ext cx="8686800" cy="9541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t-RU" sz="2800" b="1" dirty="0" smtClean="0">
                <a:ln w="315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Ничәнче йөз башында А.С.Пушкин урамында матур йортлар күренә?</a:t>
            </a:r>
            <a:endParaRPr lang="ru-RU" sz="2800" b="1" dirty="0">
              <a:ln w="31550" cmpd="sng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09600" y="3962400"/>
            <a:ext cx="2133600" cy="914400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b="1" dirty="0" smtClean="0">
                <a:ln w="1143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ХХ йөз башында</a:t>
            </a:r>
            <a:endParaRPr lang="ru-RU" b="1" dirty="0">
              <a:ln w="11430">
                <a:solidFill>
                  <a:schemeClr val="tx2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505200" y="3962400"/>
            <a:ext cx="2133600" cy="914400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b="1" dirty="0" smtClean="0">
                <a:ln w="1143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ХVIII йөз башында</a:t>
            </a:r>
            <a:endParaRPr lang="ru-RU" b="1" dirty="0">
              <a:ln w="11430">
                <a:solidFill>
                  <a:schemeClr val="tx2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400800" y="3962400"/>
            <a:ext cx="2133600" cy="914400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b="1" dirty="0" smtClean="0">
                <a:ln w="1143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ХIХ йөз башында</a:t>
            </a:r>
            <a:endParaRPr lang="ru-RU" b="1" dirty="0">
              <a:ln w="11430">
                <a:solidFill>
                  <a:schemeClr val="tx2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Штриховая стрелка вправо 8">
            <a:hlinkClick r:id="rId4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12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Неверно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flipH="1">
            <a:off x="152400" y="5791200"/>
            <a:ext cx="35052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Попробовать ещё раз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204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Правильно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>
            <a:off x="5257800" y="57150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Следующий вопрос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b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себя, Пройди тест:</a:t>
            </a:r>
            <a:endParaRPr lang="ru-RU" sz="3600" b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8686800" cy="523220"/>
          </a:xfrm>
          <a:prstGeom prst="rect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t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Николай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</a:t>
            </a:r>
            <a:r>
              <a:rPr lang="tt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нче Казанга кайчан килә?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09600" y="3962400"/>
            <a:ext cx="2133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Николай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tt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нче Казанга 1847нче елда килә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05200" y="3962400"/>
            <a:ext cx="2133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Николай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tt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нче Казанга 1837нче елда килә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6400800" y="3962400"/>
            <a:ext cx="2133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Николай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tt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нче Казанга 1842нче елда килә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Штриховая стрелка вправо 8">
            <a:hlinkClick r:id="rId4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12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Неверно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flipH="1">
            <a:off x="152400" y="5791200"/>
            <a:ext cx="35052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Попробовать ещё раз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204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Правильно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>
            <a:off x="5257800" y="57150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итоговым вопросам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-323850" y="3088847"/>
            <a:ext cx="10369550" cy="7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1626" tIns="284073" rIns="983940" bIns="228528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indent="212725">
              <a:tabLst>
                <a:tab pos="622300" algn="l"/>
              </a:tabLst>
              <a:defRPr/>
            </a:pPr>
            <a:r>
              <a:rPr lang="ru-RU" dirty="0"/>
              <a:t>	</a:t>
            </a:r>
            <a:endParaRPr lang="ru-RU" i="1" dirty="0">
              <a:ln w="12700"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4274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u="sng" dirty="0" smtClean="0">
                <a:ln w="127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Задание:</a:t>
            </a:r>
          </a:p>
          <a:p>
            <a:pPr>
              <a:spcAft>
                <a:spcPts val="600"/>
              </a:spcAft>
            </a:pPr>
            <a:r>
              <a:rPr lang="ru-RU" sz="3200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Ответьте на вопросы </a:t>
            </a:r>
            <a:endParaRPr lang="ru-RU" sz="3200" dirty="0">
              <a:ln>
                <a:solidFill>
                  <a:schemeClr val="accent1">
                    <a:lumMod val="1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Штриховая стрелка вправо 8">
            <a:hlinkClick r:id="rId3" action="ppaction://hlinksldjump"/>
          </p:cNvPr>
          <p:cNvSpPr/>
          <p:nvPr/>
        </p:nvSpPr>
        <p:spPr>
          <a:xfrm flipH="1">
            <a:off x="152400" y="58674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 к началу текста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1593771"/>
            <a:ext cx="8686800" cy="3970318"/>
          </a:xfrm>
          <a:prstGeom prst="rect">
            <a:avLst/>
          </a:prstGeom>
          <a:ln w="317500">
            <a:solidFill>
              <a:srgbClr val="99CCFF">
                <a:alpha val="60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ru-RU" sz="2400" kern="10" dirty="0" smtClean="0">
              <a:ln w="635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Маршрут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каян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башлана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?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"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Азык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-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төлек 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базары"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кайда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була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?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Ленин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бакчасыны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кайчан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нигез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салыны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?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Моңа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кадәр булган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мәйдан турында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нәрсә беләсез?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Нинди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Күркем бина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1912нче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елда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Пушкин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урамында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</a:t>
            </a:r>
            <a:r>
              <a:rPr lang="ru-RU" sz="2400" kern="10" dirty="0" err="1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салынган</a:t>
            </a:r>
            <a:r>
              <a:rPr lang="ru-RU" sz="2400" kern="10" dirty="0" smtClean="0">
                <a:ln w="635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?</a:t>
            </a:r>
          </a:p>
          <a:p>
            <a:pPr algn="ctr">
              <a:spcAft>
                <a:spcPts val="1200"/>
              </a:spcAft>
            </a:pPr>
            <a:endParaRPr lang="ru-RU" sz="2400" kern="10" dirty="0" smtClean="0">
              <a:ln w="63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212725" y="3836075"/>
            <a:ext cx="8702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09550">
              <a:tabLst>
                <a:tab pos="368300" algn="l"/>
              </a:tabLst>
            </a:pP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) Киров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59/14.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өч катлы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кирпеч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йорт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1866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төзелә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XX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гасыр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башында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йортның беренче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катында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сәүдәгәр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Фәтхулла Әхмәдуллин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«Болгар»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кунакханәсе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ача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Соңгысы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татар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мәдәниятенең Казандагы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үзәгенә әверелә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1906—1916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елларда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биредә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Йолдыз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газетасының редакциясе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урнаша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Күренекле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педагог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һәм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журналист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Әтмәтһади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Максуди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аның мөхәррире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була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1906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Ә.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Максуди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«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Болгар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номерларында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беренче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милли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китапханә ача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228600"/>
            <a:ext cx="1752600" cy="523220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Текст №2</a:t>
            </a:r>
            <a:endParaRPr lang="ru-RU" sz="2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2" descr="i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228600"/>
            <a:ext cx="4572000" cy="347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29000" y="6096000"/>
            <a:ext cx="22860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Трудные слова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553200" y="60960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Штриховая стрелка вправо 6">
            <a:hlinkClick r:id="rId5" action="ppaction://hlinksldjump"/>
          </p:cNvPr>
          <p:cNvSpPr/>
          <p:nvPr/>
        </p:nvSpPr>
        <p:spPr>
          <a:xfrm flipH="1">
            <a:off x="381000" y="6096000"/>
            <a:ext cx="2133600" cy="5334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" y="2514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Сәүдәгәр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торгове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Кунакханә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гостиница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Мәдәният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культура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Үзәк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центр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Әверелә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превращается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Мөхәрир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редактор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Төп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основной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u="sng" dirty="0" smtClean="0">
                <a:ln w="127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Трудные слова:</a:t>
            </a:r>
            <a:endParaRPr lang="ru-RU" sz="4000" u="sng" dirty="0">
              <a:ln w="12700"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4114800" y="58674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705600" y="60198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3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3886200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28600" y="3352800"/>
            <a:ext cx="86868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09550">
              <a:tabLst>
                <a:tab pos="579438" algn="l"/>
              </a:tabLst>
            </a:pP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Әйдәгез, хөрмәтле укучылар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бер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сәяхәт ясап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алыйк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Маршрутыбыз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Казан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Кремленнән башлана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XVIII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йөздә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Спас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капкасыннан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Черек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күлгә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кадәр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сузылган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була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Анда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кечкенә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агач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кибетләр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тезелеп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китә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...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урынны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«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Азык-төлек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базары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(«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Житный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торг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»)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дип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йөрткәннәр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Биредә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ярма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май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бәрәңге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суган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икмәк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күмәч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сатканнар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Базарның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көнчы­гыш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канаты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хәзерге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Пушкин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урамының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бер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ягына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чыккан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Элек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«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Таулар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сыртыннан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(«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хребтам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гор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»)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дип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аталган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«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Таулар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сыртыннан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үзгәреп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яңарып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торган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Моның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төп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сәбәбе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-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төрле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елларда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булган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зур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янгыннар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29000" y="6096000"/>
            <a:ext cx="22860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Трудные слова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553200" y="60960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Штриховая стрелка вправо 6">
            <a:hlinkClick r:id="rId5" action="ppaction://hlinksldjump"/>
          </p:cNvPr>
          <p:cNvSpPr/>
          <p:nvPr/>
        </p:nvSpPr>
        <p:spPr>
          <a:xfrm flipH="1">
            <a:off x="381000" y="6096000"/>
            <a:ext cx="2133600" cy="5334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pic>
        <p:nvPicPr>
          <p:cNvPr id="8" name="Picture 2" descr="3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53000" y="304800"/>
            <a:ext cx="3886200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1752600" cy="523220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Текст №1</a:t>
            </a:r>
            <a:endParaRPr lang="ru-RU" sz="2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038600"/>
            <a:ext cx="86868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09550">
              <a:tabLst>
                <a:tab pos="368300" algn="l"/>
              </a:tabLst>
            </a:pP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«Болгар»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кунакханәсе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—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бөек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татар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шагыйре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Г. Тукай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тормышы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һәм иҗаты белән бәйле урын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Г. Тукай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биредә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1907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елның октябреннән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1912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елның декабренә кадәр яши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</a:p>
          <a:p>
            <a:pPr indent="209550">
              <a:tabLst>
                <a:tab pos="368300" algn="l"/>
              </a:tabLst>
            </a:pP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«Болгар»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номерларында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төрле елларда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татарның күренекле эшлеклеләре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—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шагыйрь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Рәмиев,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артист В.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Мортазин-Иманский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тарихчы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галим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Габделбари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Баттал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яшәгән.</a:t>
            </a:r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Рисунок 3" descr="stena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81000"/>
            <a:ext cx="5825359" cy="337870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29000" y="6096000"/>
            <a:ext cx="22860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Трудные слова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553200" y="60960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Штриховая стрелка вправо 6">
            <a:hlinkClick r:id="rId5" action="ppaction://hlinksldjump"/>
          </p:cNvPr>
          <p:cNvSpPr/>
          <p:nvPr/>
        </p:nvSpPr>
        <p:spPr>
          <a:xfrm flipH="1">
            <a:off x="381000" y="6096000"/>
            <a:ext cx="2133600" cy="5334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" y="2514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Сәүдәгәр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торгове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Кунакханә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гостиница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Мәдәният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культура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Үзәк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центр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Әверелә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превращается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Мөхәрир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редактор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Төп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основной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u="sng" dirty="0" smtClean="0">
                <a:ln w="127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Трудные слова:</a:t>
            </a:r>
            <a:endParaRPr lang="ru-RU" sz="4000" u="sng" dirty="0">
              <a:ln w="12700"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4114800" y="58674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705600" y="60198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za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791200" cy="372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3429000" y="6096000"/>
            <a:ext cx="22860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Трудные слова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553200" y="60960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Штриховая стрелка вправо 5">
            <a:hlinkClick r:id="rId5" action="ppaction://hlinksldjump"/>
          </p:cNvPr>
          <p:cNvSpPr/>
          <p:nvPr/>
        </p:nvSpPr>
        <p:spPr>
          <a:xfrm flipH="1">
            <a:off x="381000" y="6096000"/>
            <a:ext cx="2133600" cy="5334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228600" y="4114800"/>
            <a:ext cx="868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177800"/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)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Татарстанның Дәүләт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музее.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Элек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бинада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Сәүдә йорты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булган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Ул 1800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төзелгән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архитекторы — В. Е.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Емельянов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1847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архитектор И. П. Бессонов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тарафыннан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үзгәртеп эшләнгән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1895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биредә шәһәр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музее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ачыла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Экспозицияләрнең нигезен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туган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якны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өйрәнүче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А. Ф.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Лихачев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тупланмасы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тәшкил итә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Бүген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музей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фондларында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дөньяның төрле илләреннән җыелган 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700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меңнән артык</a:t>
            </a:r>
            <a:r>
              <a: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экспонат </a:t>
            </a:r>
            <a:r>
              <a:rPr lang="ru-RU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саклана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" y="2514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Сәүдәгәр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торгове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Кунакханә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гостиница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Мәдәният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культура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Үзәк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центр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Әверелә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превращается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Мөхәрир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редактор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Төп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основной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u="sng" dirty="0" smtClean="0">
                <a:ln w="127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Трудные слова:</a:t>
            </a:r>
            <a:endParaRPr lang="ru-RU" sz="4000" u="sng" dirty="0">
              <a:ln w="12700"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4114800" y="58674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705600" y="60198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390072"/>
            <a:ext cx="868680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177800"/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3)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Габдулла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Тукай музее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бинасы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(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элеккеге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Шамил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йорты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) 1903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төзелгән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Архитекторлары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— Ф. Р.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Амлонг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Г. Б.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Руш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Бина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сәүдәгәр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Апаков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акчасына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аның кызы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өчен салына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Хәзерге көндә бу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бинада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татар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халкының бөек шагыйре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Г. Тукай музее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урнашкан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Биредә аның тормышын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иҗатын һәм ул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яшәгән чорны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чагылдырган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экспонатлар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тупланган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" name="Picture 2" descr="e027"/>
          <p:cNvPicPr>
            <a:picLocks noChangeAspect="1" noChangeArrowheads="1"/>
          </p:cNvPicPr>
          <p:nvPr/>
        </p:nvPicPr>
        <p:blipFill>
          <a:blip r:embed="rId2" cstate="print"/>
          <a:srcRect l="1429" b="6681"/>
          <a:stretch>
            <a:fillRect/>
          </a:stretch>
        </p:blipFill>
        <p:spPr bwMode="auto">
          <a:xfrm>
            <a:off x="1752600" y="304800"/>
            <a:ext cx="5660574" cy="396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3429000" y="6096000"/>
            <a:ext cx="22860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Трудные слова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553200" y="60960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Штриховая стрелка вправо 5">
            <a:hlinkClick r:id="rId5" action="ppaction://hlinksldjump"/>
          </p:cNvPr>
          <p:cNvSpPr/>
          <p:nvPr/>
        </p:nvSpPr>
        <p:spPr>
          <a:xfrm flipH="1">
            <a:off x="381000" y="6096000"/>
            <a:ext cx="2133600" cy="5334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" y="2514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Сәүдәгәр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торгове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Кунакханә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гостиница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Мәдәният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культура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Үзәк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центр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Әверелә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превращается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Мөхәрир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редактор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Төп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основной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u="sng" dirty="0" smtClean="0">
                <a:ln w="127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Трудные слова:</a:t>
            </a:r>
            <a:endParaRPr lang="ru-RU" sz="4000" u="sng" dirty="0">
              <a:ln w="12700"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4114800" y="58674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705600" y="60198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b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себя, Пройди тест:</a:t>
            </a:r>
            <a:endParaRPr lang="ru-RU" sz="3600" b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8686800" cy="52322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7800"/>
            <a:r>
              <a:rPr lang="tt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Ничәнче елда Киров урамы, 59/14 йорт төзелә?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09600" y="3886200"/>
            <a:ext cx="2133600" cy="91440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1866 нчы елда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05200" y="3886200"/>
            <a:ext cx="2133600" cy="91440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1846 нчы елда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400800" y="3886200"/>
            <a:ext cx="2133600" cy="91440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1816 нчы елда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Штриховая стрелка вправо 8">
            <a:hlinkClick r:id="rId4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12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Неверно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flipH="1">
            <a:off x="152400" y="5791200"/>
            <a:ext cx="35052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Попробовать ещё раз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204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Правильно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>
            <a:off x="5257800" y="57150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Следующий вопрос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b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себя, Пройди тест:</a:t>
            </a:r>
            <a:endParaRPr lang="ru-RU" sz="3600" b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133600"/>
            <a:ext cx="8686800" cy="95410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7800"/>
            <a:r>
              <a:rPr lang="tt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Фәтхулла Әхмәдуллин бинаның беренче катында нәрсә ача?</a:t>
            </a:r>
            <a:endParaRPr lang="ru-RU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457200" y="3733800"/>
            <a:ext cx="2438400" cy="1371600"/>
          </a:xfrm>
          <a:prstGeom prst="round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Фәтхулла Әхмәдуллин бинаның беренче катында “ Булгар” кунакханәсе ача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352800" y="3733800"/>
            <a:ext cx="2438400" cy="1371600"/>
          </a:xfrm>
          <a:prstGeom prst="round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Фәтхулла Әхмәдуллин бинаның беренче катында китапханә ача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48400" y="3733800"/>
            <a:ext cx="2438400" cy="1371600"/>
          </a:xfrm>
          <a:prstGeom prst="round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Фәтхулла Әхмәдуллин бинаның беренче катында ашханә ача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Штриховая стрелка вправо 8">
            <a:hlinkClick r:id="rId4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" y="1675686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хөрмәт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уважение, почет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сәяхәт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путешествие, поездка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көнчыгыш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восток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канат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крыло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сырты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хребет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үзгәрә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перемениться, измениться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яңара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обновляется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сәбәп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причина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сәүдәгәр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торговец, купец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төзелә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строится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нигез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основа 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мәйдан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площадь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һичшиксез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несомненно, безусловно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тирә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окрестность, округа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корылма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сооружение, строение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күркәм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красивый, прелестный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кадәр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үзәк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центр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йөзек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перстень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бина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здание</a:t>
            </a:r>
          </a:p>
          <a:p>
            <a:pPr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черек</a:t>
            </a:r>
            <a:r>
              <a:rPr lang="ru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күл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черное озеро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өлеш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часть</a:t>
            </a:r>
          </a:p>
          <a:p>
            <a:pPr eaLnBrk="0" hangingPunct="0"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янгын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пожар	</a:t>
            </a:r>
          </a:p>
          <a:p>
            <a:pPr eaLnBrk="0" hangingPunct="0"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тәшкил итә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i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здесь: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составляют</a:t>
            </a:r>
            <a:b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әкренләп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постепенно</a:t>
            </a:r>
          </a:p>
          <a:p>
            <a:endParaRPr lang="ru-RU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u="sng" dirty="0" smtClean="0">
                <a:ln w="127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Трудные слова:</a:t>
            </a:r>
            <a:endParaRPr lang="ru-RU" sz="4000" u="sng" dirty="0">
              <a:ln w="12700"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4114800" y="58674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6705600" y="60198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12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Неверно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flipH="1">
            <a:off x="152400" y="5791200"/>
            <a:ext cx="35052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Попробовать ещё раз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204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Правильно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>
            <a:off x="5257800" y="57150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Следующий вопрос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b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себя, Пройди тест:</a:t>
            </a:r>
            <a:endParaRPr lang="ru-RU" sz="3600" b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8686800" cy="5232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7800"/>
            <a:r>
              <a:rPr lang="tt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Татарстан Дәүләт музеенда элек нәрсә булган?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09600" y="3886200"/>
            <a:ext cx="2133600" cy="91440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0541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Элек бу бинада музей булган</a:t>
            </a:r>
            <a:endParaRPr lang="ru-RU" b="1" dirty="0">
              <a:ln w="10541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05200" y="3886200"/>
            <a:ext cx="2133600" cy="91440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0541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Элек бу бинада Сәүдә йорты булган</a:t>
            </a:r>
            <a:endParaRPr lang="ru-RU" b="1" dirty="0">
              <a:ln w="10541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6400800" y="3886200"/>
            <a:ext cx="2133600" cy="91440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ln w="10541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Элек бу бинада китапханә булган</a:t>
            </a:r>
            <a:endParaRPr lang="ru-RU" b="1" dirty="0">
              <a:ln w="10541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Штриховая стрелка вправо 8">
            <a:hlinkClick r:id="rId4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12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Неверно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flipH="1">
            <a:off x="152400" y="5791200"/>
            <a:ext cx="35052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Попробовать ещё раз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204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Правильно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>
            <a:off x="5257800" y="57150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Следующий вопрос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b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себя, Пройди тест:</a:t>
            </a:r>
            <a:endParaRPr lang="ru-RU" sz="3600" b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8686800" cy="95410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tt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Габдулла Тукай музей бинасы кайчан төзелгән?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09600" y="4191000"/>
            <a:ext cx="21336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1908 нче елда төзелгән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505200" y="4191000"/>
            <a:ext cx="21336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1906 нче елда төзелгән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400800" y="4191000"/>
            <a:ext cx="21336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1903 нче елда төзелгән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Штриховая стрелка вправо 8">
            <a:hlinkClick r:id="rId4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12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Неверно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flipH="1">
            <a:off x="152400" y="5791200"/>
            <a:ext cx="35052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Попробовать ещё раз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204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Правильно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>
            <a:off x="5257800" y="57150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итоговым вопросам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-323850" y="3088847"/>
            <a:ext cx="10369550" cy="7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1626" tIns="284073" rIns="983940" bIns="228528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indent="212725">
              <a:tabLst>
                <a:tab pos="622300" algn="l"/>
              </a:tabLst>
              <a:defRPr/>
            </a:pPr>
            <a:r>
              <a:rPr lang="ru-RU" dirty="0"/>
              <a:t>	</a:t>
            </a:r>
            <a:endParaRPr lang="ru-RU" i="1" dirty="0">
              <a:ln w="12700"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4274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u="sng" dirty="0" smtClean="0">
                <a:ln w="127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Задание:</a:t>
            </a:r>
          </a:p>
          <a:p>
            <a:pPr>
              <a:spcAft>
                <a:spcPts val="600"/>
              </a:spcAft>
            </a:pPr>
            <a:r>
              <a:rPr lang="ru-RU" sz="3200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Ответьте на вопросы </a:t>
            </a:r>
            <a:endParaRPr lang="ru-RU" sz="3200" dirty="0">
              <a:ln>
                <a:solidFill>
                  <a:schemeClr val="accent1">
                    <a:lumMod val="1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Штриховая стрелка вправо 8">
            <a:hlinkClick r:id="rId4" action="ppaction://hlinksldjump"/>
          </p:cNvPr>
          <p:cNvSpPr/>
          <p:nvPr/>
        </p:nvSpPr>
        <p:spPr>
          <a:xfrm flipH="1">
            <a:off x="152400" y="5867400"/>
            <a:ext cx="34290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 к началу текста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1593771"/>
            <a:ext cx="8686800" cy="3970318"/>
          </a:xfrm>
          <a:prstGeom prst="rect">
            <a:avLst/>
          </a:prstGeom>
          <a:ln w="317500">
            <a:solidFill>
              <a:srgbClr val="99CCFF">
                <a:alpha val="60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ru-RU" sz="2400" kern="10" dirty="0" smtClean="0">
              <a:ln w="6350">
                <a:solidFill>
                  <a:schemeClr val="tx2">
                    <a:lumMod val="85000"/>
                    <a:lumOff val="15000"/>
                  </a:schemeClr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"Болгар" </a:t>
            </a: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кунакханәсен </a:t>
            </a: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кем </a:t>
            </a: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ача</a:t>
            </a: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?</a:t>
            </a:r>
          </a:p>
          <a:p>
            <a:pPr algn="ctr">
              <a:spcAft>
                <a:spcPts val="1200"/>
              </a:spcAft>
            </a:pPr>
            <a:r>
              <a:rPr lang="ru-RU" sz="2400" kern="10" dirty="0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Ә.</a:t>
            </a:r>
            <a:r>
              <a:rPr lang="ru-RU" sz="2400" kern="10" dirty="0" err="1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Максуди</a:t>
            </a:r>
            <a:r>
              <a:rPr lang="ru-RU" sz="2400" kern="10" dirty="0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ничәнче елда</a:t>
            </a:r>
            <a:r>
              <a:rPr lang="ru-RU" sz="2400" kern="10" dirty="0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милли</a:t>
            </a:r>
            <a:r>
              <a:rPr lang="ru-RU" sz="2400" kern="10" dirty="0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kern="10" dirty="0" err="1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китапханә ача</a:t>
            </a:r>
            <a:r>
              <a:rPr lang="ru-RU" sz="2400" kern="10" dirty="0" smtClean="0">
                <a:ln w="12700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?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"Болгар" </a:t>
            </a:r>
            <a:r>
              <a:rPr lang="ru-RU" sz="240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номерларында</a:t>
            </a:r>
            <a:r>
              <a:rPr lang="ru-RU" sz="240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нинди</a:t>
            </a:r>
            <a:r>
              <a:rPr lang="ru-RU" sz="240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240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күренекле </a:t>
            </a:r>
            <a:r>
              <a:rPr lang="ru-RU" sz="240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татар </a:t>
            </a:r>
            <a:r>
              <a:rPr lang="ru-RU" sz="240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эшләклеләре яшәгән</a:t>
            </a:r>
            <a:r>
              <a:rPr lang="ru-RU" sz="240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rPr>
              <a:t>?</a:t>
            </a:r>
          </a:p>
          <a:p>
            <a:pPr algn="ctr">
              <a:spcAft>
                <a:spcPts val="1200"/>
              </a:spcAft>
            </a:pP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Ничәнче елда</a:t>
            </a: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</a:t>
            </a: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шәһәр </a:t>
            </a:r>
            <a:r>
              <a:rPr lang="ru-RU" sz="2400" dirty="0" err="1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Татарстанның Дәүләт</a:t>
            </a: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</a:t>
            </a: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музее </a:t>
            </a: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ачыла</a:t>
            </a: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?</a:t>
            </a:r>
          </a:p>
          <a:p>
            <a:pPr algn="ctr">
              <a:spcAft>
                <a:spcPts val="1200"/>
              </a:spcAft>
            </a:pP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Г.Тукай музей </a:t>
            </a: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бинасы</a:t>
            </a: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</a:t>
            </a: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элеккеге</a:t>
            </a: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 </a:t>
            </a:r>
            <a:r>
              <a:rPr lang="ru-RU" sz="2400" kern="10" dirty="0" err="1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кемнең йорты</a:t>
            </a:r>
            <a:r>
              <a:rPr lang="ru-RU" sz="2400" kern="10" dirty="0" smtClean="0">
                <a:ln w="9525">
                  <a:solidFill>
                    <a:schemeClr val="tx2">
                      <a:lumMod val="85000"/>
                      <a:lumOff val="15000"/>
                    </a:schemeClr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/>
              </a:rPr>
              <a:t>?</a:t>
            </a:r>
          </a:p>
          <a:p>
            <a:pPr algn="ctr">
              <a:spcAft>
                <a:spcPts val="1200"/>
              </a:spcAft>
            </a:pPr>
            <a:endParaRPr lang="ru-RU" sz="2400" kern="10" dirty="0" smtClean="0">
              <a:ln w="6350">
                <a:solidFill>
                  <a:schemeClr val="tx2">
                    <a:lumMod val="85000"/>
                    <a:lumOff val="15000"/>
                  </a:schemeClr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762000"/>
            <a:ext cx="3657600" cy="53553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09550">
              <a:tabLst>
                <a:tab pos="579438" algn="l"/>
              </a:tabLst>
            </a:pP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XIX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йөз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башында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биредә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дворян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чиновник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һәм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сәүдә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­</a:t>
            </a:r>
            <a:b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гәрләрнең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матур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йортлары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күренә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башлый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Шәһәр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театры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төзелгәч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Уң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һәм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Сул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театр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урамнары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берләштерелә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Урамга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А. С.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Пушкин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исеме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бирелә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</a:p>
          <a:p>
            <a:pPr indent="209550">
              <a:tabLst>
                <a:tab pos="579438" algn="l"/>
              </a:tabLst>
            </a:pP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XX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йөзнең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20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елларында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Ленин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бакчасына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нигез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салына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Моңа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кадәр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биредә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зур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мәйдан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булган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1842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елгы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янгынга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кадәр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ул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«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Тимерче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мәйданы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дигән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исем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йөрткән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Янгыннан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соң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мәйдан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тигезләнә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һәм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Николай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мәйданы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(«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Николаевская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площадь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»)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дип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атала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башлый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Рисунок 3" descr="IMG_1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04800"/>
            <a:ext cx="4520843" cy="30162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477000" y="5105400"/>
            <a:ext cx="22860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Трудные слова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477000" y="5943600"/>
            <a:ext cx="22860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Штриховая стрелка вправо 6">
            <a:hlinkClick r:id="rId4" action="ppaction://hlinksldjump"/>
          </p:cNvPr>
          <p:cNvSpPr/>
          <p:nvPr/>
        </p:nvSpPr>
        <p:spPr>
          <a:xfrm flipH="1">
            <a:off x="6400800" y="4267200"/>
            <a:ext cx="2133600" cy="5334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" y="1599486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хөрмәт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уважение, почет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сәяхәт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путешествие, поездка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көнчыгыш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восток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канат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крыло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сырты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хребет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үзгәрә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перемениться, измениться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яңара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обновляется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сәбәп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причина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сәүдәгәр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торговец, купец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төзелә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строится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нигез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основа 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мәйдан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площадь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һичшиксез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несомненно, безусловно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тирә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окрестность, округа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корылма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сооружение, строение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күркәм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красивый, прелестный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кадәр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үзәк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центр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йөзек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перстень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бина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здание</a:t>
            </a:r>
          </a:p>
          <a:p>
            <a:pPr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черек</a:t>
            </a:r>
            <a:r>
              <a:rPr lang="ru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күл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черное озеро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өлеш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часть</a:t>
            </a:r>
          </a:p>
          <a:p>
            <a:pPr eaLnBrk="0" hangingPunct="0"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янгын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пожар	</a:t>
            </a:r>
          </a:p>
          <a:p>
            <a:pPr eaLnBrk="0" hangingPunct="0"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тәшкил итә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i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здесь: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составляют</a:t>
            </a:r>
            <a:b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әкренләп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постепенно</a:t>
            </a:r>
          </a:p>
          <a:p>
            <a:endParaRPr lang="ru-RU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u="sng" dirty="0" smtClean="0">
                <a:ln w="127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Трудные слова:</a:t>
            </a:r>
            <a:endParaRPr lang="ru-RU" sz="4000" u="sng" dirty="0">
              <a:ln w="12700"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4114800" y="58674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705600" y="60198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op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81000"/>
            <a:ext cx="4026628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8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48200" y="228600"/>
            <a:ext cx="4343400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04788">
              <a:tabLst>
                <a:tab pos="523875" algn="l"/>
              </a:tabLst>
            </a:pP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һичшиксез,император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Николай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I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нең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1837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елда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Казанга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килүе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белән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бәйле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Әкренләп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мәйдан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тирәсендә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таш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йортлар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төзелә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indent="204788">
              <a:tabLst>
                <a:tab pos="523875" algn="l"/>
              </a:tabLst>
            </a:pP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Пушкин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урамындагы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архитектура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корылмалары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турында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сүз алып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барганда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1912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нче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салынган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күркәм бинаны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да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онытырга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ярамый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Хәзер бу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бинада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Казан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дәүләт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педагогика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университетының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музыка-педагогика факультеты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урнашкан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Элек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биредә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гимназия,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аннан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соң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консерватория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булган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036874"/>
            <a:ext cx="86868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04788">
              <a:tabLst>
                <a:tab pos="523875" algn="l"/>
              </a:tabLst>
            </a:pP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Урамның уң ягын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Ирек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мәйданына кадәрге өлешен,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XX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гасыр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башында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салынган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биналар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тәшкил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итә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Аларда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дворяннар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эре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фабрикантлар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яшәгән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indent="204788">
              <a:tabLst>
                <a:tab pos="523875" algn="l"/>
              </a:tabLst>
            </a:pP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Пушкин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урамы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шәһәрнең үзәгенә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Ирек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(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элекке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Театр)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мәйданына алып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килә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Мәйданның йөзек кашы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—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Муса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Җәлил исемендәге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Татар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дәүләт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опера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һәм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балет академия театры </a:t>
            </a:r>
            <a:r>
              <a:rPr lang="ru-RU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бинасы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29000" y="6096000"/>
            <a:ext cx="22860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Трудные слова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553200" y="60960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Штриховая стрелка вправо 6">
            <a:hlinkClick r:id="rId5" action="ppaction://hlinksldjump"/>
          </p:cNvPr>
          <p:cNvSpPr/>
          <p:nvPr/>
        </p:nvSpPr>
        <p:spPr>
          <a:xfrm flipH="1">
            <a:off x="381000" y="6096000"/>
            <a:ext cx="2133600" cy="5334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" y="1474887"/>
            <a:ext cx="838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хөрмәт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уважение, почет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сәяхәт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путешествие, поездка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көнчыгыш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восток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канат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крыло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сырты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хребет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үзгәрә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перемениться, измениться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яңара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обновляется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сәбәп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причина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янгын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пожар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сәүдәгәр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торговец, купец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төзелә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строится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нигез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основа 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мәйдан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площадь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һичшиксез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несомненно, безусловно</a:t>
            </a:r>
            <a:endParaRPr lang="tt-RU" b="1" u="sng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тирә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окрестность, округа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корылма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сооружение, строение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күркәм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красивый, прелестный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кадәр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үзәк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центр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йөзек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перстень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t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бина</a:t>
            </a:r>
            <a:r>
              <a:rPr lang="tt-RU" b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tt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здание</a:t>
            </a:r>
          </a:p>
          <a:p>
            <a:pPr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черек</a:t>
            </a:r>
            <a:r>
              <a:rPr lang="ru-RU" b="1" u="sng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күл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черное озеро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өлеш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часть	</a:t>
            </a:r>
          </a:p>
          <a:p>
            <a:pPr eaLnBrk="0" hangingPunct="0">
              <a:tabLst>
                <a:tab pos="1719263" algn="l"/>
              </a:tabLst>
            </a:pP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тәшкил итә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i="1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здесь: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составляют</a:t>
            </a:r>
            <a:b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u="sng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әкренләп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постепенно</a:t>
            </a:r>
          </a:p>
          <a:p>
            <a:endParaRPr lang="ru-RU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solidFill>
                  <a:schemeClr val="tx2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u="sng" dirty="0" smtClean="0">
                <a:ln w="127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Трудные слова:</a:t>
            </a:r>
            <a:endParaRPr lang="ru-RU" sz="4000" u="sng" dirty="0">
              <a:ln w="12700"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 flipH="1">
            <a:off x="4114800" y="58674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705600" y="60198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b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себя, Пройди тест:</a:t>
            </a:r>
            <a:endParaRPr lang="ru-RU" sz="3600" b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8686800" cy="523220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tt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“Азык - төлек базарында” нәрсә сатканнар?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09600" y="3733800"/>
            <a:ext cx="2133600" cy="12192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он, ярма, май, бәрәңге, суган, икмәк, күмәч сатканнар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05200" y="3886200"/>
            <a:ext cx="2133600" cy="9144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тукыма, тире, сөт сатканнар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400800" y="3886200"/>
            <a:ext cx="2133600" cy="9144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утын, ит, печән сатканнар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Штриховая стрелка вправо 8">
            <a:hlinkClick r:id="rId4" action="ppaction://hlinksldjump"/>
          </p:cNvPr>
          <p:cNvSpPr/>
          <p:nvPr/>
        </p:nvSpPr>
        <p:spPr>
          <a:xfrm flipH="1">
            <a:off x="3810000" y="5791200"/>
            <a:ext cx="22098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Назад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6629400" y="5943600"/>
            <a:ext cx="2133600" cy="533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2000" b="1" dirty="0">
              <a:ln w="10541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5000" y="1981200"/>
            <a:ext cx="5334000" cy="2514600"/>
          </a:xfrm>
          <a:prstGeom prst="horizontalScroll">
            <a:avLst>
              <a:gd name="adj" fmla="val 23145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1200000" rev="17451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Неверно</a:t>
            </a:r>
            <a:endParaRPr lang="ru-RU" sz="60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Штриховая стрелка вправо 2">
            <a:hlinkClick r:id="rId2" action="ppaction://hlinksldjump"/>
          </p:cNvPr>
          <p:cNvSpPr/>
          <p:nvPr/>
        </p:nvSpPr>
        <p:spPr>
          <a:xfrm flipH="1">
            <a:off x="152400" y="5791200"/>
            <a:ext cx="3505200" cy="685800"/>
          </a:xfrm>
          <a:prstGeom prst="stripedRightArrow">
            <a:avLst>
              <a:gd name="adj1" fmla="val 62245"/>
              <a:gd name="adj2" fmla="val 68367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HeroicExtremeLeftFacing" fov="3900000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Попробовать ещё раз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1265</Words>
  <Application>Microsoft Office PowerPoint</Application>
  <PresentationFormat>Экран (4:3)</PresentationFormat>
  <Paragraphs>272</Paragraphs>
  <Slides>38</Slides>
  <Notes>0</Notes>
  <HiddenSlides>19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Стас</dc:creator>
  <cp:lastModifiedBy>Стас</cp:lastModifiedBy>
  <cp:revision>216</cp:revision>
  <cp:lastPrinted>1601-01-01T00:00:00Z</cp:lastPrinted>
  <dcterms:created xsi:type="dcterms:W3CDTF">1601-01-01T00:00:00Z</dcterms:created>
  <dcterms:modified xsi:type="dcterms:W3CDTF">2011-03-13T20:02:05Z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