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42"/>
  </p:notesMasterIdLst>
  <p:handoutMasterIdLst>
    <p:handoutMasterId r:id="rId43"/>
  </p:handoutMasterIdLst>
  <p:sldIdLst>
    <p:sldId id="256" r:id="rId2"/>
    <p:sldId id="266" r:id="rId3"/>
    <p:sldId id="257" r:id="rId4"/>
    <p:sldId id="277" r:id="rId5"/>
    <p:sldId id="267" r:id="rId6"/>
    <p:sldId id="286" r:id="rId7"/>
    <p:sldId id="258" r:id="rId8"/>
    <p:sldId id="279" r:id="rId9"/>
    <p:sldId id="268" r:id="rId10"/>
    <p:sldId id="280" r:id="rId11"/>
    <p:sldId id="259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60" r:id="rId20"/>
    <p:sldId id="285" r:id="rId21"/>
    <p:sldId id="296" r:id="rId22"/>
    <p:sldId id="261" r:id="rId23"/>
    <p:sldId id="287" r:id="rId24"/>
    <p:sldId id="272" r:id="rId25"/>
    <p:sldId id="288" r:id="rId26"/>
    <p:sldId id="262" r:id="rId27"/>
    <p:sldId id="289" r:id="rId28"/>
    <p:sldId id="273" r:id="rId29"/>
    <p:sldId id="290" r:id="rId30"/>
    <p:sldId id="274" r:id="rId31"/>
    <p:sldId id="291" r:id="rId32"/>
    <p:sldId id="275" r:id="rId33"/>
    <p:sldId id="292" r:id="rId34"/>
    <p:sldId id="276" r:id="rId35"/>
    <p:sldId id="293" r:id="rId36"/>
    <p:sldId id="263" r:id="rId37"/>
    <p:sldId id="294" r:id="rId38"/>
    <p:sldId id="264" r:id="rId39"/>
    <p:sldId id="295" r:id="rId40"/>
    <p:sldId id="265" r:id="rId4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54" autoAdjust="0"/>
    <p:restoredTop sz="89345" autoAdjust="0"/>
  </p:normalViewPr>
  <p:slideViewPr>
    <p:cSldViewPr snapToGrid="0" snapToObjects="1">
      <p:cViewPr>
        <p:scale>
          <a:sx n="78" d="100"/>
          <a:sy n="78" d="100"/>
        </p:scale>
        <p:origin x="114" y="-348"/>
      </p:cViewPr>
      <p:guideLst>
        <p:guide orient="horz" pos="2157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69C0F2-E667-4864-AA65-27CED00C7AF0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ED5365-B01E-48CF-8400-CEDCBB6E117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5D1BE5-EB44-4CA3-8C84-DED6B392E0F4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/>
            <a:endParaRPr lang="ru-RU" altLang="en-US" noProof="0"/>
          </a:p>
        </p:txBody>
      </p:sp>
      <p:sp>
        <p:nvSpPr>
          <p:cNvPr id="5" name="Заметка к слайду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>
            <a:noAutofit/>
          </a:bodyPr>
          <a:lstStyle/>
          <a:p>
            <a:pPr lvl="0"/>
            <a:r>
              <a:rPr lang="ru-RU" altLang="en-US" noProof="0"/>
              <a:t>Образец текста</a:t>
            </a:r>
          </a:p>
          <a:p>
            <a:pPr lvl="1"/>
            <a:r>
              <a:rPr lang="ru-RU" altLang="en-US" noProof="0"/>
              <a:t>Второй уровень</a:t>
            </a:r>
          </a:p>
          <a:p>
            <a:pPr lvl="2"/>
            <a:r>
              <a:rPr lang="ru-RU" altLang="en-US" noProof="0"/>
              <a:t>Третий уровень</a:t>
            </a:r>
          </a:p>
          <a:p>
            <a:pPr lvl="3"/>
            <a:r>
              <a:rPr lang="ru-RU" altLang="en-US" noProof="0"/>
              <a:t>Четвертый уровень</a:t>
            </a:r>
          </a:p>
          <a:p>
            <a:pPr lvl="4"/>
            <a:r>
              <a:rPr lang="ru-RU" altLang="en-US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39C3D2-C199-4487-8936-FA0A10DBD2B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+mj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+mj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+mj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+mj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j-lt"/>
        <a:ea typeface="+mj-ea"/>
        <a:cs typeface="+mj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j-lt"/>
        <a:ea typeface="+mj-ea"/>
        <a:cs typeface="+mj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399" y="2130425"/>
            <a:ext cx="10363198" cy="1470025"/>
          </a:xfrm>
        </p:spPr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799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altLang="en-US" smtClean="0"/>
              <a:t>Образец подзаголовка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0EF7E-9BC8-4D55-BA5B-FCA939C1D319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5B3FD-F0E4-4787-88AF-E195ABDCC82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Встави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30425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2B6AB-B77C-4F11-AD84-2653A16EF144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4128-AB3A-4F3A-927A-55A7FA227EA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8"/>
            <a:ext cx="1097279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4"/>
          </p:nvPr>
        </p:nvSpPr>
        <p:spPr>
          <a:xfrm>
            <a:off x="2857477" y="2214563"/>
            <a:ext cx="6477021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ru-RU" altLang="en-US" smtClean="0"/>
              <a:t>Введение</a:t>
            </a:r>
            <a:endParaRPr lang="ru-RU" altLang="en-US"/>
          </a:p>
          <a:p>
            <a:pPr lvl="0"/>
            <a:r>
              <a:rPr lang="ru-RU" altLang="en-US" smtClean="0"/>
              <a:t>Основной текст 1</a:t>
            </a:r>
            <a:endParaRPr lang="ru-RU" altLang="en-US"/>
          </a:p>
          <a:p>
            <a:pPr lvl="0"/>
            <a:r>
              <a:rPr lang="ru-RU" altLang="en-US" smtClean="0"/>
              <a:t>Основной текст 2</a:t>
            </a:r>
            <a:endParaRPr lang="ru-RU" altLang="en-US"/>
          </a:p>
          <a:p>
            <a:pPr lvl="0"/>
            <a:r>
              <a:rPr lang="ru-RU" altLang="en-US" smtClean="0"/>
              <a:t>Основной текст 3</a:t>
            </a:r>
            <a:endParaRPr lang="ru-RU" altLang="en-US"/>
          </a:p>
          <a:p>
            <a:pPr lvl="0"/>
            <a:r>
              <a:rPr lang="ru-RU" altLang="en-US" smtClean="0"/>
              <a:t>Заключение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82255-E114-4DB3-9385-B1769DA32004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9801A-E5D4-4B43-B64C-00E8785ED6EF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199" y="274638"/>
            <a:ext cx="2743199" cy="5851525"/>
          </a:xfrm>
        </p:spPr>
        <p:txBody>
          <a:bodyPr vert="eaVert"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Манифест 2"/>
          <p:cNvSpPr>
            <a:spLocks noGrp="1"/>
          </p:cNvSpPr>
          <p:nvPr>
            <p:ph type="body" orient="vert" idx="1"/>
          </p:nvPr>
        </p:nvSpPr>
        <p:spPr>
          <a:xfrm>
            <a:off x="609599" y="274638"/>
            <a:ext cx="8026399" cy="5851525"/>
          </a:xfrm>
        </p:spPr>
        <p:txBody>
          <a:bodyPr vert="eaVert"/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6BC83-DFCB-42ED-AE6C-45FF72774EFE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FBB91-DC69-4DB7-ABE0-F8FB9222ED3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811F9-E607-4162-A64D-9046912BFB83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C7E0-24A5-498F-A375-5539A51E68A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18ACA4-095D-4A41-BAC2-A7B735C1A597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804BC-1405-41C0-97B9-45F80B4D864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3" y="4406900"/>
            <a:ext cx="10363198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2906713"/>
            <a:ext cx="1036319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alt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3AFB2-F9AF-4163-A3CF-334B4B594820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B2C79-D8B2-47D6-9603-FC20B6EBAF0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599" y="1600200"/>
            <a:ext cx="53847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4AF50-C9BC-49F0-B435-764005ADA84B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DD7A1-8655-47AD-A409-46E0DA80294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1EBFB-427D-405F-8597-3F4C437C937D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BDB38-4765-40CD-B329-2457D8A564C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798" cy="4525200"/>
          </a:xfrm>
        </p:spPr>
        <p:txBody>
          <a:bodyPr rtlCol="0">
            <a:normAutofit/>
          </a:bodyPr>
          <a:lstStyle>
            <a:lvl1pPr>
              <a:buFontTx/>
              <a:buNone/>
              <a:defRPr/>
            </a:lvl1pPr>
          </a:lstStyle>
          <a:p>
            <a:pPr lvl="0"/>
            <a:r>
              <a:rPr lang="ru-RU" altLang="en-US" noProof="0" smtClean="0"/>
              <a:t>Вставка таблицы</a:t>
            </a:r>
            <a:endParaRPr lang="ru-RU" altLang="en-US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07C53-1B5F-4EAE-BB1C-EEB48D03AAC4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E681F-B049-442D-A139-B9716EAA8CC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09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599" y="160020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6036" y="3984220"/>
            <a:ext cx="5384799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  <a:endParaRPr lang="ru-RU" alt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E47B7-0EAB-4BCB-97C8-FF89614CD725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44593-AB15-449F-8D8C-E4D817FE87A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6" y="4800600"/>
            <a:ext cx="73151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altLang="en-US" smtClean="0"/>
              <a:t>Образец заголовка</a:t>
            </a:r>
            <a:endParaRPr lang="ru-RU" alt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6" y="612775"/>
            <a:ext cx="7315199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altLang="en-US" noProof="0" smtClean="0"/>
              <a:t>Вставка картинки</a:t>
            </a:r>
            <a:endParaRPr lang="ru-RU" alt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6" y="5367338"/>
            <a:ext cx="7315199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ru-RU" altLang="en-US" smtClean="0"/>
              <a:t>Образец текста</a:t>
            </a:r>
            <a:endParaRPr lang="ru-RU" altLang="en-US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44FD3-287C-4589-95EC-15CE556634AC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39444-C454-499C-93EF-204B0569C0A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3B3EF9-A478-4060-9AB7-4C1EC837EFCC}" type="datetime1">
              <a:rPr lang="ru-RU" altLang="en-US"/>
              <a:pPr>
                <a:defRPr/>
              </a:pPr>
              <a:t>13.01.2023</a:t>
            </a:fld>
            <a:endParaRPr lang="ru-RU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 latinLnBrk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359966-E4B7-48EB-8992-C0F413D353E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rtl="0" eaLnBrk="1" latinLnBrk="1" hangingPunct="1">
        <a:defRPr>
          <a:solidFill>
            <a:schemeClr val="tx2"/>
          </a:solidFill>
        </a:defRPr>
      </a:lvl6pPr>
      <a:lvl7pPr rtl="0" eaLnBrk="1" latinLnBrk="1" hangingPunct="1">
        <a:defRPr>
          <a:solidFill>
            <a:schemeClr val="tx2"/>
          </a:solidFill>
        </a:defRPr>
      </a:lvl7pPr>
      <a:lvl8pPr rtl="0" eaLnBrk="1" latinLnBrk="1" hangingPunct="1">
        <a:defRPr>
          <a:solidFill>
            <a:schemeClr val="tx2"/>
          </a:solidFill>
        </a:defRPr>
      </a:lvl8pPr>
      <a:lvl9pPr rtl="0"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914400" y="1096963"/>
            <a:ext cx="10363200" cy="2503487"/>
          </a:xfrm>
        </p:spPr>
        <p:txBody>
          <a:bodyPr/>
          <a:lstStyle/>
          <a:p>
            <a:pPr eaLnBrk="1" hangingPunct="1"/>
            <a:r>
              <a:rPr lang="ru-RU" altLang="en-US" sz="3200" b="1" smtClean="0">
                <a:latin typeface="Arial" charset="0"/>
              </a:rPr>
              <a:t>ДОКЛАД</a:t>
            </a:r>
            <a:r>
              <a:rPr lang="ru-RU" altLang="en-US" sz="3200" b="1" smtClean="0"/>
              <a:t>-</a:t>
            </a:r>
            <a:r>
              <a:rPr lang="ru-RU" altLang="en-US" sz="3200" b="1" smtClean="0">
                <a:latin typeface="Arial" charset="0"/>
              </a:rPr>
              <a:t>ПРЕЗЕНТАЦИЯ</a:t>
            </a:r>
            <a:br>
              <a:rPr lang="ru-RU" altLang="en-US" sz="3200" b="1" smtClean="0">
                <a:latin typeface="Arial" charset="0"/>
              </a:rPr>
            </a:br>
            <a:r>
              <a:rPr lang="ru-RU" altLang="en-US" sz="3200" b="1" smtClean="0"/>
              <a:t>на тему:</a:t>
            </a:r>
            <a:br>
              <a:rPr lang="ru-RU" altLang="en-US" sz="3200" b="1" smtClean="0"/>
            </a:br>
            <a:r>
              <a:rPr lang="ru-RU" altLang="en-US" sz="1000" b="1" smtClean="0"/>
              <a:t/>
            </a:r>
            <a:br>
              <a:rPr lang="ru-RU" altLang="en-US" sz="1000" b="1" smtClean="0"/>
            </a:br>
            <a:r>
              <a:rPr lang="ru-RU" altLang="en-US" sz="4000" b="1" smtClean="0">
                <a:latin typeface="Arial" charset="0"/>
              </a:rPr>
              <a:t>«</a:t>
            </a:r>
            <a:r>
              <a:rPr lang="ru-RU" altLang="en-US" sz="4000" b="1" smtClean="0"/>
              <a:t>Образование в Российской Империи в </a:t>
            </a:r>
            <a:br>
              <a:rPr lang="ru-RU" altLang="en-US" sz="4000" b="1" smtClean="0"/>
            </a:br>
            <a:r>
              <a:rPr lang="ru-RU" altLang="en-US" sz="4000" b="1" smtClean="0"/>
              <a:t>первой половине </a:t>
            </a:r>
            <a:r>
              <a:rPr lang="en-US" altLang="ru-RU" sz="4000" b="1" smtClean="0"/>
              <a:t>XIX </a:t>
            </a:r>
            <a:r>
              <a:rPr lang="ru-RU" altLang="en-US" sz="4000" b="1" smtClean="0"/>
              <a:t>столетия»</a:t>
            </a:r>
          </a:p>
        </p:txBody>
      </p:sp>
      <p:sp>
        <p:nvSpPr>
          <p:cNvPr id="1638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72125" y="4608513"/>
            <a:ext cx="6450013" cy="19177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ru-RU" altLang="en-US" sz="1800" i="1" smtClean="0">
                <a:solidFill>
                  <a:schemeClr val="tx1"/>
                </a:solidFill>
              </a:rPr>
              <a:t>Подготовила</a:t>
            </a:r>
            <a:r>
              <a:rPr lang="ru-RU" altLang="en-US" sz="1800" i="1" smtClean="0">
                <a:solidFill>
                  <a:schemeClr val="tx1"/>
                </a:solidFill>
                <a:latin typeface="Arial" charset="0"/>
              </a:rPr>
              <a:t>: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ученица ГБПОУ «</a:t>
            </a:r>
            <a:r>
              <a:rPr lang="en-US" altLang="ru-RU" sz="1800" smtClean="0">
                <a:solidFill>
                  <a:schemeClr val="tx1"/>
                </a:solidFill>
                <a:latin typeface="Arial" charset="0"/>
              </a:rPr>
              <a:t>1-</a:t>
            </a: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й МОК» 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Никитина Виктория </a:t>
            </a:r>
            <a:r>
              <a:rPr lang="ru-RU" altLang="ru-RU" sz="1800" smtClean="0">
                <a:solidFill>
                  <a:schemeClr val="tx1"/>
                </a:solidFill>
                <a:latin typeface="Arial" charset="0"/>
              </a:rPr>
              <a:t>Викторовна</a:t>
            </a:r>
          </a:p>
          <a:p>
            <a:pPr algn="l" eaLnBrk="1" hangingPunct="1">
              <a:lnSpc>
                <a:spcPct val="80000"/>
              </a:lnSpc>
            </a:pPr>
            <a:endParaRPr lang="ru-RU" altLang="ru-RU" sz="1800" smtClean="0">
              <a:solidFill>
                <a:schemeClr val="tx1"/>
              </a:solidFill>
              <a:latin typeface="Arial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ru-RU" altLang="en-US" sz="1800" i="1" smtClean="0">
                <a:solidFill>
                  <a:schemeClr val="tx1"/>
                </a:solidFill>
                <a:latin typeface="Arial" charset="0"/>
              </a:rPr>
              <a:t>Научный руководитель: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Учитель истории и обществознания ГБПОУ «</a:t>
            </a:r>
            <a:r>
              <a:rPr lang="en-US" altLang="ru-RU" sz="1800" smtClean="0">
                <a:solidFill>
                  <a:schemeClr val="tx1"/>
                </a:solidFill>
                <a:latin typeface="Arial" charset="0"/>
              </a:rPr>
              <a:t>1-</a:t>
            </a: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й МОК»</a:t>
            </a:r>
          </a:p>
          <a:p>
            <a:pPr algn="l" eaLnBrk="1" hangingPunct="1">
              <a:lnSpc>
                <a:spcPct val="80000"/>
              </a:lnSpc>
            </a:pPr>
            <a:r>
              <a:rPr lang="ru-RU" altLang="en-US" sz="1800" smtClean="0">
                <a:solidFill>
                  <a:schemeClr val="tx1"/>
                </a:solidFill>
                <a:latin typeface="Arial" charset="0"/>
              </a:rPr>
              <a:t>Саджая Светлана Николаевна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25487"/>
          </a:xfrm>
        </p:spPr>
        <p:txBody>
          <a:bodyPr/>
          <a:lstStyle/>
          <a:p>
            <a:r>
              <a:rPr lang="ru-RU" sz="2400" b="1" i="1" smtClean="0"/>
              <a:t>Текст к 5 слайду. Министерство народного просвещения.</a:t>
            </a:r>
            <a:r>
              <a:rPr lang="ru-RU" sz="4000" smtClean="0"/>
              <a:t> 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146050" y="1000125"/>
            <a:ext cx="11887200" cy="5692775"/>
          </a:xfrm>
        </p:spPr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В 1802 году под руководством Императора создаётся Министерство народного просвещения.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Это положило начало полной реорганизации учебного процесса. Народное образование стало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делиться на четыре ступени: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приходские училища,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уездные училища,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гимназии </a:t>
            </a:r>
          </a:p>
          <a:p>
            <a:pPr>
              <a:lnSpc>
                <a:spcPct val="80000"/>
              </a:lnSpc>
            </a:pPr>
            <a:r>
              <a:rPr lang="ru-RU" sz="2200" smtClean="0"/>
              <a:t>университеты.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6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Территория Российской Империи разделили на </a:t>
            </a:r>
            <a:r>
              <a:rPr lang="ru-RU" sz="2200" i="1" smtClean="0"/>
              <a:t>шесть учебных округов</a:t>
            </a:r>
            <a:r>
              <a:rPr lang="ru-RU" sz="2200" smtClean="0"/>
              <a:t> в соответствии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 близлежащим университетом. Во главе каждого округа стоял </a:t>
            </a:r>
            <a:r>
              <a:rPr lang="ru-RU" sz="2200" i="1" smtClean="0"/>
              <a:t>попечитель,</a:t>
            </a:r>
            <a:r>
              <a:rPr lang="ru-RU" sz="2200" smtClean="0"/>
              <a:t> который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контролировал ректора</a:t>
            </a:r>
            <a:r>
              <a:rPr lang="ru-RU" sz="2200" smtClean="0"/>
              <a:t> университета.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Ректор в свою очередь следил помимо своего университета за директорами гимназий.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Директор</a:t>
            </a:r>
            <a:r>
              <a:rPr lang="ru-RU" sz="2200" smtClean="0"/>
              <a:t> гимназии был главный в своём заведении и наблюдал за работой смотрителей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уездных училищ, а </a:t>
            </a:r>
            <a:r>
              <a:rPr lang="ru-RU" sz="2200" i="1" smtClean="0"/>
              <a:t>смотрители </a:t>
            </a:r>
            <a:r>
              <a:rPr lang="ru-RU" sz="2200" smtClean="0"/>
              <a:t>контролировали свои учреждения и работу приходских училищ.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Таким образом в системе образования Российской Империи сложилась некая </a:t>
            </a:r>
            <a:r>
              <a:rPr lang="ru-RU" sz="2200" i="1" smtClean="0"/>
              <a:t>иерархия</a:t>
            </a:r>
            <a:r>
              <a:rPr lang="ru-RU" sz="2200" smtClean="0"/>
              <a:t>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2200" smtClean="0"/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Рассмотрим каждую её ступень подробнее.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Приходские училища при Александре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26626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1313" y="1855788"/>
            <a:ext cx="656272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hape"/>
          <p:cNvSpPr txBox="1">
            <a:spLocks noChangeArrowheads="1"/>
          </p:cNvSpPr>
          <p:nvPr/>
        </p:nvSpPr>
        <p:spPr bwMode="auto">
          <a:xfrm>
            <a:off x="609600" y="2552700"/>
            <a:ext cx="4811713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2200">
                <a:latin typeface="Calibri" pitchFamily="34" charset="0"/>
              </a:rPr>
              <a:t>Учились низшие слои общества</a:t>
            </a:r>
            <a:r>
              <a:rPr lang="en-US" altLang="ru-RU" sz="2200">
                <a:latin typeface="Calibri" pitchFamily="34" charset="0"/>
              </a:rPr>
              <a:t>.</a:t>
            </a:r>
            <a:endParaRPr lang="ru-RU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2200">
                <a:latin typeface="Calibri" pitchFamily="34" charset="0"/>
              </a:rPr>
              <a:t>Срок </a:t>
            </a:r>
            <a:r>
              <a:rPr lang="en-US" altLang="ru-RU" sz="2200">
                <a:latin typeface="Calibri" pitchFamily="34" charset="0"/>
              </a:rPr>
              <a:t>-</a:t>
            </a:r>
            <a:r>
              <a:rPr lang="ru-RU" altLang="en-US" sz="2200">
                <a:latin typeface="Calibri" pitchFamily="34" charset="0"/>
              </a:rPr>
              <a:t> </a:t>
            </a:r>
            <a:r>
              <a:rPr lang="en-US" altLang="ru-RU" sz="2200">
                <a:latin typeface="Calibri" pitchFamily="34" charset="0"/>
              </a:rPr>
              <a:t>1</a:t>
            </a:r>
            <a:r>
              <a:rPr lang="ru-RU" altLang="en-US" sz="2200">
                <a:latin typeface="Calibri" pitchFamily="34" charset="0"/>
              </a:rPr>
              <a:t> год</a:t>
            </a:r>
            <a:r>
              <a:rPr lang="en-US" altLang="ru-RU" sz="2200">
                <a:latin typeface="Calibri" pitchFamily="34" charset="0"/>
              </a:rPr>
              <a:t>.</a:t>
            </a:r>
            <a:endParaRPr lang="ru-RU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ru-RU" altLang="en-US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200">
                <a:latin typeface="Calibri" pitchFamily="34" charset="0"/>
              </a:rPr>
              <a:t>-</a:t>
            </a:r>
            <a:r>
              <a:rPr lang="ru-RU" altLang="en-US" sz="2200">
                <a:latin typeface="Calibri" pitchFamily="34" charset="0"/>
              </a:rPr>
              <a:t> Изучалась религия</a:t>
            </a:r>
            <a:r>
              <a:rPr lang="en-US" altLang="ru-RU" sz="2200">
                <a:latin typeface="Calibri" pitchFamily="34" charset="0"/>
              </a:rPr>
              <a:t>,</a:t>
            </a:r>
            <a:r>
              <a:rPr lang="ru-RU" altLang="en-US" sz="2200">
                <a:latin typeface="Calibri" pitchFamily="34" charset="0"/>
              </a:rPr>
              <a:t> чтение</a:t>
            </a:r>
            <a:r>
              <a:rPr lang="en-US" altLang="ru-RU" sz="2200">
                <a:latin typeface="Calibri" pitchFamily="34" charset="0"/>
              </a:rPr>
              <a:t>,</a:t>
            </a:r>
          </a:p>
          <a:p>
            <a:pPr latinLnBrk="1">
              <a:lnSpc>
                <a:spcPct val="75000"/>
              </a:lnSpc>
            </a:pPr>
            <a:r>
              <a:rPr lang="ru-RU" altLang="en-US" sz="2200">
                <a:latin typeface="Calibri" pitchFamily="34" charset="0"/>
              </a:rPr>
              <a:t>   письмо</a:t>
            </a:r>
            <a:r>
              <a:rPr lang="en-US" altLang="ru-RU" sz="2200">
                <a:latin typeface="Calibri" pitchFamily="34" charset="0"/>
              </a:rPr>
              <a:t>,</a:t>
            </a:r>
            <a:r>
              <a:rPr lang="ru-RU" altLang="en-US" sz="2200">
                <a:latin typeface="Calibri" pitchFamily="34" charset="0"/>
              </a:rPr>
              <a:t> счёт</a:t>
            </a:r>
            <a:r>
              <a:rPr lang="en-US" altLang="en-US" sz="2200">
                <a:latin typeface="Calibri" pitchFamily="34" charset="0"/>
              </a:rPr>
              <a:t>.</a:t>
            </a:r>
            <a:endParaRPr lang="ru-RU" altLang="en-US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200">
                <a:latin typeface="Calibri" pitchFamily="34" charset="0"/>
              </a:rPr>
              <a:t>-</a:t>
            </a:r>
            <a:r>
              <a:rPr lang="ru-RU" altLang="en-US" sz="2200">
                <a:latin typeface="Calibri" pitchFamily="34" charset="0"/>
              </a:rPr>
              <a:t> Подготовка к уездному училищу</a:t>
            </a:r>
            <a:r>
              <a:rPr lang="en-US" altLang="ru-RU" sz="2200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1862"/>
          </a:xfrm>
        </p:spPr>
        <p:txBody>
          <a:bodyPr/>
          <a:lstStyle/>
          <a:p>
            <a:r>
              <a:rPr lang="ru-RU" sz="2400" b="1" i="1" smtClean="0"/>
              <a:t>Текст к 6 слайду. Приходсике училища при Александре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приходском училище при Александре </a:t>
            </a:r>
            <a:r>
              <a:rPr lang="en-US" sz="2200" smtClean="0"/>
              <a:t>I</a:t>
            </a:r>
            <a:r>
              <a:rPr lang="ru-RU" sz="2200" smtClean="0"/>
              <a:t> учились </a:t>
            </a:r>
            <a:r>
              <a:rPr lang="ru-RU" sz="2200" i="1" smtClean="0"/>
              <a:t>низшие слои общества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Срок обучения составлял один год.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Ученики проходили курс религиозного воспитания, учились читать, считать и писать, </a:t>
            </a:r>
          </a:p>
          <a:p>
            <a:pPr>
              <a:buFont typeface="Arial" charset="0"/>
              <a:buNone/>
            </a:pPr>
            <a:r>
              <a:rPr lang="ru-RU" sz="2200" smtClean="0"/>
              <a:t>а также готовились к уездному училищу.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25475"/>
          </a:xfrm>
        </p:spPr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Уездные училища при Александре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28674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150" y="900113"/>
            <a:ext cx="6592888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Shape"/>
          <p:cNvSpPr txBox="1">
            <a:spLocks noChangeArrowheads="1"/>
          </p:cNvSpPr>
          <p:nvPr/>
        </p:nvSpPr>
        <p:spPr bwMode="auto">
          <a:xfrm>
            <a:off x="1000125" y="5181600"/>
            <a:ext cx="105822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1900">
                <a:latin typeface="Calibri" pitchFamily="34" charset="0"/>
              </a:rPr>
              <a:t> Воспитанниками были дети мелких торговцев, ремесленников, зажиточных крестьян</a:t>
            </a:r>
            <a:r>
              <a:rPr lang="en-US" altLang="ru-RU" sz="1900">
                <a:latin typeface="Calibri" pitchFamily="34" charset="0"/>
              </a:rPr>
              <a:t>.</a:t>
            </a:r>
            <a:endParaRPr lang="ru-RU" altLang="ru-RU" sz="1900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endParaRPr lang="en-US" altLang="ru-RU" sz="1900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1900">
                <a:latin typeface="Calibri" pitchFamily="34" charset="0"/>
              </a:rPr>
              <a:t> Обучались на протяжении двух лет. </a:t>
            </a:r>
          </a:p>
          <a:p>
            <a:pPr latinLnBrk="1">
              <a:lnSpc>
                <a:spcPct val="75000"/>
              </a:lnSpc>
              <a:buFontTx/>
              <a:buChar char="-"/>
            </a:pPr>
            <a:endParaRPr lang="ru-RU" altLang="en-US" sz="19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1900">
                <a:latin typeface="Calibri" pitchFamily="34" charset="0"/>
              </a:rPr>
              <a:t>-</a:t>
            </a:r>
            <a:r>
              <a:rPr lang="ru-RU" altLang="en-US" sz="1900">
                <a:latin typeface="Calibri" pitchFamily="34" charset="0"/>
              </a:rPr>
              <a:t> Главной функцией этого заведения была подготовка учеников к поступлению в гимназию.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smtClean="0"/>
              <a:t>Текст к 7 слайду. Уездные училища при Александе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</a:p>
        </p:txBody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1253788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уездных училищах воспитанниками были </a:t>
            </a:r>
            <a:r>
              <a:rPr lang="ru-RU" sz="2200" i="1" smtClean="0"/>
              <a:t>дети мелких торговцев, ремесленников,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зажиточных крестьян</a:t>
            </a:r>
            <a:r>
              <a:rPr lang="ru-RU" sz="2200" smtClean="0"/>
              <a:t>. Обучались на протяжении двух лет.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Главной функцией этого заведения была подготовка учеников к поступлению в гимназию.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Гимназии при Александре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30722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1924050"/>
            <a:ext cx="6800850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Shape"/>
          <p:cNvSpPr txBox="1">
            <a:spLocks noChangeArrowheads="1"/>
          </p:cNvSpPr>
          <p:nvPr/>
        </p:nvSpPr>
        <p:spPr bwMode="auto">
          <a:xfrm>
            <a:off x="6991350" y="2946400"/>
            <a:ext cx="50292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2000">
                <a:latin typeface="Calibri" pitchFamily="34" charset="0"/>
              </a:rPr>
              <a:t>Обучались дворянские дети. </a:t>
            </a:r>
          </a:p>
          <a:p>
            <a:pPr latinLnBrk="1">
              <a:lnSpc>
                <a:spcPct val="75000"/>
              </a:lnSpc>
            </a:pPr>
            <a:endParaRPr lang="ru-RU" altLang="en-US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 sz="2000">
                <a:latin typeface="Calibri" pitchFamily="34" charset="0"/>
              </a:rPr>
              <a:t>Учебный курс составлял четыре года</a:t>
            </a:r>
            <a:r>
              <a:rPr lang="en-US" altLang="ru-RU" sz="2000">
                <a:latin typeface="Calibri" pitchFamily="34" charset="0"/>
              </a:rPr>
              <a:t>.</a:t>
            </a:r>
            <a:endParaRPr lang="ru-RU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ru-RU" altLang="en-US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Учеников готовили к государственной </a:t>
            </a:r>
          </a:p>
          <a:p>
            <a:pPr latinLnBrk="1">
              <a:lnSpc>
                <a:spcPct val="75000"/>
              </a:lnSpc>
            </a:pPr>
            <a:r>
              <a:rPr lang="ru-RU" altLang="en-US" sz="2000">
                <a:latin typeface="Calibri" pitchFamily="34" charset="0"/>
              </a:rPr>
              <a:t>  службе и поступлению в университет.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212"/>
          </a:xfrm>
        </p:spPr>
        <p:txBody>
          <a:bodyPr/>
          <a:lstStyle/>
          <a:p>
            <a:r>
              <a:rPr lang="ru-RU" sz="2400" b="1" i="1" smtClean="0"/>
              <a:t>Текст к 8 слайду. Гимназии при Александре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гимназиях обучались </a:t>
            </a:r>
            <a:r>
              <a:rPr lang="ru-RU" sz="2200" i="1" smtClean="0"/>
              <a:t>дворянские дети</a:t>
            </a:r>
            <a:r>
              <a:rPr lang="ru-RU" sz="2200" smtClean="0"/>
              <a:t>. Учебный курс составлял четыре года, </a:t>
            </a:r>
          </a:p>
          <a:p>
            <a:pPr>
              <a:buFont typeface="Arial" charset="0"/>
              <a:buNone/>
            </a:pPr>
            <a:r>
              <a:rPr lang="ru-RU" sz="2200" smtClean="0"/>
              <a:t>за это время учеников готовили к государственной службе и поступлению в университет.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Университеты при Александре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32770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3975" y="1103313"/>
            <a:ext cx="6940550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Shape"/>
          <p:cNvSpPr txBox="1">
            <a:spLocks noChangeArrowheads="1"/>
          </p:cNvSpPr>
          <p:nvPr/>
        </p:nvSpPr>
        <p:spPr bwMode="auto">
          <a:xfrm>
            <a:off x="1109663" y="5373688"/>
            <a:ext cx="97536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>
                <a:latin typeface="Calibri" pitchFamily="34" charset="0"/>
              </a:rPr>
              <a:t> Обучались на протяжении трёх лет. </a:t>
            </a:r>
          </a:p>
          <a:p>
            <a:pPr latinLnBrk="1">
              <a:lnSpc>
                <a:spcPct val="75000"/>
              </a:lnSpc>
            </a:pPr>
            <a:endParaRPr lang="ru-RU" altLang="en-US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Разработка учебного плана зависела от самого высшего учебного заведения, выбора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   ректора, деканов и профессоров.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smtClean="0"/>
              <a:t>Текст к 9 слайду. Университеты при Александре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  <a:r>
              <a:rPr lang="ru-RU" smtClean="0"/>
              <a:t> </a:t>
            </a:r>
          </a:p>
        </p:txBody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Те, кто дошёл до этого этапа и поступил в университет, </a:t>
            </a:r>
            <a:r>
              <a:rPr lang="ru-RU" sz="2200" i="1" smtClean="0"/>
              <a:t>обучались на протяжении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трёх лет.</a:t>
            </a:r>
            <a:r>
              <a:rPr lang="ru-RU" sz="2200" smtClean="0"/>
              <a:t> Разработка учебного плана зависела от самого высшего учебного заведения, </a:t>
            </a:r>
          </a:p>
          <a:p>
            <a:pPr>
              <a:buFont typeface="Arial" charset="0"/>
              <a:buNone/>
            </a:pPr>
            <a:r>
              <a:rPr lang="ru-RU" sz="2200" smtClean="0"/>
              <a:t>выбора ректора, деканов и профессоров.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5337"/>
          </a:xfrm>
        </p:spPr>
        <p:txBody>
          <a:bodyPr/>
          <a:lstStyle/>
          <a:p>
            <a:pPr eaLnBrk="1" hangingPunct="1"/>
            <a:r>
              <a:rPr lang="ru-RU" altLang="en-US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Министерство духовных дел народного просвещения</a:t>
            </a:r>
          </a:p>
        </p:txBody>
      </p:sp>
      <p:pic>
        <p:nvPicPr>
          <p:cNvPr id="34818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7925" y="1069975"/>
            <a:ext cx="413385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Shape"/>
          <p:cNvSpPr txBox="1">
            <a:spLocks noChangeArrowheads="1"/>
          </p:cNvSpPr>
          <p:nvPr/>
        </p:nvSpPr>
        <p:spPr bwMode="auto">
          <a:xfrm>
            <a:off x="3432175" y="6181725"/>
            <a:ext cx="5586413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 sz="2200">
                <a:latin typeface="Calibri" pitchFamily="34" charset="0"/>
              </a:rPr>
              <a:t>Князь Александр Николаевич Голицын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3112"/>
          </a:xfrm>
        </p:spPr>
        <p:txBody>
          <a:bodyPr/>
          <a:lstStyle/>
          <a:p>
            <a:pPr eaLnBrk="1" hangingPunct="1"/>
            <a:r>
              <a:rPr lang="ru-RU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План доклада</a:t>
            </a:r>
            <a:r>
              <a:rPr lang="en-US" altLang="ru-RU" sz="3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609600" y="1271588"/>
            <a:ext cx="10741025" cy="2678112"/>
          </a:xfrm>
        </p:spPr>
        <p:txBody>
          <a:bodyPr/>
          <a:lstStyle/>
          <a:p>
            <a:pPr eaLnBrk="1" hangingPunct="1"/>
            <a:r>
              <a:rPr lang="ru-RU" altLang="en-US" smtClean="0"/>
              <a:t>Реформы Александра </a:t>
            </a:r>
            <a:r>
              <a:rPr lang="en-US" altLang="ru-RU" smtClean="0"/>
              <a:t>I</a:t>
            </a:r>
          </a:p>
          <a:p>
            <a:pPr eaLnBrk="1" hangingPunct="1"/>
            <a:r>
              <a:rPr lang="ru-RU" altLang="en-US" smtClean="0"/>
              <a:t>Реформы Николая </a:t>
            </a:r>
            <a:r>
              <a:rPr lang="en-US" altLang="ru-RU" smtClean="0"/>
              <a:t>I</a:t>
            </a:r>
          </a:p>
          <a:p>
            <a:pPr eaLnBrk="1" hangingPunct="1"/>
            <a:r>
              <a:rPr lang="ru-RU" altLang="en-US" smtClean="0"/>
              <a:t>Сравнение и анализ реформ</a:t>
            </a:r>
          </a:p>
          <a:p>
            <a:pPr eaLnBrk="1" hangingPunct="1"/>
            <a:r>
              <a:rPr lang="ru-RU" altLang="en-US" smtClean="0"/>
              <a:t>Выводы и комментарии</a:t>
            </a:r>
            <a:endParaRPr lang="ru-RU" altLang="en-US" smtClean="0">
              <a:latin typeface="Arial" charset="0"/>
            </a:endParaRPr>
          </a:p>
          <a:p>
            <a:pPr eaLnBrk="1" hangingPunct="1"/>
            <a:endParaRPr lang="ru-RU" altLang="en-US" smtClean="0"/>
          </a:p>
          <a:p>
            <a:pPr algn="ctr" eaLnBrk="1" hangingPunct="1">
              <a:buFont typeface="Arial" charset="0"/>
              <a:buNone/>
            </a:pP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Мы проанализируем ход и результаты реформ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 области образования, проведенных в годы правления двух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российских Императоров </a:t>
            </a:r>
            <a:r>
              <a:rPr lang="en-US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XIX</a:t>
            </a: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века: </a:t>
            </a:r>
          </a:p>
          <a:p>
            <a:pPr algn="ctr" eaLnBrk="1" hangingPunct="1">
              <a:buFont typeface="Arial" charset="0"/>
              <a:buNone/>
            </a:pP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Александра</a:t>
            </a:r>
            <a:r>
              <a:rPr lang="en-US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 I</a:t>
            </a:r>
            <a:r>
              <a:rPr lang="ru-RU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и Николая</a:t>
            </a:r>
            <a:r>
              <a:rPr lang="en-US" altLang="en-US" sz="30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 I</a:t>
            </a:r>
            <a:endParaRPr lang="ru-RU" altLang="en-US" sz="3000" b="1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smtClean="0"/>
              <a:t>Текст к 10 слайду. Министерство духовных дел народного просвещения.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Министерство духовных дел народного просвещения пришло вместо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Министерства народного просвещения (1802 г.), было образовано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в 1817 году, ведал им Князь Александр Николаевич Голицын.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2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Создание нового министерства подразумевало очередную </a:t>
            </a:r>
            <a:r>
              <a:rPr lang="ru-RU" sz="2200" i="1" smtClean="0"/>
              <a:t>ревизию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учебного процесса</a:t>
            </a:r>
            <a:r>
              <a:rPr lang="ru-RU" sz="2200" smtClean="0"/>
              <a:t>. В результате его деятельности </a:t>
            </a:r>
            <a:r>
              <a:rPr lang="ru-RU" sz="2200" i="1" smtClean="0"/>
              <a:t>было запрещено преподавание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естествознания, философии, политической экономии, теории коммерции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i="1" smtClean="0"/>
              <a:t>и технологии в гимназиях.</a:t>
            </a:r>
            <a:r>
              <a:rPr lang="ru-RU" sz="2200" smtClean="0"/>
              <a:t>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ru-RU" sz="1400" smtClean="0"/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Некоторые университеты признали очагами революционного движения. Целью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министерства оказалось устранение таких предметов в учебном процессе,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которые могут толкнуть мысль человека в неугодное для правительства русло.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То есть оно пыталось свести к нулю возможность образования революционных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200" smtClean="0"/>
              <a:t>идей в умах учеников.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ru-RU" sz="2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Результаты реформ в сфере образования Александра </a:t>
            </a:r>
            <a:r>
              <a:rPr lang="en-US" sz="2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ru-RU" sz="2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r>
              <a:rPr lang="ru-RU" sz="4000" b="1" smtClean="0"/>
              <a:t> </a:t>
            </a:r>
          </a:p>
        </p:txBody>
      </p:sp>
      <p:sp>
        <p:nvSpPr>
          <p:cNvPr id="58371" name="Rectangle 3"/>
          <p:cNvSpPr>
            <a:spLocks noGrp="1"/>
          </p:cNvSpPr>
          <p:nvPr>
            <p:ph type="body" idx="1"/>
          </p:nvPr>
        </p:nvSpPr>
        <p:spPr>
          <a:xfrm>
            <a:off x="609600" y="1255713"/>
            <a:ext cx="10972800" cy="54260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ru-RU" sz="2400" smtClean="0"/>
              <a:t>Изначально, </a:t>
            </a:r>
            <a:r>
              <a:rPr lang="ru-RU" sz="2400" i="1" smtClean="0"/>
              <a:t>обучение планировалось сделать прогрессивным и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i="1" smtClean="0"/>
              <a:t>бесплатным, но в итоге правительство отстранилось от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i="1" smtClean="0"/>
              <a:t>содержания приходских училищ</a:t>
            </a:r>
            <a:r>
              <a:rPr lang="ru-RU" sz="2400" smtClean="0"/>
              <a:t>, они перешли на благоусмотрение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smtClean="0"/>
              <a:t>местных властей.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1200" smtClean="0"/>
          </a:p>
          <a:p>
            <a:pPr>
              <a:lnSpc>
                <a:spcPct val="80000"/>
              </a:lnSpc>
              <a:defRPr/>
            </a:pPr>
            <a:r>
              <a:rPr lang="ru-RU" sz="2400" smtClean="0"/>
              <a:t>Крестьяне начали требовать “вольную” от помещика при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smtClean="0"/>
              <a:t>поступлении, что дворян совсем не устраивало.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1200" smtClean="0"/>
          </a:p>
          <a:p>
            <a:pPr>
              <a:lnSpc>
                <a:spcPct val="80000"/>
              </a:lnSpc>
              <a:defRPr/>
            </a:pPr>
            <a:r>
              <a:rPr lang="ru-RU" sz="2400" smtClean="0"/>
              <a:t>В результате </a:t>
            </a:r>
            <a:r>
              <a:rPr lang="ru-RU" sz="2400" i="1" smtClean="0"/>
              <a:t>основная масса крестьян оставалась, как и раньше,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i="1" smtClean="0"/>
              <a:t>необразованными</a:t>
            </a:r>
            <a:r>
              <a:rPr lang="ru-RU" sz="2400" smtClean="0"/>
              <a:t>, зато для </a:t>
            </a:r>
            <a:r>
              <a:rPr lang="ru-RU" sz="2400" i="1" smtClean="0"/>
              <a:t>дворянских детей начали создавать новые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i="1" smtClean="0"/>
              <a:t>образовательные пансионы</a:t>
            </a:r>
            <a:r>
              <a:rPr lang="ru-RU" sz="2400" smtClean="0"/>
              <a:t>. </a:t>
            </a:r>
          </a:p>
          <a:p>
            <a:pPr>
              <a:lnSpc>
                <a:spcPct val="80000"/>
              </a:lnSpc>
              <a:buFont typeface="Arial" charset="0"/>
              <a:buNone/>
              <a:defRPr/>
            </a:pPr>
            <a:endParaRPr lang="ru-RU" sz="2400" smtClean="0"/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Таким образом </a:t>
            </a:r>
            <a:r>
              <a:rPr lang="ru-RU" sz="2400" b="1" i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 </a:t>
            </a:r>
            <a:r>
              <a:rPr lang="en-US" sz="2400" b="1" i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  <a:r>
              <a:rPr lang="en-US" sz="24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4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проведенными в области образования реформами 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положил начало просвещения народа, что было очень важным </a:t>
            </a:r>
          </a:p>
          <a:p>
            <a:pPr algn="ctr">
              <a:lnSpc>
                <a:spcPct val="80000"/>
              </a:lnSpc>
              <a:buFont typeface="Arial" charset="0"/>
              <a:buNone/>
              <a:defRPr/>
            </a:pPr>
            <a:r>
              <a:rPr lang="ru-RU" sz="2400" b="1" i="1" u="sng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для будущего Российской Империи</a:t>
            </a:r>
            <a:r>
              <a:rPr lang="ru-RU" sz="24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1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Реформа в образовании в период Восстания Декабристов</a:t>
            </a:r>
          </a:p>
        </p:txBody>
      </p:sp>
      <p:pic>
        <p:nvPicPr>
          <p:cNvPr id="37890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1298575"/>
            <a:ext cx="7866063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73112"/>
          </a:xfrm>
        </p:spPr>
        <p:txBody>
          <a:bodyPr/>
          <a:lstStyle/>
          <a:p>
            <a:r>
              <a:rPr lang="ru-RU" sz="2400" b="1" i="1" smtClean="0"/>
              <a:t>Текст к 12 слайд</a:t>
            </a:r>
            <a:r>
              <a:rPr lang="ru-RU" sz="2400" b="1" i="1" smtClean="0">
                <a:latin typeface="Arial" charset="0"/>
              </a:rPr>
              <a:t>у</a:t>
            </a:r>
            <a:r>
              <a:rPr lang="ru-RU" sz="2400" b="1" i="1" smtClean="0"/>
              <a:t>. Реформа в образовании в период Восстания Декабристов.</a:t>
            </a:r>
          </a:p>
        </p:txBody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1253788" cy="4525963"/>
          </a:xfrm>
        </p:spPr>
        <p:txBody>
          <a:bodyPr/>
          <a:lstStyle/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 такое неспокойное время междуцарствия и восстания система образования потребовала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чрезвычайных мер.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Создали </a:t>
            </a:r>
            <a:r>
              <a:rPr lang="en-US" sz="2200" smtClean="0"/>
              <a:t>III</a:t>
            </a:r>
            <a:r>
              <a:rPr lang="ru-RU" sz="2200" smtClean="0"/>
              <a:t> отделение и корпуса жандармов.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 учебных учреждениях начали проводиться мероприятия на укрепление самодержавной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власти.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Почему же именно в сфере обучения молодого поколения ввелись такие реформы во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время Восстания Декабристов</a:t>
            </a:r>
            <a:r>
              <a:rPr lang="ru-RU" sz="2200" smtClean="0"/>
              <a:t>? Потому что образование молодых людей - база будущего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каждого государства. На него нужно оказывать влияние в первую очередь, ведь какие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политические идеи будут заложены в юные умы страны, такие они скорее всего будут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нести на протяжении жизни.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Нельзя было допустить революционные мысли в головах детей, так как это неминуемо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приведёт к расколу самодержавия в будущем!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Российская Империя при Николае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39938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5825" y="1560513"/>
            <a:ext cx="304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Shape"/>
          <p:cNvSpPr txBox="1">
            <a:spLocks noChangeArrowheads="1"/>
          </p:cNvSpPr>
          <p:nvPr/>
        </p:nvSpPr>
        <p:spPr bwMode="auto">
          <a:xfrm>
            <a:off x="885825" y="6132513"/>
            <a:ext cx="6926263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Николай </a:t>
            </a:r>
            <a:r>
              <a:rPr lang="en-US" altLang="ru-RU">
                <a:latin typeface="Calibri" pitchFamily="34" charset="0"/>
              </a:rPr>
              <a:t>I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Русский Император </a:t>
            </a:r>
            <a:r>
              <a:rPr lang="en-US" altLang="ru-RU">
                <a:latin typeface="Calibri" pitchFamily="34" charset="0"/>
              </a:rPr>
              <a:t>(1825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1855</a:t>
            </a:r>
            <a:r>
              <a:rPr lang="ru-RU" altLang="en-US">
                <a:latin typeface="Calibri" pitchFamily="34" charset="0"/>
              </a:rPr>
              <a:t> г</a:t>
            </a:r>
            <a:r>
              <a:rPr lang="en-US" altLang="ru-RU">
                <a:latin typeface="Calibri" pitchFamily="34" charset="0"/>
              </a:rPr>
              <a:t>.</a:t>
            </a:r>
            <a:r>
              <a:rPr lang="ru-RU" altLang="en-US">
                <a:latin typeface="Calibri" pitchFamily="34" charset="0"/>
              </a:rPr>
              <a:t>г</a:t>
            </a:r>
            <a:r>
              <a:rPr lang="en-US" altLang="ru-RU">
                <a:latin typeface="Calibri" pitchFamily="34" charset="0"/>
              </a:rPr>
              <a:t>.)</a:t>
            </a:r>
          </a:p>
        </p:txBody>
      </p:sp>
      <p:pic>
        <p:nvPicPr>
          <p:cNvPr id="39940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3975" y="1560513"/>
            <a:ext cx="6448425" cy="425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Shape"/>
          <p:cNvSpPr txBox="1">
            <a:spLocks noChangeArrowheads="1"/>
          </p:cNvSpPr>
          <p:nvPr/>
        </p:nvSpPr>
        <p:spPr bwMode="auto">
          <a:xfrm>
            <a:off x="6683375" y="5954713"/>
            <a:ext cx="3887788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Крымская война </a:t>
            </a:r>
            <a:r>
              <a:rPr lang="en-US" altLang="ru-RU">
                <a:latin typeface="Calibri" pitchFamily="34" charset="0"/>
              </a:rPr>
              <a:t>(1853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1856</a:t>
            </a:r>
            <a:r>
              <a:rPr lang="ru-RU" altLang="en-US">
                <a:latin typeface="Calibri" pitchFamily="34" charset="0"/>
              </a:rPr>
              <a:t> г</a:t>
            </a:r>
            <a:r>
              <a:rPr lang="en-US" altLang="ru-RU">
                <a:latin typeface="Calibri" pitchFamily="34" charset="0"/>
              </a:rPr>
              <a:t>.</a:t>
            </a:r>
            <a:r>
              <a:rPr lang="ru-RU" altLang="en-US">
                <a:latin typeface="Calibri" pitchFamily="34" charset="0"/>
              </a:rPr>
              <a:t>г</a:t>
            </a:r>
            <a:r>
              <a:rPr lang="en-US" altLang="ru-RU">
                <a:latin typeface="Calibri" pitchFamily="34" charset="0"/>
              </a:rPr>
              <a:t>.)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76275"/>
          </a:xfrm>
        </p:spPr>
        <p:txBody>
          <a:bodyPr/>
          <a:lstStyle/>
          <a:p>
            <a:r>
              <a:rPr lang="ru-RU" sz="2400" b="1" i="1" smtClean="0"/>
              <a:t>Текст к 13 слайду. Российская Империя при Николае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  <a:r>
              <a:rPr lang="ru-RU" sz="4000" smtClean="0"/>
              <a:t> 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ru-RU" sz="2200" i="1" smtClean="0"/>
              <a:t>Внутреннюю политику</a:t>
            </a:r>
            <a:r>
              <a:rPr lang="ru-RU" sz="2200" smtClean="0"/>
              <a:t> при правлении Николая </a:t>
            </a:r>
            <a:r>
              <a:rPr lang="en-US" sz="2200" smtClean="0"/>
              <a:t>I</a:t>
            </a:r>
            <a:r>
              <a:rPr lang="ru-RU" sz="2200" smtClean="0"/>
              <a:t> можно назвать </a:t>
            </a:r>
            <a:r>
              <a:rPr lang="ru-RU" sz="2200" i="1" smtClean="0"/>
              <a:t>консервативной</a:t>
            </a:r>
            <a:r>
              <a:rPr lang="ru-RU" sz="2200" smtClean="0"/>
              <a:t>,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sz="2200" smtClean="0"/>
              <a:t>ведь Император вступил на престол на фоне Восстания Декабристов.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sz="2200" smtClean="0"/>
              <a:t>Его </a:t>
            </a:r>
            <a:r>
              <a:rPr lang="ru-RU" sz="2200" i="1" smtClean="0"/>
              <a:t>внешняя политика</a:t>
            </a:r>
            <a:r>
              <a:rPr lang="ru-RU" sz="2200" smtClean="0"/>
              <a:t> оказалась </a:t>
            </a:r>
            <a:r>
              <a:rPr lang="ru-RU" sz="2200" i="1" smtClean="0"/>
              <a:t>относительно успешной</a:t>
            </a:r>
            <a:r>
              <a:rPr lang="ru-RU" sz="2200" smtClean="0"/>
              <a:t>, но Крымская война, которая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sz="2200" smtClean="0"/>
              <a:t>закончилась поражением Российской Империи через год после смерти Николая </a:t>
            </a:r>
            <a:r>
              <a:rPr lang="en-US" sz="2200" smtClean="0"/>
              <a:t>I</a:t>
            </a:r>
            <a:r>
              <a:rPr lang="ru-RU" sz="2200" smtClean="0"/>
              <a:t>, 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ru-RU" sz="2200" smtClean="0"/>
              <a:t>несколько «подпортила» тридцатилетнюю эпоху его правления.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2800"/>
          </a:xfrm>
        </p:spPr>
        <p:txBody>
          <a:bodyPr/>
          <a:lstStyle/>
          <a:p>
            <a:pPr eaLnBrk="1" hangingPunct="1"/>
            <a:r>
              <a:rPr lang="ru-RU" altLang="en-US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Реформы Николая </a:t>
            </a:r>
            <a:r>
              <a:rPr lang="en-US" altLang="ru-RU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 </a:t>
            </a:r>
            <a:r>
              <a:rPr lang="ru-RU" altLang="en-US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 сфере образования</a:t>
            </a:r>
          </a:p>
        </p:txBody>
      </p:sp>
      <p:pic>
        <p:nvPicPr>
          <p:cNvPr id="41986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5138" y="1087438"/>
            <a:ext cx="4170362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Shape"/>
          <p:cNvSpPr txBox="1">
            <a:spLocks noChangeArrowheads="1"/>
          </p:cNvSpPr>
          <p:nvPr/>
        </p:nvSpPr>
        <p:spPr bwMode="auto">
          <a:xfrm>
            <a:off x="6450013" y="3870325"/>
            <a:ext cx="5741987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Николай I решает полностью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реформировать сферу образования в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стране. Весной 1826 года издаются указы о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реформировании всей действующей системы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обучения населения. </a:t>
            </a:r>
          </a:p>
          <a:p>
            <a:pPr latinLnBrk="1"/>
            <a:r>
              <a:rPr lang="en-US" altLang="en-US">
                <a:latin typeface="Calibri" pitchFamily="34" charset="0"/>
              </a:rPr>
              <a:t>Р</a:t>
            </a:r>
            <a:r>
              <a:rPr lang="ru-RU" altLang="en-US">
                <a:latin typeface="Calibri" pitchFamily="34" charset="0"/>
              </a:rPr>
              <a:t>еализация комплексного реформирования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по</a:t>
            </a:r>
            <a:r>
              <a:rPr lang="en-US" altLang="en-US">
                <a:latin typeface="Calibri" pitchFamily="34" charset="0"/>
              </a:rPr>
              <a:t>р</a:t>
            </a:r>
            <a:r>
              <a:rPr lang="ru-RU" altLang="en-US">
                <a:latin typeface="Calibri" pitchFamily="34" charset="0"/>
              </a:rPr>
              <a:t>учается Комитету по устройству учебных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заведений, деятельность которого контролировал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министр просвещения</a:t>
            </a:r>
            <a:r>
              <a:rPr lang="en-US" altLang="en-US">
                <a:latin typeface="Calibri" pitchFamily="34" charset="0"/>
              </a:rPr>
              <a:t>,</a:t>
            </a:r>
            <a:r>
              <a:rPr lang="ru-RU" altLang="en-US">
                <a:latin typeface="Calibri" pitchFamily="34" charset="0"/>
              </a:rPr>
              <a:t> адмирал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Шишков Александр Семёнович.</a:t>
            </a:r>
          </a:p>
        </p:txBody>
      </p:sp>
      <p:pic>
        <p:nvPicPr>
          <p:cNvPr id="41988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1087438"/>
            <a:ext cx="4068762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Shape"/>
          <p:cNvSpPr txBox="1">
            <a:spLocks noChangeArrowheads="1"/>
          </p:cNvSpPr>
          <p:nvPr/>
        </p:nvSpPr>
        <p:spPr bwMode="auto">
          <a:xfrm>
            <a:off x="1452563" y="6249988"/>
            <a:ext cx="43180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Александр Семёнович Шишков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0087"/>
          </a:xfrm>
        </p:spPr>
        <p:txBody>
          <a:bodyPr/>
          <a:lstStyle/>
          <a:p>
            <a:r>
              <a:rPr lang="ru-RU" sz="2400" b="1" i="1" smtClean="0"/>
              <a:t>Текст к 14 слайду. Реформы в сфере образования Николая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  <a:r>
              <a:rPr lang="ru-RU" sz="4000" smtClean="0"/>
              <a:t> 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Николай </a:t>
            </a:r>
            <a:r>
              <a:rPr lang="en-US" sz="2200" smtClean="0"/>
              <a:t>I</a:t>
            </a:r>
            <a:r>
              <a:rPr lang="ru-RU" sz="2200" smtClean="0"/>
              <a:t> решает </a:t>
            </a:r>
            <a:r>
              <a:rPr lang="ru-RU" sz="2200" i="1" smtClean="0"/>
              <a:t>полностью реформировать сферу образования в стране</a:t>
            </a:r>
            <a:r>
              <a:rPr lang="ru-RU" sz="2200" smtClean="0"/>
              <a:t>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Весной 1826 года Император издает </a:t>
            </a:r>
            <a:r>
              <a:rPr lang="ru-RU" sz="2200" i="1" smtClean="0"/>
              <a:t>несколько указов о комплексном реформировании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всей системы обучения населения</a:t>
            </a:r>
            <a:r>
              <a:rPr lang="ru-RU" sz="2200" smtClean="0"/>
              <a:t>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Реализация запланированных образовательных реформ была поручена Комитету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устройства учебных заведений, деятельность которого контролировал министр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просвещения, адмирал Александр Семёнович Шишков. Вот как он высказывался о целях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реформ: «Всё вредное в преподавании и воспитании остановить, искоренить и обратить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к началам, основанным на чистоте веры, верности и долге государю и Отечеству».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Сам Николай </a:t>
            </a:r>
            <a:r>
              <a:rPr lang="en-US" sz="2200" smtClean="0"/>
              <a:t>I</a:t>
            </a:r>
            <a:r>
              <a:rPr lang="ru-RU" sz="2200" smtClean="0"/>
              <a:t> считал, что </a:t>
            </a:r>
            <a:r>
              <a:rPr lang="ru-RU" sz="2200" i="1" smtClean="0"/>
              <a:t>в Российской Империи много либеральности</a:t>
            </a:r>
            <a:r>
              <a:rPr lang="ru-RU" sz="2200" smtClean="0"/>
              <a:t>. В результате </a:t>
            </a:r>
            <a:r>
              <a:rPr lang="ru-RU" sz="2200" i="1" smtClean="0"/>
              <a:t>всю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 систему образования, созданную Александром </a:t>
            </a:r>
            <a:r>
              <a:rPr lang="en-US" sz="2200" i="1" smtClean="0"/>
              <a:t>I</a:t>
            </a:r>
            <a:r>
              <a:rPr lang="ru-RU" sz="2200" i="1" smtClean="0"/>
              <a:t> «перечеркнули» и установили новую,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в которой укрепили сословную иерархию</a:t>
            </a:r>
            <a:r>
              <a:rPr lang="ru-RU" sz="2200" smtClean="0"/>
              <a:t>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Приходские училища при Николае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44034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713" y="1878013"/>
            <a:ext cx="6700837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Shape"/>
          <p:cNvSpPr txBox="1">
            <a:spLocks noChangeArrowheads="1"/>
          </p:cNvSpPr>
          <p:nvPr/>
        </p:nvSpPr>
        <p:spPr bwMode="auto">
          <a:xfrm>
            <a:off x="7205663" y="2500313"/>
            <a:ext cx="4741862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М</a:t>
            </a:r>
            <a:r>
              <a:rPr lang="en-US" altLang="ru-RU" sz="2000">
                <a:latin typeface="Calibri" pitchFamily="34" charset="0"/>
              </a:rPr>
              <a:t>огли обучаться только дети </a:t>
            </a: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мещан и крестьян.</a:t>
            </a:r>
            <a:endParaRPr lang="ru-RU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В</a:t>
            </a:r>
            <a:r>
              <a:rPr lang="en-US" altLang="ru-RU" sz="2000">
                <a:latin typeface="Calibri" pitchFamily="34" charset="0"/>
              </a:rPr>
              <a:t> одном классе было редко </a:t>
            </a:r>
          </a:p>
          <a:p>
            <a:pPr latinLnBrk="1">
              <a:lnSpc>
                <a:spcPct val="75000"/>
              </a:lnSpc>
            </a:pPr>
            <a:r>
              <a:rPr lang="ru-RU" altLang="en-US" sz="2000">
                <a:latin typeface="Calibri" pitchFamily="34" charset="0"/>
              </a:rPr>
              <a:t>менее</a:t>
            </a:r>
            <a:r>
              <a:rPr lang="en-US" altLang="ru-RU" sz="2000">
                <a:latin typeface="Calibri" pitchFamily="34" charset="0"/>
              </a:rPr>
              <a:t> семидесяти человек. </a:t>
            </a:r>
            <a:endParaRPr lang="ru-RU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Программа обучения была</a:t>
            </a:r>
            <a:r>
              <a:rPr lang="ru-RU" altLang="en-US" sz="2000">
                <a:latin typeface="Calibri" pitchFamily="34" charset="0"/>
              </a:rPr>
              <a:t> </a:t>
            </a:r>
            <a:endParaRPr lang="en-US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минимальная.</a:t>
            </a:r>
            <a:endParaRPr lang="ru-RU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0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У</a:t>
            </a:r>
            <a:r>
              <a:rPr lang="en-US" altLang="ru-RU" sz="2000">
                <a:latin typeface="Calibri" pitchFamily="34" charset="0"/>
              </a:rPr>
              <a:t>чебников не было.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11212"/>
          </a:xfrm>
        </p:spPr>
        <p:txBody>
          <a:bodyPr/>
          <a:lstStyle/>
          <a:p>
            <a:r>
              <a:rPr lang="ru-RU" sz="2800" b="1" i="1" smtClean="0"/>
              <a:t>Текст к 15 слайду. Приходские училища при Николае </a:t>
            </a:r>
            <a:r>
              <a:rPr lang="en-US" sz="2800" b="1" i="1" smtClean="0"/>
              <a:t>I</a:t>
            </a:r>
            <a:r>
              <a:rPr lang="ru-RU" sz="2800" b="1" i="1" smtClean="0"/>
              <a:t>.</a:t>
            </a:r>
            <a:r>
              <a:rPr lang="ru-RU" smtClean="0"/>
              <a:t> </a:t>
            </a:r>
          </a:p>
        </p:txBody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отличии от предыдущего периода, при Николае </a:t>
            </a:r>
            <a:r>
              <a:rPr lang="en-US" sz="2200" smtClean="0"/>
              <a:t>I </a:t>
            </a:r>
            <a:r>
              <a:rPr lang="ru-RU" sz="2200" i="1" smtClean="0"/>
              <a:t>в приходских училищах могли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обучаться только дети мещан и крестьян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Таких заведений оказалось очень мало, поэтому </a:t>
            </a:r>
            <a:r>
              <a:rPr lang="ru-RU" sz="2200" i="1" smtClean="0"/>
              <a:t>в одном классе редко было менее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семидесяти человек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Программа обучения была минимальная</a:t>
            </a:r>
            <a:r>
              <a:rPr lang="ru-RU" sz="2200" smtClean="0"/>
              <a:t>, учебников не было, поэтому дети </a:t>
            </a:r>
            <a:r>
              <a:rPr lang="ru-RU" sz="2200" i="1" smtClean="0"/>
              <a:t>всё учили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«с голоса», и,</a:t>
            </a:r>
            <a:r>
              <a:rPr lang="ru-RU" sz="2200" smtClean="0"/>
              <a:t> следовательно, обучение было фактически бесполезным.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Кроме того </a:t>
            </a:r>
            <a:r>
              <a:rPr lang="ru-RU" sz="2200" i="1" smtClean="0"/>
              <a:t>учителя сами были малообразованны</a:t>
            </a:r>
            <a:r>
              <a:rPr lang="ru-RU" sz="2200" smtClean="0"/>
              <a:t> и часто </a:t>
            </a:r>
            <a:r>
              <a:rPr lang="ru-RU" sz="2200" i="1" smtClean="0"/>
              <a:t>проявляли жестокое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обращение к детям</a:t>
            </a:r>
            <a:r>
              <a:rPr lang="ru-RU" sz="2200" smtClean="0"/>
              <a:t>, что тогда </a:t>
            </a:r>
            <a:r>
              <a:rPr lang="ru-RU" sz="2200" i="1" smtClean="0"/>
              <a:t>считалось нормой</a:t>
            </a:r>
            <a:r>
              <a:rPr lang="ru-RU" sz="2200" smtClean="0"/>
              <a:t>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400" b="1" smtClean="0"/>
              <a:t>Российская Империя в первую половину </a:t>
            </a:r>
            <a:r>
              <a:rPr lang="en-US" altLang="ru-RU" sz="3400" b="1" smtClean="0"/>
              <a:t>XIX </a:t>
            </a:r>
            <a:r>
              <a:rPr lang="ru-RU" altLang="en-US" sz="3400" b="1" smtClean="0"/>
              <a:t>века</a:t>
            </a:r>
          </a:p>
        </p:txBody>
      </p:sp>
      <p:pic>
        <p:nvPicPr>
          <p:cNvPr id="18434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1077913"/>
            <a:ext cx="19558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3" y="3924300"/>
            <a:ext cx="22098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Shape"/>
          <p:cNvSpPr txBox="1">
            <a:spLocks noChangeArrowheads="1"/>
          </p:cNvSpPr>
          <p:nvPr/>
        </p:nvSpPr>
        <p:spPr bwMode="auto">
          <a:xfrm>
            <a:off x="0" y="3532188"/>
            <a:ext cx="3646488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 sz="2000">
                <a:latin typeface="Calibri" pitchFamily="34" charset="0"/>
              </a:rPr>
              <a:t>Александр </a:t>
            </a:r>
            <a:r>
              <a:rPr lang="en-US" altLang="ru-RU" sz="2000">
                <a:latin typeface="Calibri" pitchFamily="34" charset="0"/>
              </a:rPr>
              <a:t>I (1801</a:t>
            </a:r>
            <a:r>
              <a:rPr lang="ru-RU" altLang="en-US" sz="2000">
                <a:latin typeface="Calibri" pitchFamily="34" charset="0"/>
              </a:rPr>
              <a:t> г</a:t>
            </a:r>
            <a:r>
              <a:rPr lang="en-US" altLang="ru-RU" sz="2000">
                <a:latin typeface="Calibri" pitchFamily="34" charset="0"/>
              </a:rPr>
              <a:t>.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1825</a:t>
            </a:r>
            <a:r>
              <a:rPr lang="ru-RU" altLang="en-US" sz="2000">
                <a:latin typeface="Calibri" pitchFamily="34" charset="0"/>
              </a:rPr>
              <a:t> г</a:t>
            </a:r>
            <a:r>
              <a:rPr lang="en-US" altLang="ru-RU" sz="2000">
                <a:latin typeface="Calibri" pitchFamily="34" charset="0"/>
              </a:rPr>
              <a:t>.)</a:t>
            </a:r>
          </a:p>
        </p:txBody>
      </p:sp>
      <p:sp>
        <p:nvSpPr>
          <p:cNvPr id="18437" name="Shape"/>
          <p:cNvSpPr txBox="1">
            <a:spLocks noChangeArrowheads="1"/>
          </p:cNvSpPr>
          <p:nvPr/>
        </p:nvSpPr>
        <p:spPr bwMode="auto">
          <a:xfrm>
            <a:off x="0" y="6469063"/>
            <a:ext cx="35337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 sz="2000">
                <a:latin typeface="Calibri" pitchFamily="34" charset="0"/>
              </a:rPr>
              <a:t>Николай </a:t>
            </a:r>
            <a:r>
              <a:rPr lang="en-US" altLang="ru-RU" sz="2000">
                <a:latin typeface="Calibri" pitchFamily="34" charset="0"/>
              </a:rPr>
              <a:t>I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(1825</a:t>
            </a:r>
            <a:r>
              <a:rPr lang="ru-RU" altLang="en-US" sz="2000">
                <a:latin typeface="Calibri" pitchFamily="34" charset="0"/>
              </a:rPr>
              <a:t> г</a:t>
            </a:r>
            <a:r>
              <a:rPr lang="en-US" altLang="ru-RU" sz="2000">
                <a:latin typeface="Calibri" pitchFamily="34" charset="0"/>
              </a:rPr>
              <a:t>.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</a:t>
            </a:r>
            <a:r>
              <a:rPr lang="en-US" altLang="ru-RU" sz="2000">
                <a:latin typeface="Calibri" pitchFamily="34" charset="0"/>
              </a:rPr>
              <a:t>1855</a:t>
            </a:r>
            <a:r>
              <a:rPr lang="ru-RU" altLang="en-US" sz="2000">
                <a:latin typeface="Calibri" pitchFamily="34" charset="0"/>
              </a:rPr>
              <a:t> г</a:t>
            </a:r>
            <a:r>
              <a:rPr lang="en-US" altLang="ru-RU" sz="2000">
                <a:latin typeface="Calibri" pitchFamily="34" charset="0"/>
              </a:rPr>
              <a:t>.)</a:t>
            </a:r>
          </a:p>
        </p:txBody>
      </p:sp>
      <p:pic>
        <p:nvPicPr>
          <p:cNvPr id="18438" name="Shap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33775" y="1198563"/>
            <a:ext cx="7981950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Уездные училища при Николае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46082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025" y="1481138"/>
            <a:ext cx="6972300" cy="504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Shape"/>
          <p:cNvSpPr txBox="1">
            <a:spLocks noChangeArrowheads="1"/>
          </p:cNvSpPr>
          <p:nvPr/>
        </p:nvSpPr>
        <p:spPr bwMode="auto">
          <a:xfrm>
            <a:off x="8934450" y="2663825"/>
            <a:ext cx="10509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endParaRPr lang="en-US" altLang="ru-RU">
              <a:latin typeface="Calibri" pitchFamily="34" charset="0"/>
            </a:endParaRPr>
          </a:p>
        </p:txBody>
      </p:sp>
      <p:sp>
        <p:nvSpPr>
          <p:cNvPr id="46084" name="Shape"/>
          <p:cNvSpPr txBox="1">
            <a:spLocks noChangeArrowheads="1"/>
          </p:cNvSpPr>
          <p:nvPr/>
        </p:nvSpPr>
        <p:spPr bwMode="auto">
          <a:xfrm>
            <a:off x="7643813" y="2441575"/>
            <a:ext cx="454818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ru-RU" sz="2100">
                <a:latin typeface="Calibri" pitchFamily="34" charset="0"/>
              </a:rPr>
              <a:t>-</a:t>
            </a:r>
            <a:r>
              <a:rPr lang="ru-RU" altLang="en-US" sz="2100">
                <a:latin typeface="Calibri" pitchFamily="34" charset="0"/>
              </a:rPr>
              <a:t> О</a:t>
            </a:r>
            <a:r>
              <a:rPr lang="en-US" altLang="ru-RU" sz="2100">
                <a:latin typeface="Calibri" pitchFamily="34" charset="0"/>
              </a:rPr>
              <a:t>бразование получали только </a:t>
            </a:r>
          </a:p>
          <a:p>
            <a:pPr latinLnBrk="1"/>
            <a:r>
              <a:rPr lang="en-US" altLang="ru-RU" sz="2100">
                <a:latin typeface="Calibri" pitchFamily="34" charset="0"/>
              </a:rPr>
              <a:t>купеческие дети. </a:t>
            </a:r>
            <a:endParaRPr lang="ru-RU" altLang="ru-RU" sz="2100">
              <a:latin typeface="Calibri" pitchFamily="34" charset="0"/>
            </a:endParaRPr>
          </a:p>
          <a:p>
            <a:pPr latinLnBrk="1"/>
            <a:endParaRPr lang="en-US" altLang="ru-RU" sz="2100">
              <a:latin typeface="Calibri" pitchFamily="34" charset="0"/>
            </a:endParaRPr>
          </a:p>
          <a:p>
            <a:pPr latinLnBrk="1"/>
            <a:r>
              <a:rPr lang="en-US" altLang="ru-RU" sz="2100">
                <a:latin typeface="Calibri" pitchFamily="34" charset="0"/>
              </a:rPr>
              <a:t>-</a:t>
            </a:r>
            <a:r>
              <a:rPr lang="ru-RU" altLang="en-US" sz="2100">
                <a:latin typeface="Calibri" pitchFamily="34" charset="0"/>
              </a:rPr>
              <a:t> </a:t>
            </a:r>
            <a:r>
              <a:rPr lang="en-US" altLang="ru-RU" sz="2100">
                <a:latin typeface="Calibri" pitchFamily="34" charset="0"/>
              </a:rPr>
              <a:t>В таких заведениях качество и </a:t>
            </a:r>
          </a:p>
          <a:p>
            <a:pPr latinLnBrk="1"/>
            <a:r>
              <a:rPr lang="en-US" altLang="ru-RU" sz="2100">
                <a:latin typeface="Calibri" pitchFamily="34" charset="0"/>
              </a:rPr>
              <a:t>условия образования были в разы </a:t>
            </a:r>
            <a:endParaRPr lang="ru-RU" altLang="ru-RU" sz="2100">
              <a:latin typeface="Calibri" pitchFamily="34" charset="0"/>
            </a:endParaRPr>
          </a:p>
          <a:p>
            <a:pPr latinLnBrk="1"/>
            <a:r>
              <a:rPr lang="en-US" altLang="ru-RU" sz="2100">
                <a:latin typeface="Calibri" pitchFamily="34" charset="0"/>
              </a:rPr>
              <a:t>лучше, изучалось больше </a:t>
            </a:r>
          </a:p>
          <a:p>
            <a:pPr latinLnBrk="1"/>
            <a:r>
              <a:rPr lang="en-US" altLang="ru-RU" sz="2100">
                <a:latin typeface="Calibri" pitchFamily="34" charset="0"/>
              </a:rPr>
              <a:t>предметов.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22325"/>
          </a:xfrm>
        </p:spPr>
        <p:txBody>
          <a:bodyPr/>
          <a:lstStyle/>
          <a:p>
            <a:r>
              <a:rPr lang="ru-RU" sz="2800" b="1" i="1" smtClean="0"/>
              <a:t>Текст к 16 слайду. Уездные училища при Николае </a:t>
            </a:r>
            <a:r>
              <a:rPr lang="en-US" sz="2800" b="1" i="1" smtClean="0"/>
              <a:t>I</a:t>
            </a:r>
            <a:r>
              <a:rPr lang="ru-RU" sz="2800" b="1" i="1" smtClean="0"/>
              <a:t>.</a:t>
            </a:r>
            <a:r>
              <a:rPr lang="ru-RU" smtClean="0"/>
              <a:t> </a:t>
            </a:r>
          </a:p>
        </p:txBody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уездных училищах образование получали </a:t>
            </a:r>
            <a:r>
              <a:rPr lang="ru-RU" sz="2200" i="1" smtClean="0"/>
              <a:t>только купеческие дети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В таких заведениях качество и условия образования были в разы лучше, изучалось </a:t>
            </a:r>
          </a:p>
          <a:p>
            <a:pPr>
              <a:buFont typeface="Arial" charset="0"/>
              <a:buNone/>
            </a:pPr>
            <a:r>
              <a:rPr lang="ru-RU" sz="2200" smtClean="0"/>
              <a:t>больше предметов. </a:t>
            </a:r>
            <a:r>
              <a:rPr lang="ru-RU" sz="2200" i="1" smtClean="0"/>
              <a:t>Все предметы вели два учителя, педагоги были более образованы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В этих училищах процветали зубрёжка и розги.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Целью обучения было подготовить детей купцов к практической деятельности, то есть </a:t>
            </a:r>
          </a:p>
          <a:p>
            <a:pPr>
              <a:buFont typeface="Arial" charset="0"/>
              <a:buNone/>
            </a:pPr>
            <a:r>
              <a:rPr lang="ru-RU" sz="2200" smtClean="0"/>
              <a:t>направить по стопам их отцов.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Гимназии при Николае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48130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8550" y="1417638"/>
            <a:ext cx="6951663" cy="463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Shape"/>
          <p:cNvSpPr txBox="1">
            <a:spLocks noChangeArrowheads="1"/>
          </p:cNvSpPr>
          <p:nvPr/>
        </p:nvSpPr>
        <p:spPr bwMode="auto">
          <a:xfrm>
            <a:off x="609600" y="2724150"/>
            <a:ext cx="4084638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</a:pPr>
            <a:r>
              <a:rPr lang="en-US" altLang="ru-RU" sz="2200">
                <a:latin typeface="Calibri" pitchFamily="34" charset="0"/>
              </a:rPr>
              <a:t>- </a:t>
            </a:r>
            <a:r>
              <a:rPr lang="ru-RU" altLang="en-US" sz="2200">
                <a:latin typeface="Calibri" pitchFamily="34" charset="0"/>
              </a:rPr>
              <a:t>И</a:t>
            </a:r>
            <a:r>
              <a:rPr lang="en-US" altLang="ru-RU" sz="2200">
                <a:latin typeface="Calibri" pitchFamily="34" charset="0"/>
              </a:rPr>
              <a:t>мели право учиться </a:t>
            </a:r>
          </a:p>
          <a:p>
            <a:pPr latinLnBrk="1">
              <a:lnSpc>
                <a:spcPct val="75000"/>
              </a:lnSpc>
            </a:pPr>
            <a:r>
              <a:rPr lang="en-US" altLang="ru-RU" sz="2200">
                <a:latin typeface="Calibri" pitchFamily="34" charset="0"/>
              </a:rPr>
              <a:t>только дети дворян. </a:t>
            </a:r>
            <a:endParaRPr lang="ru-RU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endParaRPr lang="en-US" altLang="ru-RU" sz="2200">
              <a:latin typeface="Calibri" pitchFamily="34" charset="0"/>
            </a:endParaRPr>
          </a:p>
          <a:p>
            <a:pPr latinLnBrk="1">
              <a:lnSpc>
                <a:spcPct val="75000"/>
              </a:lnSpc>
            </a:pPr>
            <a:r>
              <a:rPr lang="en-US" altLang="ru-RU" sz="2200">
                <a:latin typeface="Calibri" pitchFamily="34" charset="0"/>
              </a:rPr>
              <a:t>-</a:t>
            </a:r>
            <a:r>
              <a:rPr lang="ru-RU" altLang="en-US" sz="2200">
                <a:latin typeface="Calibri" pitchFamily="34" charset="0"/>
              </a:rPr>
              <a:t> </a:t>
            </a:r>
            <a:r>
              <a:rPr lang="en-US" altLang="ru-RU" sz="2200">
                <a:latin typeface="Calibri" pitchFamily="34" charset="0"/>
              </a:rPr>
              <a:t>План обучения был очень </a:t>
            </a:r>
          </a:p>
          <a:p>
            <a:pPr latinLnBrk="1"/>
            <a:r>
              <a:rPr lang="en-US" altLang="ru-RU" sz="2200">
                <a:latin typeface="Calibri" pitchFamily="34" charset="0"/>
              </a:rPr>
              <a:t>обширным, религиозные </a:t>
            </a:r>
          </a:p>
          <a:p>
            <a:pPr latinLnBrk="1"/>
            <a:r>
              <a:rPr lang="en-US" altLang="ru-RU" sz="2200">
                <a:latin typeface="Calibri" pitchFamily="34" charset="0"/>
              </a:rPr>
              <a:t>дисциплины отсутствовали.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54037"/>
          </a:xfrm>
        </p:spPr>
        <p:txBody>
          <a:bodyPr/>
          <a:lstStyle/>
          <a:p>
            <a:r>
              <a:rPr lang="ru-RU" sz="2400" b="1" i="1" smtClean="0"/>
              <a:t>Текст к 17 слайду. Гимназии при Николае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  <a:r>
              <a:rPr lang="ru-RU" sz="4000" smtClean="0"/>
              <a:t> </a:t>
            </a:r>
          </a:p>
        </p:txBody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 гимназиях имели право учиться </a:t>
            </a:r>
            <a:r>
              <a:rPr lang="ru-RU" sz="2200" i="1" smtClean="0"/>
              <a:t>только дети дворян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План обучения был очень обширным, </a:t>
            </a:r>
            <a:r>
              <a:rPr lang="ru-RU" sz="2200" i="1" smtClean="0"/>
              <a:t>религиозные дисциплины отсутствовали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Изучение предметов происходило </a:t>
            </a:r>
            <a:r>
              <a:rPr lang="ru-RU" sz="2200" i="1" smtClean="0"/>
              <a:t>по циклам</a:t>
            </a:r>
            <a:r>
              <a:rPr lang="ru-RU" sz="2200" smtClean="0"/>
              <a:t>, каждый из которых вёл </a:t>
            </a:r>
            <a:r>
              <a:rPr lang="ru-RU" sz="2200" i="1" smtClean="0"/>
              <a:t>один из восьми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 учителей</a:t>
            </a:r>
            <a:r>
              <a:rPr lang="ru-RU" sz="2200" smtClean="0"/>
              <a:t>. Так же в классах присутствовали </a:t>
            </a:r>
            <a:r>
              <a:rPr lang="ru-RU" sz="2200" i="1" smtClean="0"/>
              <a:t>надзиратели</a:t>
            </a:r>
            <a:r>
              <a:rPr lang="ru-RU" sz="2200" smtClean="0"/>
              <a:t> для контроля дисциплины,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практиковались телесные наказания</a:t>
            </a:r>
            <a:r>
              <a:rPr lang="ru-RU" sz="2200" smtClean="0"/>
              <a:t>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96925"/>
          </a:xfrm>
        </p:spPr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Университеты при Николае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50178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2613" y="1390650"/>
            <a:ext cx="5946775" cy="378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Shape"/>
          <p:cNvSpPr txBox="1">
            <a:spLocks noChangeArrowheads="1"/>
          </p:cNvSpPr>
          <p:nvPr/>
        </p:nvSpPr>
        <p:spPr bwMode="auto">
          <a:xfrm>
            <a:off x="13269913" y="6067425"/>
            <a:ext cx="242887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atinLnBrk="1"/>
            <a:endParaRPr lang="en-US" altLang="ru-RU">
              <a:latin typeface="Calibri" pitchFamily="34" charset="0"/>
            </a:endParaRPr>
          </a:p>
        </p:txBody>
      </p:sp>
      <p:sp>
        <p:nvSpPr>
          <p:cNvPr id="50180" name="Shape"/>
          <p:cNvSpPr txBox="1">
            <a:spLocks noChangeArrowheads="1"/>
          </p:cNvSpPr>
          <p:nvPr/>
        </p:nvSpPr>
        <p:spPr bwMode="auto">
          <a:xfrm>
            <a:off x="1401763" y="5505450"/>
            <a:ext cx="952182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>
                <a:latin typeface="Calibri" pitchFamily="34" charset="0"/>
              </a:rPr>
              <a:t>У</a:t>
            </a:r>
            <a:r>
              <a:rPr lang="en-US" altLang="ru-RU">
                <a:latin typeface="Calibri" pitchFamily="34" charset="0"/>
              </a:rPr>
              <a:t>ниверситеты являлись центром науки и просветительской работы. </a:t>
            </a:r>
            <a:endParaRPr lang="ru-RU" altLang="ru-RU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endParaRPr lang="en-US" altLang="ru-RU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ru-RU">
                <a:latin typeface="Calibri" pitchFamily="34" charset="0"/>
              </a:rPr>
              <a:t> Ф</a:t>
            </a:r>
            <a:r>
              <a:rPr lang="en-US" altLang="ru-RU">
                <a:latin typeface="Calibri" pitchFamily="34" charset="0"/>
              </a:rPr>
              <a:t>инансовое обеспечение </a:t>
            </a:r>
            <a:r>
              <a:rPr lang="ru-RU" altLang="ru-RU">
                <a:latin typeface="Calibri" pitchFamily="34" charset="0"/>
              </a:rPr>
              <a:t>университетов </a:t>
            </a:r>
            <a:r>
              <a:rPr lang="en-US" altLang="ru-RU">
                <a:latin typeface="Calibri" pitchFamily="34" charset="0"/>
              </a:rPr>
              <a:t>было возложено на местное дворянство. </a:t>
            </a:r>
            <a:endParaRPr lang="ru-RU" altLang="ru-RU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endParaRPr lang="ru-RU" altLang="ru-RU">
              <a:latin typeface="Calibri" pitchFamily="34" charset="0"/>
            </a:endParaRPr>
          </a:p>
          <a:p>
            <a:pPr latinLnBrk="1">
              <a:lnSpc>
                <a:spcPct val="75000"/>
              </a:lnSpc>
              <a:buFontTx/>
              <a:buChar char="-"/>
            </a:pP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Высшие учебные заведения страдали из-за недостатка кадров.</a:t>
            </a: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700087"/>
          </a:xfrm>
        </p:spPr>
        <p:txBody>
          <a:bodyPr/>
          <a:lstStyle/>
          <a:p>
            <a:r>
              <a:rPr lang="ru-RU" sz="2400" b="1" i="1" smtClean="0"/>
              <a:t>Текст к 18 слайду. Университеты при Николае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</a:p>
        </p:txBody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Университеты являлись </a:t>
            </a:r>
            <a:r>
              <a:rPr lang="ru-RU" sz="2200" i="1" smtClean="0"/>
              <a:t>центром науки и просветительской работы</a:t>
            </a:r>
            <a:r>
              <a:rPr lang="ru-RU" sz="2200" smtClean="0"/>
              <a:t>. Их финансовое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обеспечение было возложено на местное дворянство.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Высшие учебные заведения </a:t>
            </a:r>
            <a:r>
              <a:rPr lang="ru-RU" sz="2200" i="1" smtClean="0"/>
              <a:t>страдали из-за недостатка кадров</a:t>
            </a:r>
            <a:r>
              <a:rPr lang="ru-RU" sz="2200" smtClean="0"/>
              <a:t>, так как </a:t>
            </a:r>
            <a:r>
              <a:rPr lang="ru-RU" sz="2200" i="1" smtClean="0"/>
              <a:t>доступ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к обучению в них имели только люди высших сословий, которые стремились к учёбе</a:t>
            </a:r>
            <a:r>
              <a:rPr lang="ru-RU" sz="2200" smtClean="0"/>
              <a:t>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а таких было очень </a:t>
            </a:r>
            <a:r>
              <a:rPr lang="ru-RU" sz="2200" i="1" smtClean="0"/>
              <a:t>мало</a:t>
            </a:r>
            <a:r>
              <a:rPr lang="ru-RU" sz="2200" smtClean="0"/>
              <a:t>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Но несмотря на всё вышеуказанное, </a:t>
            </a:r>
            <a:r>
              <a:rPr lang="ru-RU" sz="2200" i="1" smtClean="0"/>
              <a:t>в российской системе образования шло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i="1" smtClean="0"/>
              <a:t>стремительное развитие </a:t>
            </a:r>
            <a:r>
              <a:rPr lang="ru-RU" sz="2200" smtClean="0"/>
              <a:t>и за годы правления Николая </a:t>
            </a:r>
            <a:r>
              <a:rPr lang="en-US" sz="2200" smtClean="0"/>
              <a:t>I</a:t>
            </a:r>
            <a:r>
              <a:rPr lang="ru-RU" sz="2200" smtClean="0"/>
              <a:t>  число учащихся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 университетах выросло с 2725 до 3758 человек, что является </a:t>
            </a:r>
            <a:r>
              <a:rPr lang="ru-RU" sz="2200" i="1" smtClean="0"/>
              <a:t>огромным прогрессом</a:t>
            </a:r>
            <a:r>
              <a:rPr lang="ru-RU" sz="2200" smtClean="0"/>
              <a:t>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для того времени.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Женское образование в первой половине </a:t>
            </a:r>
            <a:r>
              <a:rPr lang="en-US" altLang="ru-RU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XIX </a:t>
            </a:r>
            <a:r>
              <a:rPr lang="ru-RU" altLang="en-US" sz="33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века</a:t>
            </a:r>
          </a:p>
        </p:txBody>
      </p:sp>
      <p:pic>
        <p:nvPicPr>
          <p:cNvPr id="52226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312863"/>
            <a:ext cx="5988050" cy="404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Shape"/>
          <p:cNvSpPr txBox="1">
            <a:spLocks noChangeArrowheads="1"/>
          </p:cNvSpPr>
          <p:nvPr/>
        </p:nvSpPr>
        <p:spPr bwMode="auto">
          <a:xfrm>
            <a:off x="6838950" y="1954213"/>
            <a:ext cx="535305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Вся сеть женских образовательных </a:t>
            </a:r>
          </a:p>
          <a:p>
            <a:pPr latinLnBrk="1"/>
            <a:r>
              <a:rPr lang="ru-RU" altLang="en-US" sz="2000">
                <a:latin typeface="Calibri" pitchFamily="34" charset="0"/>
              </a:rPr>
              <a:t>заведений была представлена </a:t>
            </a:r>
          </a:p>
          <a:p>
            <a:pPr latinLnBrk="1"/>
            <a:r>
              <a:rPr lang="ru-RU" altLang="en-US" sz="2000">
                <a:latin typeface="Calibri" pitchFamily="34" charset="0"/>
              </a:rPr>
              <a:t>закрытыми воспитательными </a:t>
            </a:r>
          </a:p>
          <a:p>
            <a:pPr latinLnBrk="1"/>
            <a:r>
              <a:rPr lang="ru-RU" altLang="en-US" sz="2000">
                <a:latin typeface="Calibri" pitchFamily="34" charset="0"/>
              </a:rPr>
              <a:t>учреждениями.</a:t>
            </a:r>
          </a:p>
          <a:p>
            <a:pPr latinLnBrk="1"/>
            <a:endParaRPr lang="ru-RU" altLang="en-US" sz="2000">
              <a:latin typeface="Calibri" pitchFamily="34" charset="0"/>
            </a:endParaRPr>
          </a:p>
          <a:p>
            <a:pPr latinLnBrk="1"/>
            <a:r>
              <a:rPr lang="en-US" altLang="ru-RU" sz="2000">
                <a:latin typeface="Calibri" pitchFamily="34" charset="0"/>
              </a:rPr>
              <a:t>-</a:t>
            </a:r>
            <a:r>
              <a:rPr lang="ru-RU" altLang="en-US" sz="2000">
                <a:latin typeface="Calibri" pitchFamily="34" charset="0"/>
              </a:rPr>
              <a:t> Об образовании речи не шло, </a:t>
            </a:r>
          </a:p>
          <a:p>
            <a:pPr latinLnBrk="1"/>
            <a:r>
              <a:rPr lang="ru-RU" altLang="en-US" sz="2000">
                <a:latin typeface="Calibri" pitchFamily="34" charset="0"/>
              </a:rPr>
              <a:t>курсы были нацелены лишь на воспитание.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88975"/>
          </a:xfrm>
        </p:spPr>
        <p:txBody>
          <a:bodyPr/>
          <a:lstStyle/>
          <a:p>
            <a:r>
              <a:rPr lang="ru-RU" sz="2400" b="1" i="1" smtClean="0"/>
              <a:t>Текст к 19 слайду. Женское образование при Николае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  <a:r>
              <a:rPr lang="ru-RU" sz="4000" smtClean="0"/>
              <a:t> </a:t>
            </a:r>
          </a:p>
        </p:txBody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Вся сеть женских образовательных заведений была представлена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закрытыми воспитательными учреждениями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Уставом женских учебных учреждений вводилось </a:t>
            </a:r>
            <a:r>
              <a:rPr lang="ru-RU" sz="2200" i="1" smtClean="0"/>
              <a:t>физическое, нравственное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и интеллектуальное развитие лиц женского пола благородного происхождения</a:t>
            </a:r>
            <a:r>
              <a:rPr lang="ru-RU" sz="2200" smtClean="0"/>
              <a:t>, </a:t>
            </a:r>
          </a:p>
          <a:p>
            <a:pPr>
              <a:buFont typeface="Arial" charset="0"/>
              <a:buNone/>
            </a:pPr>
            <a:r>
              <a:rPr lang="ru-RU" sz="2200" smtClean="0"/>
              <a:t>то есть </a:t>
            </a:r>
            <a:r>
              <a:rPr lang="ru-RU" sz="2200" i="1" smtClean="0"/>
              <a:t>об образовании речи пока не шло</a:t>
            </a:r>
            <a:r>
              <a:rPr lang="ru-RU" sz="2200" smtClean="0"/>
              <a:t>, курсы были нацелены </a:t>
            </a:r>
            <a:r>
              <a:rPr lang="ru-RU" sz="2200" i="1" smtClean="0"/>
              <a:t>лишь на воспитание</a:t>
            </a:r>
            <a:r>
              <a:rPr lang="ru-RU" sz="2200" smtClean="0"/>
              <a:t>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Выводы</a:t>
            </a:r>
          </a:p>
        </p:txBody>
      </p:sp>
      <p:pic>
        <p:nvPicPr>
          <p:cNvPr id="54274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195388"/>
            <a:ext cx="7620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/>
          <a:lstStyle/>
          <a:p>
            <a:r>
              <a:rPr lang="ru-RU" sz="2400" b="1" i="1" smtClean="0"/>
              <a:t>Текст к 20 слайду. Выводы.</a:t>
            </a:r>
            <a:r>
              <a:rPr lang="ru-RU" sz="4000" smtClean="0"/>
              <a:t> </a:t>
            </a:r>
          </a:p>
        </p:txBody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>
          <a:xfrm>
            <a:off x="609600" y="914400"/>
            <a:ext cx="11118850" cy="5681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400" i="1" smtClean="0"/>
              <a:t>Александ </a:t>
            </a:r>
            <a:r>
              <a:rPr lang="en-US" sz="2400" i="1" smtClean="0"/>
              <a:t>I</a:t>
            </a:r>
            <a:r>
              <a:rPr lang="ru-RU" sz="2400" i="1" smtClean="0"/>
              <a:t> практически с нуля начал поднимать уровень образования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    в Российской Империи</a:t>
            </a:r>
            <a:r>
              <a:rPr lang="ru-RU" sz="2400" smtClean="0"/>
              <a:t>, сделал первый шаг к переменам, которые давно уже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    требовались. </a:t>
            </a:r>
            <a:endParaRPr lang="ru-RU" sz="2400" i="1" smtClean="0"/>
          </a:p>
          <a:p>
            <a:pPr>
              <a:lnSpc>
                <a:spcPct val="90000"/>
              </a:lnSpc>
            </a:pPr>
            <a:r>
              <a:rPr lang="ru-RU" sz="2400" i="1" smtClean="0"/>
              <a:t>Николай </a:t>
            </a:r>
            <a:r>
              <a:rPr lang="en-US" sz="2400" i="1" smtClean="0"/>
              <a:t>I</a:t>
            </a:r>
            <a:r>
              <a:rPr lang="ru-RU" sz="2400" i="1" smtClean="0"/>
              <a:t> решает аннулировать все реформы своего брата и перекроить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     всю систему обучения</a:t>
            </a:r>
            <a:r>
              <a:rPr lang="ru-RU" sz="2400" smtClean="0"/>
              <a:t>. Как следствие, некогда </a:t>
            </a:r>
            <a:r>
              <a:rPr lang="ru-RU" sz="2400" i="1" smtClean="0"/>
              <a:t>самое мощное государство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     в Европе показало </a:t>
            </a:r>
            <a:r>
              <a:rPr lang="ru-RU" sz="2400" i="1" smtClean="0"/>
              <a:t>свою беспомощность в развитии</a:t>
            </a:r>
            <a:r>
              <a:rPr lang="ru-RU" sz="2400" smtClean="0"/>
              <a:t>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     В Российской Империи по-прежнему не хватало кадров, техническая отсталость из-за низкой образованности населения страны была очевидна всему миру. </a:t>
            </a:r>
            <a:endParaRPr lang="ru-RU" sz="2400" i="1" smtClean="0"/>
          </a:p>
          <a:p>
            <a:pPr>
              <a:lnSpc>
                <a:spcPct val="90000"/>
              </a:lnSpc>
            </a:pPr>
            <a:r>
              <a:rPr lang="ru-RU" sz="2400" i="1" smtClean="0"/>
              <a:t>Низкий процент обученных </a:t>
            </a:r>
            <a:r>
              <a:rPr lang="ru-RU" sz="2400" smtClean="0"/>
              <a:t>также был </a:t>
            </a:r>
            <a:r>
              <a:rPr lang="ru-RU" sz="2400" i="1" smtClean="0"/>
              <a:t>одной из причин поражения </a:t>
            </a:r>
            <a:r>
              <a:rPr lang="ru-RU" sz="2400" smtClean="0"/>
              <a:t>России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     в Крымской войне</a:t>
            </a:r>
            <a:r>
              <a:rPr lang="ru-RU" sz="2400" smtClean="0"/>
              <a:t>. </a:t>
            </a:r>
          </a:p>
          <a:p>
            <a:pPr>
              <a:lnSpc>
                <a:spcPct val="90000"/>
              </a:lnSpc>
            </a:pPr>
            <a:r>
              <a:rPr lang="ru-RU" sz="2400" smtClean="0"/>
              <a:t>Вместе с тем, не вызывает сомнения тот факт, </a:t>
            </a:r>
            <a:r>
              <a:rPr lang="ru-RU" sz="2400" i="1" smtClean="0"/>
              <a:t>что именно в первой половине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     </a:t>
            </a:r>
            <a:r>
              <a:rPr lang="en-US" sz="2400" i="1" smtClean="0"/>
              <a:t>XIX</a:t>
            </a:r>
            <a:r>
              <a:rPr lang="ru-RU" sz="2400" i="1" smtClean="0"/>
              <a:t> века российские монархи начинают осознавать, что без образования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i="1" smtClean="0"/>
              <a:t>     населения двигаться дальше государству будет невозможно</a:t>
            </a:r>
            <a:r>
              <a:rPr lang="ru-RU" sz="2400" smtClean="0"/>
              <a:t>, поэтому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400" smtClean="0"/>
              <a:t>     начинают активно реформировать эту часть жизни русской общественности.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066800"/>
          </a:xfrm>
        </p:spPr>
        <p:txBody>
          <a:bodyPr/>
          <a:lstStyle/>
          <a:p>
            <a:r>
              <a:rPr lang="ru-RU" sz="2400" b="1" i="1" smtClean="0"/>
              <a:t>Текст ко 2 слайду. Российская Империи c первую половину </a:t>
            </a:r>
            <a:r>
              <a:rPr lang="en-US" sz="2400" b="1" i="1" smtClean="0"/>
              <a:t>XIX</a:t>
            </a:r>
            <a:r>
              <a:rPr lang="ru-RU" sz="2400" b="1" i="1" smtClean="0"/>
              <a:t> века.</a:t>
            </a:r>
          </a:p>
        </p:txBody>
      </p:sp>
      <p:sp>
        <p:nvSpPr>
          <p:cNvPr id="19458" name="Rectangle 6"/>
          <p:cNvSpPr>
            <a:spLocks noGrp="1"/>
          </p:cNvSpPr>
          <p:nvPr>
            <p:ph type="body" idx="1"/>
          </p:nvPr>
        </p:nvSpPr>
        <p:spPr>
          <a:xfrm>
            <a:off x="207963" y="1341438"/>
            <a:ext cx="10972800" cy="4784725"/>
          </a:xfrm>
        </p:spPr>
        <p:txBody>
          <a:bodyPr anchor="ctr"/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Перед тем, как перейти к основной теме Урока, вспомним про фактически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сложившуюся обстановку в стране на интересующий нас промежуток времени.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endParaRPr lang="ru-RU" sz="1200" smtClean="0"/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Начался </a:t>
            </a:r>
            <a:r>
              <a:rPr lang="en-US" sz="2200" smtClean="0"/>
              <a:t>XIX</a:t>
            </a:r>
            <a:r>
              <a:rPr lang="ru-RU" sz="2200" smtClean="0"/>
              <a:t> век с последнего государственного переворота, в ходе которого был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убит Император Павел </a:t>
            </a:r>
            <a:r>
              <a:rPr lang="en-US" sz="2200" smtClean="0"/>
              <a:t>I</a:t>
            </a:r>
            <a:r>
              <a:rPr lang="ru-RU" sz="2200" smtClean="0"/>
              <a:t> и взошёл на престол его сын Александр </a:t>
            </a:r>
            <a:r>
              <a:rPr lang="en-US" sz="2200" smtClean="0"/>
              <a:t>I</a:t>
            </a:r>
            <a:r>
              <a:rPr lang="ru-RU" sz="2200" smtClean="0"/>
              <a:t> (1801 - 1825гг.).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После него страной стал править Николай </a:t>
            </a:r>
            <a:r>
              <a:rPr lang="en-US" sz="2200" smtClean="0"/>
              <a:t>I</a:t>
            </a:r>
            <a:r>
              <a:rPr lang="ru-RU" sz="2200" smtClean="0"/>
              <a:t> (1825 - 1855 г.г.).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Эти два Императора и разделили исторический период, который нас сегодня интересует.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Он, к слову, оказался очень насыщенным.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Несмотря на войны, внутренние проблемы страны, изменение социально-политической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жизни, Российская Империя активно развивалась во всех направлениях.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>
          <a:xfrm>
            <a:off x="474663" y="377825"/>
            <a:ext cx="10972800" cy="1143000"/>
          </a:xfrm>
        </p:spPr>
        <p:txBody>
          <a:bodyPr/>
          <a:lstStyle/>
          <a:p>
            <a:pPr eaLnBrk="1" hangingPunct="1"/>
            <a:r>
              <a:rPr lang="ru-RU" altLang="en-US" i="1" smtClean="0"/>
              <a:t>Спасибо за внимание</a:t>
            </a:r>
            <a:r>
              <a:rPr lang="en-US" altLang="ru-RU" i="1" smtClean="0"/>
              <a:t>!</a:t>
            </a:r>
          </a:p>
        </p:txBody>
      </p:sp>
      <p:pic>
        <p:nvPicPr>
          <p:cNvPr id="56322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9850" y="1912938"/>
            <a:ext cx="683895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Российская </a:t>
            </a:r>
            <a:r>
              <a:rPr lang="ru-RU" altLang="en-US" sz="3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Империя </a:t>
            </a:r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при Александре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</a:t>
            </a:r>
          </a:p>
        </p:txBody>
      </p:sp>
      <p:pic>
        <p:nvPicPr>
          <p:cNvPr id="20482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7850" y="1417638"/>
            <a:ext cx="907415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1828800"/>
            <a:ext cx="2762250" cy="367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Shape"/>
          <p:cNvSpPr txBox="1">
            <a:spLocks noChangeArrowheads="1"/>
          </p:cNvSpPr>
          <p:nvPr/>
        </p:nvSpPr>
        <p:spPr bwMode="auto">
          <a:xfrm>
            <a:off x="187325" y="5845175"/>
            <a:ext cx="2874963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Наполеон</a:t>
            </a:r>
            <a:r>
              <a:rPr lang="en-US" altLang="ru-RU">
                <a:latin typeface="Calibri" pitchFamily="34" charset="0"/>
              </a:rPr>
              <a:t> I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Французский Император</a:t>
            </a:r>
            <a:endParaRPr lang="en-US" altLang="ru-RU">
              <a:latin typeface="Calibri" pitchFamily="34" charset="0"/>
            </a:endParaRPr>
          </a:p>
          <a:p>
            <a:pPr latinLnBrk="1"/>
            <a:r>
              <a:rPr lang="en-US" altLang="ru-RU">
                <a:latin typeface="Calibri" pitchFamily="34" charset="0"/>
              </a:rPr>
              <a:t>(1804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1814</a:t>
            </a:r>
            <a:r>
              <a:rPr lang="ru-RU" altLang="en-US">
                <a:latin typeface="Calibri" pitchFamily="34" charset="0"/>
              </a:rPr>
              <a:t> и </a:t>
            </a:r>
            <a:r>
              <a:rPr lang="en-US" altLang="ru-RU">
                <a:latin typeface="Calibri" pitchFamily="34" charset="0"/>
              </a:rPr>
              <a:t>1815</a:t>
            </a:r>
            <a:r>
              <a:rPr lang="ru-RU" altLang="en-US">
                <a:latin typeface="Calibri" pitchFamily="34" charset="0"/>
              </a:rPr>
              <a:t> годах</a:t>
            </a:r>
            <a:r>
              <a:rPr lang="en-US" altLang="ru-RU">
                <a:latin typeface="Calibri" pitchFamily="34" charset="0"/>
              </a:rPr>
              <a:t>)</a:t>
            </a:r>
          </a:p>
        </p:txBody>
      </p:sp>
      <p:sp>
        <p:nvSpPr>
          <p:cNvPr id="20485" name="Shape"/>
          <p:cNvSpPr txBox="1">
            <a:spLocks noChangeArrowheads="1"/>
          </p:cNvSpPr>
          <p:nvPr/>
        </p:nvSpPr>
        <p:spPr bwMode="auto">
          <a:xfrm>
            <a:off x="3117850" y="5978525"/>
            <a:ext cx="4257675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>
                <a:latin typeface="Calibri" pitchFamily="34" charset="0"/>
              </a:rPr>
              <a:t>Александр </a:t>
            </a:r>
            <a:r>
              <a:rPr lang="en-US" altLang="ru-RU">
                <a:latin typeface="Calibri" pitchFamily="34" charset="0"/>
              </a:rPr>
              <a:t>I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Русский Император </a:t>
            </a:r>
            <a:r>
              <a:rPr lang="en-US" altLang="ru-RU">
                <a:latin typeface="Calibri" pitchFamily="34" charset="0"/>
              </a:rPr>
              <a:t>(1801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</a:t>
            </a:r>
            <a:r>
              <a:rPr lang="en-US" altLang="ru-RU">
                <a:latin typeface="Calibri" pitchFamily="34" charset="0"/>
              </a:rPr>
              <a:t>1825</a:t>
            </a:r>
            <a:r>
              <a:rPr lang="ru-RU" altLang="en-US">
                <a:latin typeface="Calibri" pitchFamily="34" charset="0"/>
              </a:rPr>
              <a:t> г</a:t>
            </a:r>
            <a:r>
              <a:rPr lang="en-US" altLang="ru-RU">
                <a:latin typeface="Calibri" pitchFamily="34" charset="0"/>
              </a:rPr>
              <a:t>.</a:t>
            </a:r>
            <a:r>
              <a:rPr lang="ru-RU" altLang="en-US">
                <a:latin typeface="Calibri" pitchFamily="34" charset="0"/>
              </a:rPr>
              <a:t>г</a:t>
            </a:r>
            <a:r>
              <a:rPr lang="en-US" altLang="ru-RU">
                <a:latin typeface="Calibri" pitchFamily="34" charset="0"/>
              </a:rPr>
              <a:t>.)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457200"/>
          </a:xfrm>
        </p:spPr>
        <p:txBody>
          <a:bodyPr/>
          <a:lstStyle/>
          <a:p>
            <a:r>
              <a:rPr lang="ru-RU" sz="2400" b="1" i="1" smtClean="0"/>
              <a:t>Текст к 3 слайду. Российская Империя при Александре </a:t>
            </a:r>
            <a:r>
              <a:rPr lang="en-US" sz="2400" b="1" i="1" smtClean="0"/>
              <a:t>I</a:t>
            </a:r>
            <a:r>
              <a:rPr lang="ru-RU" sz="2400" b="1" i="1" smtClean="0"/>
              <a:t>.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207963" y="1341438"/>
            <a:ext cx="10972800" cy="4784725"/>
          </a:xfrm>
        </p:spPr>
        <p:txBody>
          <a:bodyPr anchor="ctr"/>
          <a:lstStyle/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Правление Александра </a:t>
            </a:r>
            <a:r>
              <a:rPr lang="en-US" sz="2200" smtClean="0"/>
              <a:t>I</a:t>
            </a:r>
            <a:r>
              <a:rPr lang="ru-RU" sz="2200" smtClean="0"/>
              <a:t> можно разделить на два периода: до 1812 года и после.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До войны с Императором Франции Наполеоном I (Бонапартом) русский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Император делал основной акцент на внутренней политике России.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Наша страна сильно отставала от Европы, и Александр </a:t>
            </a:r>
            <a:r>
              <a:rPr lang="en-US" sz="2200" smtClean="0"/>
              <a:t>I</a:t>
            </a:r>
            <a:r>
              <a:rPr lang="ru-RU" sz="2200" smtClean="0"/>
              <a:t> пытался дать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Российской Империи нужное направление в развитии.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 начале войны Император переключился на решение межгосударственных вопросов,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но часто терпел поражения, после чего практически отстранился от правления и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отдал руководство ситуацией в руки опытных военных.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В результате Франция была повержена, русский Император «сворачивает» реформы </a:t>
            </a:r>
          </a:p>
          <a:p>
            <a:pPr algn="just">
              <a:lnSpc>
                <a:spcPct val="90000"/>
              </a:lnSpc>
              <a:buFont typeface="Arial" charset="0"/>
              <a:buNone/>
            </a:pPr>
            <a:r>
              <a:rPr lang="ru-RU" sz="2200" smtClean="0"/>
              <a:t>и сокращает своё участие в государственных делах.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3775"/>
          </a:xfrm>
        </p:spPr>
        <p:txBody>
          <a:bodyPr/>
          <a:lstStyle/>
          <a:p>
            <a:pPr eaLnBrk="1" hangingPunct="1"/>
            <a:r>
              <a:rPr lang="ru-RU" altLang="en-US" sz="36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Реформы </a:t>
            </a:r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Александра </a:t>
            </a:r>
            <a:r>
              <a:rPr lang="en-US" altLang="ru-RU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 </a:t>
            </a:r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в образовании</a:t>
            </a:r>
          </a:p>
        </p:txBody>
      </p:sp>
      <p:pic>
        <p:nvPicPr>
          <p:cNvPr id="22530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1238" y="1417638"/>
            <a:ext cx="7138987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Shape"/>
          <p:cNvSpPr txBox="1">
            <a:spLocks noChangeArrowheads="1"/>
          </p:cNvSpPr>
          <p:nvPr/>
        </p:nvSpPr>
        <p:spPr bwMode="auto">
          <a:xfrm>
            <a:off x="287338" y="1268413"/>
            <a:ext cx="45339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 sz="1900">
                <a:latin typeface="Calibri" pitchFamily="34" charset="0"/>
              </a:rPr>
              <a:t>Процент грамотных на момент </a:t>
            </a:r>
          </a:p>
          <a:p>
            <a:pPr latinLnBrk="1"/>
            <a:r>
              <a:rPr lang="ru-RU" altLang="en-US" sz="1900">
                <a:latin typeface="Calibri" pitchFamily="34" charset="0"/>
              </a:rPr>
              <a:t>начала правления Александра </a:t>
            </a:r>
            <a:r>
              <a:rPr lang="en-US" altLang="ru-RU" sz="1900">
                <a:latin typeface="Calibri" pitchFamily="34" charset="0"/>
              </a:rPr>
              <a:t>I:</a:t>
            </a:r>
          </a:p>
          <a:p>
            <a:pPr latinLnBrk="1"/>
            <a:r>
              <a:rPr lang="en-US" altLang="ru-RU" sz="1900">
                <a:latin typeface="Calibri" pitchFamily="34" charset="0"/>
              </a:rPr>
              <a:t>-</a:t>
            </a:r>
            <a:r>
              <a:rPr lang="ru-RU" altLang="en-US" sz="1900">
                <a:latin typeface="Calibri" pitchFamily="34" charset="0"/>
              </a:rPr>
              <a:t> В </a:t>
            </a:r>
            <a:r>
              <a:rPr lang="en-US" altLang="ru-RU" sz="1900">
                <a:latin typeface="Calibri" pitchFamily="34" charset="0"/>
              </a:rPr>
              <a:t>городах - 9%.</a:t>
            </a:r>
          </a:p>
          <a:p>
            <a:pPr latinLnBrk="1"/>
            <a:r>
              <a:rPr lang="en-US" altLang="ru-RU" sz="1900">
                <a:latin typeface="Calibri" pitchFamily="34" charset="0"/>
              </a:rPr>
              <a:t>- </a:t>
            </a:r>
            <a:r>
              <a:rPr lang="ru-RU" altLang="en-US" sz="1900">
                <a:latin typeface="Calibri" pitchFamily="34" charset="0"/>
              </a:rPr>
              <a:t>В </a:t>
            </a:r>
            <a:r>
              <a:rPr lang="en-US" altLang="ru-RU" sz="1900">
                <a:latin typeface="Calibri" pitchFamily="34" charset="0"/>
              </a:rPr>
              <a:t>сёлах - 3%.</a:t>
            </a:r>
          </a:p>
          <a:p>
            <a:pPr latinLnBrk="1"/>
            <a:r>
              <a:rPr lang="ru-RU" altLang="ru-RU" sz="1900">
                <a:latin typeface="Calibri" pitchFamily="34" charset="0"/>
              </a:rPr>
              <a:t>В</a:t>
            </a:r>
            <a:r>
              <a:rPr lang="en-US" altLang="ru-RU" sz="1900">
                <a:latin typeface="Calibri" pitchFamily="34" charset="0"/>
              </a:rPr>
              <a:t>сего 4% населения</a:t>
            </a:r>
            <a:r>
              <a:rPr lang="ru-RU" altLang="ru-RU" sz="1900">
                <a:latin typeface="Calibri" pitchFamily="34" charset="0"/>
              </a:rPr>
              <a:t> Российской </a:t>
            </a:r>
          </a:p>
          <a:p>
            <a:pPr latinLnBrk="1"/>
            <a:r>
              <a:rPr lang="ru-RU" altLang="ru-RU" sz="1900">
                <a:latin typeface="Calibri" pitchFamily="34" charset="0"/>
              </a:rPr>
              <a:t>Империи</a:t>
            </a:r>
            <a:r>
              <a:rPr lang="en-US" altLang="ru-RU" sz="1900">
                <a:latin typeface="Calibri" pitchFamily="34" charset="0"/>
              </a:rPr>
              <a:t> являлось городскими </a:t>
            </a:r>
            <a:endParaRPr lang="ru-RU" altLang="ru-RU" sz="1900">
              <a:latin typeface="Calibri" pitchFamily="34" charset="0"/>
            </a:endParaRPr>
          </a:p>
          <a:p>
            <a:pPr latinLnBrk="1"/>
            <a:r>
              <a:rPr lang="en-US" altLang="ru-RU" sz="1900">
                <a:latin typeface="Calibri" pitchFamily="34" charset="0"/>
              </a:rPr>
              <a:t>жителями.</a:t>
            </a:r>
          </a:p>
        </p:txBody>
      </p:sp>
      <p:pic>
        <p:nvPicPr>
          <p:cNvPr id="22532" name="Shap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5925" y="3429000"/>
            <a:ext cx="2717800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84237"/>
          </a:xfrm>
        </p:spPr>
        <p:txBody>
          <a:bodyPr/>
          <a:lstStyle/>
          <a:p>
            <a:r>
              <a:rPr lang="ru-RU" sz="2400" b="1" i="1" smtClean="0"/>
              <a:t>Текст к 4 слайду. Реформы Александра </a:t>
            </a:r>
            <a:r>
              <a:rPr lang="en-US" sz="2400" b="1" i="1" smtClean="0"/>
              <a:t>I</a:t>
            </a:r>
            <a:r>
              <a:rPr lang="ru-RU" sz="2400" b="1" i="1" smtClean="0"/>
              <a:t> в образовании.</a:t>
            </a:r>
            <a:r>
              <a:rPr lang="ru-RU" smtClean="0"/>
              <a:t> </a:t>
            </a: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609600" y="2219325"/>
            <a:ext cx="10972800" cy="390683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200" smtClean="0"/>
              <a:t>Незадолго до начала правления Александра </a:t>
            </a:r>
            <a:r>
              <a:rPr lang="en-US" sz="2200" smtClean="0"/>
              <a:t>I </a:t>
            </a:r>
            <a:r>
              <a:rPr lang="ru-RU" sz="2200" i="1" smtClean="0"/>
              <a:t>процент грамотного населения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в Российской Империи был катастрофически мал</a:t>
            </a:r>
            <a:r>
              <a:rPr lang="ru-RU" sz="2200" smtClean="0"/>
              <a:t>о: в городах - 9%, в сёлах - 3%. </a:t>
            </a:r>
          </a:p>
          <a:p>
            <a:pPr>
              <a:buFont typeface="Arial" charset="0"/>
              <a:buNone/>
            </a:pPr>
            <a:r>
              <a:rPr lang="ru-RU" sz="2200" smtClean="0"/>
              <a:t>При этом </a:t>
            </a:r>
            <a:r>
              <a:rPr lang="ru-RU" sz="2200" i="1" smtClean="0"/>
              <a:t>только 4% от всего населения являлось городскими жителями</a:t>
            </a:r>
            <a:r>
              <a:rPr lang="ru-RU" sz="2200" smtClean="0"/>
              <a:t>.  </a:t>
            </a:r>
          </a:p>
          <a:p>
            <a:pPr>
              <a:buFont typeface="Arial" charset="0"/>
              <a:buNone/>
            </a:pPr>
            <a:r>
              <a:rPr lang="ru-RU" sz="2200" smtClean="0"/>
              <a:t>Да и </a:t>
            </a:r>
            <a:r>
              <a:rPr lang="ru-RU" sz="2200" i="1" smtClean="0"/>
              <a:t>образованным</a:t>
            </a:r>
            <a:r>
              <a:rPr lang="ru-RU" sz="2200" smtClean="0"/>
              <a:t> человеком тогда </a:t>
            </a:r>
            <a:r>
              <a:rPr lang="ru-RU" sz="2200" i="1" smtClean="0"/>
              <a:t>считался тот, кто умел расписываться </a:t>
            </a:r>
          </a:p>
          <a:p>
            <a:pPr>
              <a:buFont typeface="Arial" charset="0"/>
              <a:buNone/>
            </a:pPr>
            <a:r>
              <a:rPr lang="ru-RU" sz="2200" i="1" smtClean="0"/>
              <a:t>не крестиком, а настоящей подписью</a:t>
            </a:r>
            <a:r>
              <a:rPr lang="ru-RU" sz="2200" smtClean="0"/>
              <a:t>. </a:t>
            </a:r>
          </a:p>
          <a:p>
            <a:pPr>
              <a:buFont typeface="Arial" charset="0"/>
              <a:buNone/>
            </a:pPr>
            <a:r>
              <a:rPr lang="ru-RU" sz="2200" smtClean="0"/>
              <a:t>Следовательно идея просвещения населения стояла очень остро.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en-US" sz="35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Министерство народного просвещения</a:t>
            </a:r>
          </a:p>
        </p:txBody>
      </p:sp>
      <p:pic>
        <p:nvPicPr>
          <p:cNvPr id="24578" name="Shap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4013" y="1735138"/>
            <a:ext cx="637381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Shape"/>
          <p:cNvSpPr txBox="1">
            <a:spLocks noChangeArrowheads="1"/>
          </p:cNvSpPr>
          <p:nvPr/>
        </p:nvSpPr>
        <p:spPr bwMode="auto">
          <a:xfrm>
            <a:off x="7132638" y="1735138"/>
            <a:ext cx="4776787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/>
            <a:r>
              <a:rPr lang="ru-RU" altLang="en-US" sz="2200">
                <a:latin typeface="Calibri" pitchFamily="34" charset="0"/>
              </a:rPr>
              <a:t>Народное образование </a:t>
            </a:r>
            <a:endParaRPr lang="en-US" altLang="en-US" sz="2200">
              <a:latin typeface="Calibri" pitchFamily="34" charset="0"/>
            </a:endParaRPr>
          </a:p>
          <a:p>
            <a:pPr latinLnBrk="1"/>
            <a:r>
              <a:rPr lang="ru-RU" altLang="en-US" sz="2200">
                <a:latin typeface="Calibri" pitchFamily="34" charset="0"/>
              </a:rPr>
              <a:t>при Александре </a:t>
            </a:r>
            <a:r>
              <a:rPr lang="en-US" altLang="en-US" sz="2200">
                <a:latin typeface="Calibri" pitchFamily="34" charset="0"/>
              </a:rPr>
              <a:t>I </a:t>
            </a:r>
            <a:r>
              <a:rPr lang="ru-RU" altLang="en-US" sz="2200">
                <a:latin typeface="Calibri" pitchFamily="34" charset="0"/>
              </a:rPr>
              <a:t>стало делиться </a:t>
            </a:r>
            <a:endParaRPr lang="en-US" altLang="en-US" sz="2200">
              <a:latin typeface="Calibri" pitchFamily="34" charset="0"/>
            </a:endParaRPr>
          </a:p>
          <a:p>
            <a:pPr latinLnBrk="1"/>
            <a:r>
              <a:rPr lang="ru-RU" altLang="en-US" sz="2200">
                <a:latin typeface="Calibri" pitchFamily="34" charset="0"/>
              </a:rPr>
              <a:t>на четыре ступени: </a:t>
            </a:r>
            <a:endParaRPr lang="en-US" altLang="en-US" sz="2200">
              <a:latin typeface="Calibri" pitchFamily="34" charset="0"/>
            </a:endParaRPr>
          </a:p>
          <a:p>
            <a:pPr latinLnBrk="1"/>
            <a:endParaRPr lang="ru-RU" altLang="en-US" sz="2200">
              <a:latin typeface="Calibri" pitchFamily="34" charset="0"/>
            </a:endParaRPr>
          </a:p>
          <a:p>
            <a:pPr latinLnBrk="1"/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приходские училища, </a:t>
            </a:r>
          </a:p>
          <a:p>
            <a:pPr latinLnBrk="1"/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уездные училища, </a:t>
            </a:r>
          </a:p>
          <a:p>
            <a:pPr latinLnBrk="1"/>
            <a:r>
              <a:rPr lang="en-US" altLang="ru-RU">
                <a:latin typeface="Calibri" pitchFamily="34" charset="0"/>
              </a:rPr>
              <a:t>-</a:t>
            </a:r>
            <a:r>
              <a:rPr lang="ru-RU" altLang="en-US">
                <a:latin typeface="Calibri" pitchFamily="34" charset="0"/>
              </a:rPr>
              <a:t> гимназии</a:t>
            </a:r>
            <a:r>
              <a:rPr lang="en-US" altLang="ru-RU">
                <a:latin typeface="Calibri" pitchFamily="34" charset="0"/>
              </a:rPr>
              <a:t>,</a:t>
            </a:r>
            <a:endParaRPr lang="ru-RU" altLang="en-US">
              <a:latin typeface="Calibri" pitchFamily="34" charset="0"/>
            </a:endParaRPr>
          </a:p>
          <a:p>
            <a:pPr latinLnBrk="1">
              <a:buFontTx/>
              <a:buChar char="-"/>
            </a:pPr>
            <a:r>
              <a:rPr lang="ru-RU" altLang="en-US">
                <a:latin typeface="Calibri" pitchFamily="34" charset="0"/>
              </a:rPr>
              <a:t>университеты. </a:t>
            </a:r>
            <a:endParaRPr lang="en-US" altLang="en-US">
              <a:latin typeface="Calibri" pitchFamily="34" charset="0"/>
            </a:endParaRPr>
          </a:p>
          <a:p>
            <a:pPr latinLnBrk="1">
              <a:buFontTx/>
              <a:buChar char="-"/>
            </a:pPr>
            <a:endParaRPr lang="ru-RU" altLang="en-US">
              <a:latin typeface="Calibri" pitchFamily="34" charset="0"/>
            </a:endParaRPr>
          </a:p>
          <a:p>
            <a:pPr latinLnBrk="1"/>
            <a:r>
              <a:rPr lang="ru-RU" altLang="en-US">
                <a:latin typeface="Calibri" pitchFamily="34" charset="0"/>
              </a:rPr>
              <a:t>Территория Российской Империи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разделили на шесть учебных округов в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соответствии с близлежащим </a:t>
            </a:r>
          </a:p>
          <a:p>
            <a:pPr latinLnBrk="1"/>
            <a:r>
              <a:rPr lang="ru-RU" altLang="en-US">
                <a:latin typeface="Calibri" pitchFamily="34" charset="0"/>
              </a:rPr>
              <a:t>университетом.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Hancom Office">
  <a:themeElements>
    <a:clrScheme name="По выбору пользователя 1">
      <a:dk1>
        <a:srgbClr val="2E0432"/>
      </a:dk1>
      <a:lt1>
        <a:srgbClr val="F9F2E1"/>
      </a:lt1>
      <a:dk2>
        <a:srgbClr val="171B24"/>
      </a:dk2>
      <a:lt2>
        <a:srgbClr val="FFB689"/>
      </a:lt2>
      <a:accent1>
        <a:srgbClr val="E4C26C"/>
      </a:accent1>
      <a:accent2>
        <a:srgbClr val="0E4434"/>
      </a:accent2>
      <a:accent3>
        <a:srgbClr val="4F7164"/>
      </a:accent3>
      <a:accent4>
        <a:srgbClr val="5F5F5F"/>
      </a:accent4>
      <a:accent5>
        <a:srgbClr val="DDDDDD"/>
      </a:accent5>
      <a:accent6>
        <a:srgbClr val="6A4870"/>
      </a:accent6>
      <a:hlink>
        <a:srgbClr val="4DDAB0"/>
      </a:hlink>
      <a:folHlink>
        <a:srgbClr val="FFD965"/>
      </a:folHlink>
    </a:clrScheme>
    <a:fontScheme name="Hancom 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ancom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ancom Office">
  <a:themeElements>
    <a:clrScheme name="Hancom Office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Hancom 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ancom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ancom Office">
  <a:themeElements>
    <a:clrScheme name="Hancom Office">
      <a:dk1>
        <a:sysClr val="windowText" lastClr="000000"/>
      </a:dk1>
      <a:lt1>
        <a:sysClr val="window" lastClr="FFFFFF"/>
      </a:lt1>
      <a:dk2>
        <a:srgbClr val="3A3C84"/>
      </a:dk2>
      <a:lt2>
        <a:srgbClr val="FAF3DB"/>
      </a:lt2>
      <a:accent1>
        <a:srgbClr val="6182D6"/>
      </a:accent1>
      <a:accent2>
        <a:srgbClr val="FF843A"/>
      </a:accent2>
      <a:accent3>
        <a:srgbClr val="B2B2B2"/>
      </a:accent3>
      <a:accent4>
        <a:srgbClr val="FFD700"/>
      </a:accent4>
      <a:accent5>
        <a:srgbClr val="289B6E"/>
      </a:accent5>
      <a:accent6>
        <a:srgbClr val="9D5CBB"/>
      </a:accent6>
      <a:hlink>
        <a:srgbClr val="0000FF"/>
      </a:hlink>
      <a:folHlink>
        <a:srgbClr val="800080"/>
      </a:folHlink>
    </a:clrScheme>
    <a:fontScheme name="Hancom 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ancom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1891</Words>
  <Application>Show</Application>
  <PresentationFormat>Custom</PresentationFormat>
  <Paragraphs>314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3" baseType="lpstr">
      <vt:lpstr>Arial</vt:lpstr>
      <vt:lpstr>Calibri</vt:lpstr>
      <vt:lpstr>Hancom Office</vt:lpstr>
      <vt:lpstr>ДОКЛАД-ПРЕЗЕНТАЦИЯ на тему:  «Образование в Российской Империи в  первой половине XIX столетия»</vt:lpstr>
      <vt:lpstr>План доклада:</vt:lpstr>
      <vt:lpstr>Российская Империя в первую половину XIX века</vt:lpstr>
      <vt:lpstr>Текст ко 2 слайду. Российская Империи c первую половину XIX века.</vt:lpstr>
      <vt:lpstr>Российская Империя при Александре I</vt:lpstr>
      <vt:lpstr>Текст к 3 слайду. Российская Империя при Александре I.</vt:lpstr>
      <vt:lpstr>Реформы Александра I в образовании</vt:lpstr>
      <vt:lpstr>Текст к 4 слайду. Реформы Александра I в образовании. </vt:lpstr>
      <vt:lpstr>Министерство народного просвещения</vt:lpstr>
      <vt:lpstr>Текст к 5 слайду. Министерство народного просвещения. </vt:lpstr>
      <vt:lpstr>Приходские училища при Александре I</vt:lpstr>
      <vt:lpstr>Текст к 6 слайду. Приходсике училища при Александре I.</vt:lpstr>
      <vt:lpstr>Уездные училища при Александре I</vt:lpstr>
      <vt:lpstr>Текст к 7 слайду. Уездные училища при Александе I.</vt:lpstr>
      <vt:lpstr>Гимназии при Александре I</vt:lpstr>
      <vt:lpstr>Текст к 8 слайду. Гимназии при Александре I.</vt:lpstr>
      <vt:lpstr>Университеты при Александре I</vt:lpstr>
      <vt:lpstr>Текст к 9 слайду. Университеты при Александре I. </vt:lpstr>
      <vt:lpstr>Министерство духовных дел народного просвещения</vt:lpstr>
      <vt:lpstr>Текст к 10 слайду. Министерство духовных дел народного просвещения.</vt:lpstr>
      <vt:lpstr>Результаты реформ в сфере образования Александра I. </vt:lpstr>
      <vt:lpstr>Реформа в образовании в период Восстания Декабристов</vt:lpstr>
      <vt:lpstr>Текст к 12 слайду. Реформа в образовании в период Восстания Декабристов.</vt:lpstr>
      <vt:lpstr>Российская Империя при Николае I</vt:lpstr>
      <vt:lpstr>Текст к 13 слайду. Российская Империя при Николае I. </vt:lpstr>
      <vt:lpstr>Реформы Николая I в сфере образования</vt:lpstr>
      <vt:lpstr>Текст к 14 слайду. Реформы в сфере образования Николая I. </vt:lpstr>
      <vt:lpstr>Приходские училища при Николае I</vt:lpstr>
      <vt:lpstr>Текст к 15 слайду. Приходские училища при Николае I. </vt:lpstr>
      <vt:lpstr>Уездные училища при Николае I</vt:lpstr>
      <vt:lpstr>Текст к 16 слайду. Уездные училища при Николае I. </vt:lpstr>
      <vt:lpstr>Гимназии при Николае I</vt:lpstr>
      <vt:lpstr>Текст к 17 слайду. Гимназии при Николае I. </vt:lpstr>
      <vt:lpstr>Университеты при Николае I</vt:lpstr>
      <vt:lpstr>Текст к 18 слайду. Университеты при Николае I.</vt:lpstr>
      <vt:lpstr>Женское образование в первой половине XIX века</vt:lpstr>
      <vt:lpstr>Текст к 19 слайду. Женское образование при Николае I. </vt:lpstr>
      <vt:lpstr>Выводы</vt:lpstr>
      <vt:lpstr>Текст к 20 слайду. Выводы. </vt:lpstr>
      <vt:lpstr>Спасибо за внимание!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Образование в Российской Империи в  первой половине XIX столетия</dc:title>
  <dc:creator>Nikit</dc:creator>
  <cp:lastModifiedBy>User</cp:lastModifiedBy>
  <cp:revision>117</cp:revision>
  <dcterms:created xsi:type="dcterms:W3CDTF">2022-11-20T20:20:47Z</dcterms:created>
  <dcterms:modified xsi:type="dcterms:W3CDTF">2023-01-13T17:53:10Z</dcterms:modified>
  <cp:version>1100.0100.01</cp:version>
</cp:coreProperties>
</file>