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74" r:id="rId6"/>
    <p:sldId id="260" r:id="rId7"/>
    <p:sldId id="261" r:id="rId8"/>
    <p:sldId id="275" r:id="rId9"/>
    <p:sldId id="262" r:id="rId10"/>
    <p:sldId id="276" r:id="rId11"/>
    <p:sldId id="263" r:id="rId12"/>
    <p:sldId id="282" r:id="rId13"/>
    <p:sldId id="264" r:id="rId14"/>
    <p:sldId id="265" r:id="rId15"/>
    <p:sldId id="277" r:id="rId16"/>
    <p:sldId id="266" r:id="rId17"/>
    <p:sldId id="267" r:id="rId18"/>
    <p:sldId id="268" r:id="rId19"/>
    <p:sldId id="271" r:id="rId20"/>
    <p:sldId id="270" r:id="rId21"/>
    <p:sldId id="269" r:id="rId22"/>
    <p:sldId id="280" r:id="rId23"/>
    <p:sldId id="279" r:id="rId24"/>
    <p:sldId id="281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54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4F6272-C1C0-40C4-BB5F-446D9C300E6D}" type="datetimeFigureOut">
              <a:rPr lang="ru-RU" smtClean="0"/>
              <a:pPr/>
              <a:t>04.02.2023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909278-4A4B-46BE-ABE1-E60609CCA59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909278-4A4B-46BE-ABE1-E60609CCA598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3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9" cy="667"/>
              <a:chOff x="4986" y="2752"/>
              <a:chExt cx="469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146ACD9-3426-44C6-8447-08B841314535}" type="datetimeFigureOut">
              <a:rPr lang="ru-RU" smtClean="0"/>
              <a:pPr/>
              <a:t>04.02.2023</a:t>
            </a:fld>
            <a:endParaRPr lang="ru-RU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7D74386-1DA7-4823-AE68-24E4416817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46ACD9-3426-44C6-8447-08B841314535}" type="datetimeFigureOut">
              <a:rPr lang="ru-RU" smtClean="0"/>
              <a:pPr/>
              <a:t>04.02.2023</a:t>
            </a:fld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D74386-1DA7-4823-AE68-24E4416817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46ACD9-3426-44C6-8447-08B841314535}" type="datetimeFigureOut">
              <a:rPr lang="ru-RU" smtClean="0"/>
              <a:pPr/>
              <a:t>04.02.2023</a:t>
            </a:fld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D74386-1DA7-4823-AE68-24E4416817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85800" y="1828800"/>
            <a:ext cx="3771900" cy="175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10100" y="1828800"/>
            <a:ext cx="3771900" cy="175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685800" y="3733800"/>
            <a:ext cx="3771900" cy="175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10100" y="3733800"/>
            <a:ext cx="3771900" cy="175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46ACD9-3426-44C6-8447-08B841314535}" type="datetimeFigureOut">
              <a:rPr lang="ru-RU" smtClean="0"/>
              <a:pPr/>
              <a:t>04.02.2023</a:t>
            </a:fld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D74386-1DA7-4823-AE68-24E4416817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685800" y="152400"/>
            <a:ext cx="7696200" cy="5334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46ACD9-3426-44C6-8447-08B841314535}" type="datetimeFigureOut">
              <a:rPr lang="ru-RU" smtClean="0"/>
              <a:pPr/>
              <a:t>04.02.2023</a:t>
            </a:fld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D74386-1DA7-4823-AE68-24E4416817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46ACD9-3426-44C6-8447-08B841314535}" type="datetimeFigureOut">
              <a:rPr lang="ru-RU" smtClean="0"/>
              <a:pPr/>
              <a:t>04.02.2023</a:t>
            </a:fld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D74386-1DA7-4823-AE68-24E4416817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46ACD9-3426-44C6-8447-08B841314535}" type="datetimeFigureOut">
              <a:rPr lang="ru-RU" smtClean="0"/>
              <a:pPr/>
              <a:t>04.02.2023</a:t>
            </a:fld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D74386-1DA7-4823-AE68-24E4416817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46ACD9-3426-44C6-8447-08B841314535}" type="datetimeFigureOut">
              <a:rPr lang="ru-RU" smtClean="0"/>
              <a:pPr/>
              <a:t>04.02.2023</a:t>
            </a:fld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D74386-1DA7-4823-AE68-24E4416817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46ACD9-3426-44C6-8447-08B841314535}" type="datetimeFigureOut">
              <a:rPr lang="ru-RU" smtClean="0"/>
              <a:pPr/>
              <a:t>04.02.2023</a:t>
            </a:fld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D74386-1DA7-4823-AE68-24E4416817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46ACD9-3426-44C6-8447-08B841314535}" type="datetimeFigureOut">
              <a:rPr lang="ru-RU" smtClean="0"/>
              <a:pPr/>
              <a:t>04.02.2023</a:t>
            </a:fld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D74386-1DA7-4823-AE68-24E4416817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46ACD9-3426-44C6-8447-08B841314535}" type="datetimeFigureOut">
              <a:rPr lang="ru-RU" smtClean="0"/>
              <a:pPr/>
              <a:t>04.02.2023</a:t>
            </a:fld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D74386-1DA7-4823-AE68-24E4416817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46ACD9-3426-44C6-8447-08B841314535}" type="datetimeFigureOut">
              <a:rPr lang="ru-RU" smtClean="0"/>
              <a:pPr/>
              <a:t>04.02.2023</a:t>
            </a:fld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D74386-1DA7-4823-AE68-24E4416817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46ACD9-3426-44C6-8447-08B841314535}" type="datetimeFigureOut">
              <a:rPr lang="ru-RU" smtClean="0"/>
              <a:pPr/>
              <a:t>04.02.2023</a:t>
            </a:fld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D74386-1DA7-4823-AE68-24E4416817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E146ACD9-3426-44C6-8447-08B841314535}" type="datetimeFigureOut">
              <a:rPr lang="ru-RU" smtClean="0"/>
              <a:pPr/>
              <a:t>04.02.2023</a:t>
            </a:fld>
            <a:endParaRPr lang="ru-RU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7D74386-1DA7-4823-AE68-24E44168176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128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129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7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2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34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35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37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38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39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8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9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5142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143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144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sp>
            <p:nvSpPr>
              <p:cNvPr id="5145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146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147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10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5149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150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151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152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153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154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155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</p:grpSp>
      <p:grpSp>
        <p:nvGrpSpPr>
          <p:cNvPr id="11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5158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59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2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3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5162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14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5164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165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50" y="330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166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60" y="180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167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168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9" y="895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169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4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170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171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9" y="140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  <p:sp>
          <p:nvSpPr>
            <p:cNvPr id="5172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Урок математики </a:t>
            </a:r>
            <a:br>
              <a:rPr lang="ru-RU" dirty="0" smtClean="0"/>
            </a:br>
            <a:r>
              <a:rPr lang="ru-RU" dirty="0" smtClean="0"/>
              <a:t>в 6 классе.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9400" y="4051300"/>
            <a:ext cx="7023128" cy="1003300"/>
          </a:xfrm>
        </p:spPr>
        <p:txBody>
          <a:bodyPr/>
          <a:lstStyle/>
          <a:p>
            <a:r>
              <a:rPr lang="ru-RU" dirty="0" smtClean="0"/>
              <a:t>Учитель математики </a:t>
            </a:r>
            <a:r>
              <a:rPr lang="ru-RU" dirty="0" err="1" smtClean="0"/>
              <a:t>Оробинская</a:t>
            </a:r>
            <a:r>
              <a:rPr lang="ru-RU" dirty="0" smtClean="0"/>
              <a:t> С.А. МБОУ СОШ № 40 г. Белгорода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Проверьте  себя.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а) |-62 | +|791| =  853</a:t>
            </a:r>
          </a:p>
          <a:p>
            <a:pPr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 б) |- 48|- |- 36| =   12</a:t>
            </a:r>
          </a:p>
          <a:p>
            <a:pPr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 в) |- 0,34 | : |17| =  0,02</a:t>
            </a:r>
          </a:p>
          <a:p>
            <a:pPr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 г) |1,5| ·|- 6 | =  9</a:t>
            </a:r>
          </a:p>
          <a:p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pPr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Постройте координатную прямую, единичный отрезок равен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 см. 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Отметьте точки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: R(1), E1(4),</a:t>
            </a: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E2(-5,5), N1(-3), A(-1,5), B(2,5),</a:t>
            </a: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I(5),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S(-0,5), N2(-4,5).</a:t>
            </a: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Какая точка расположена ближе к началу отсчёта? 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          Запишите точки в порядке их удаления</a:t>
            </a:r>
          </a:p>
          <a:p>
            <a:pPr marL="0" indent="0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              от начала отсчёта.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pPr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Постройте координатную прямую, единичный отрезок равен 1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см. 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Отметьте точки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: R(1), E1(4),</a:t>
            </a: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E2(-5,5), N1(-3), A(-1,5), B(2,5),</a:t>
            </a: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I(5),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S(-0,5), N2(-4,5).</a:t>
            </a: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Какое слово у вас получилось?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928670"/>
            <a:ext cx="6870700" cy="966806"/>
          </a:xfrm>
        </p:spPr>
        <p:txBody>
          <a:bodyPr/>
          <a:lstStyle/>
          <a:p>
            <a:r>
              <a:rPr lang="ru-RU" dirty="0" smtClean="0">
                <a:latin typeface="Arial Narrow" pitchFamily="34" charset="0"/>
              </a:rPr>
              <a:t>Тема урока:</a:t>
            </a:r>
            <a:endParaRPr lang="ru-RU" dirty="0">
              <a:latin typeface="Arial Narrow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2571744"/>
            <a:ext cx="7696200" cy="3657600"/>
          </a:xfrm>
        </p:spPr>
        <p:txBody>
          <a:bodyPr/>
          <a:lstStyle/>
          <a:p>
            <a:pPr algn="ctr">
              <a:buNone/>
            </a:pPr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СРАВНЕНИЕ ЧИСЕЛ.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Сравните  числа: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ctr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1) 15         18;  </a:t>
            </a:r>
          </a:p>
          <a:p>
            <a:pPr lvl="0" algn="ctr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2) 6,3      6, 18;  </a:t>
            </a:r>
          </a:p>
          <a:p>
            <a:pPr lvl="0" algn="ctr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3) 84,2         0;  </a:t>
            </a:r>
          </a:p>
          <a:p>
            <a:pPr lvl="0" algn="ctr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4) – 14         0;   </a:t>
            </a:r>
          </a:p>
          <a:p>
            <a:pPr lvl="0" algn="ctr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5) – 3         - 5.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357166"/>
            <a:ext cx="6870700" cy="823930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Сравните  числа: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57158" y="1785926"/>
            <a:ext cx="3771900" cy="3657600"/>
          </a:xfrm>
        </p:spPr>
        <p:txBody>
          <a:bodyPr/>
          <a:lstStyle/>
          <a:p>
            <a:pPr lvl="0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1) 15   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   18;  </a:t>
            </a:r>
          </a:p>
          <a:p>
            <a:pPr lvl="0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2) 6,3   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6, 18;  </a:t>
            </a:r>
          </a:p>
          <a:p>
            <a:pPr lvl="0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3) 84,2   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   0;  </a:t>
            </a:r>
          </a:p>
          <a:p>
            <a:pPr lvl="0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4) – 14  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    0;   </a:t>
            </a:r>
          </a:p>
          <a:p>
            <a:pPr lvl="0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5) – 3     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 - 5. </a:t>
            </a:r>
          </a:p>
          <a:p>
            <a:pPr lvl="0" algn="ctr">
              <a:buNone/>
            </a:pP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43372" y="1357298"/>
            <a:ext cx="4714908" cy="4714908"/>
          </a:xfrm>
        </p:spPr>
        <p:txBody>
          <a:bodyPr/>
          <a:lstStyle/>
          <a:p>
            <a:r>
              <a:rPr lang="ru-RU" dirty="0" smtClean="0"/>
              <a:t>Как сравнивать отрицательные числа?</a:t>
            </a:r>
          </a:p>
          <a:p>
            <a:r>
              <a:rPr lang="ru-RU" dirty="0" smtClean="0"/>
              <a:t>Работа с учебником. (197  страница учебника).</a:t>
            </a:r>
          </a:p>
          <a:p>
            <a:r>
              <a:rPr lang="ru-RU" dirty="0" smtClean="0"/>
              <a:t> Найдите правила сравнения чисел. </a:t>
            </a:r>
          </a:p>
          <a:p>
            <a:r>
              <a:rPr lang="ru-RU" dirty="0" smtClean="0"/>
              <a:t>Правильные ли  выводы мы сделали?.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Физкультминутка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pPr lvl="0"/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6146" name="Picture 2" descr="http://miranimacii.ru/_ph/23/250472669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55776" y="1556792"/>
            <a:ext cx="3357586" cy="32147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Работа по учебнику:</a:t>
            </a:r>
          </a:p>
          <a:p>
            <a:pPr algn="ctr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№№ 919, 921, 923</a:t>
            </a:r>
          </a:p>
          <a:p>
            <a:endParaRPr lang="ru-RU" dirty="0"/>
          </a:p>
        </p:txBody>
      </p:sp>
      <p:pic>
        <p:nvPicPr>
          <p:cNvPr id="5122" name="Picture 2" descr="http://miranimacii.ru/_ph/23/269681753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8" y="4071942"/>
            <a:ext cx="2500323" cy="16716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0"/>
            <a:ext cx="6870700" cy="82393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Самостоятельная работа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7158" y="928670"/>
          <a:ext cx="8358246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91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791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solidFill>
                            <a:schemeClr val="tx1"/>
                          </a:solidFill>
                        </a:rPr>
                        <a:t>Вариант</a:t>
                      </a:r>
                      <a:r>
                        <a:rPr lang="ru-RU" sz="3600" baseline="0" dirty="0" smtClean="0">
                          <a:solidFill>
                            <a:schemeClr val="tx1"/>
                          </a:solidFill>
                        </a:rPr>
                        <a:t> 1</a:t>
                      </a:r>
                      <a:endParaRPr lang="ru-RU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solidFill>
                            <a:schemeClr val="tx1"/>
                          </a:solidFill>
                        </a:rPr>
                        <a:t>Вариант 2</a:t>
                      </a:r>
                      <a:endParaRPr lang="ru-RU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Сравните числа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Сравните числа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ru-RU" sz="3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1)   354  и  -358</a:t>
                      </a:r>
                    </a:p>
                    <a:p>
                      <a:pPr lvl="0"/>
                      <a:r>
                        <a:rPr lang="ru-RU" sz="3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2)   -8,6  и  – 8,4</a:t>
                      </a:r>
                    </a:p>
                    <a:p>
                      <a:pPr lvl="0"/>
                      <a:r>
                        <a:rPr lang="ru-RU" sz="3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3)   0       и   5,1</a:t>
                      </a:r>
                    </a:p>
                    <a:p>
                      <a:pPr lvl="0"/>
                      <a:r>
                        <a:rPr lang="ru-RU" sz="3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4)   -3,2   и 0</a:t>
                      </a:r>
                    </a:p>
                    <a:p>
                      <a:pPr lvl="0"/>
                      <a:r>
                        <a:rPr lang="ru-RU" sz="3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5) </a:t>
                      </a:r>
                      <a:r>
                        <a:rPr lang="ru-RU" sz="36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</a:t>
                      </a:r>
                      <a:r>
                        <a:rPr lang="ru-RU" sz="3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–0,198  и – 0,2</a:t>
                      </a:r>
                    </a:p>
                    <a:p>
                      <a:r>
                        <a:rPr lang="ru-RU" sz="3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6)  -1,78   и  - 1,87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3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1)     245   и  - 246</a:t>
                      </a:r>
                    </a:p>
                    <a:p>
                      <a:pPr lvl="0"/>
                      <a:r>
                        <a:rPr lang="ru-RU" sz="3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</a:t>
                      </a:r>
                      <a:r>
                        <a:rPr lang="ru-RU" sz="36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  </a:t>
                      </a:r>
                      <a:r>
                        <a:rPr lang="ru-RU" sz="3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– 7,4   и  - 7,8</a:t>
                      </a:r>
                    </a:p>
                    <a:p>
                      <a:pPr lvl="0"/>
                      <a:r>
                        <a:rPr lang="ru-RU" sz="3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3)  – 68    и  0</a:t>
                      </a:r>
                    </a:p>
                    <a:p>
                      <a:pPr lvl="0"/>
                      <a:r>
                        <a:rPr lang="ru-RU" sz="3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4)      0      и  24, 6</a:t>
                      </a:r>
                    </a:p>
                    <a:p>
                      <a:pPr lvl="0"/>
                      <a:r>
                        <a:rPr lang="ru-RU" sz="3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5)   – 0,1   и – 0,099</a:t>
                      </a:r>
                    </a:p>
                    <a:p>
                      <a:r>
                        <a:rPr lang="ru-RU" sz="3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6)    -1,75   и  - 1,57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0"/>
            <a:ext cx="6870700" cy="823930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Проверьте себя.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7158" y="928670"/>
          <a:ext cx="8358246" cy="47406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91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791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chemeClr val="tx1"/>
                          </a:solidFill>
                        </a:rPr>
                        <a:t>Вариант</a:t>
                      </a:r>
                      <a:r>
                        <a:rPr lang="ru-RU" sz="3600" baseline="0" dirty="0" smtClean="0">
                          <a:solidFill>
                            <a:schemeClr val="tx1"/>
                          </a:solidFill>
                        </a:rPr>
                        <a:t> 1</a:t>
                      </a:r>
                      <a:endParaRPr lang="ru-RU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chemeClr val="tx1"/>
                          </a:solidFill>
                        </a:rPr>
                        <a:t>Вариант 2</a:t>
                      </a:r>
                      <a:endParaRPr lang="ru-RU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7242">
                <a:tc>
                  <a:txBody>
                    <a:bodyPr/>
                    <a:lstStyle/>
                    <a:p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ru-RU" sz="3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1)   354   </a:t>
                      </a:r>
                      <a:r>
                        <a:rPr lang="en-US" sz="3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&gt;</a:t>
                      </a:r>
                      <a:r>
                        <a:rPr lang="ru-RU" sz="3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-358</a:t>
                      </a:r>
                    </a:p>
                    <a:p>
                      <a:pPr lvl="0"/>
                      <a:r>
                        <a:rPr lang="ru-RU" sz="3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2)   -8,6  </a:t>
                      </a:r>
                      <a:r>
                        <a:rPr lang="en-US" sz="3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&lt;</a:t>
                      </a:r>
                      <a:r>
                        <a:rPr lang="ru-RU" sz="3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– 8,4</a:t>
                      </a:r>
                    </a:p>
                    <a:p>
                      <a:pPr lvl="0"/>
                      <a:r>
                        <a:rPr lang="ru-RU" sz="3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3)   0       </a:t>
                      </a:r>
                      <a:r>
                        <a:rPr lang="en-US" sz="3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&lt;</a:t>
                      </a:r>
                      <a:r>
                        <a:rPr lang="ru-RU" sz="3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5,1</a:t>
                      </a:r>
                    </a:p>
                    <a:p>
                      <a:pPr lvl="0"/>
                      <a:r>
                        <a:rPr lang="ru-RU" sz="3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4)   -3,2   </a:t>
                      </a:r>
                      <a:r>
                        <a:rPr lang="en-US" sz="3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&lt;</a:t>
                      </a:r>
                      <a:r>
                        <a:rPr lang="ru-RU" sz="3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0</a:t>
                      </a:r>
                    </a:p>
                    <a:p>
                      <a:pPr lvl="0"/>
                      <a:r>
                        <a:rPr lang="ru-RU" sz="3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5) </a:t>
                      </a:r>
                      <a:r>
                        <a:rPr lang="ru-RU" sz="36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</a:t>
                      </a:r>
                      <a:r>
                        <a:rPr lang="en-US" sz="36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  <a:r>
                        <a:rPr lang="ru-RU" sz="3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0,198 </a:t>
                      </a:r>
                      <a:r>
                        <a:rPr lang="en-US" sz="3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&gt;</a:t>
                      </a:r>
                      <a:r>
                        <a:rPr lang="ru-RU" sz="3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– 0,2</a:t>
                      </a:r>
                      <a:r>
                        <a:rPr lang="en-US" sz="3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00</a:t>
                      </a:r>
                      <a:endParaRPr lang="ru-RU" sz="36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3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6)  -1,78   </a:t>
                      </a:r>
                      <a:r>
                        <a:rPr lang="en-US" sz="3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&gt;</a:t>
                      </a:r>
                      <a:r>
                        <a:rPr lang="ru-RU" sz="3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- 1,87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3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1)     245   </a:t>
                      </a:r>
                      <a:r>
                        <a:rPr lang="en-US" sz="3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&gt;</a:t>
                      </a:r>
                      <a:r>
                        <a:rPr lang="ru-RU" sz="3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- 246</a:t>
                      </a:r>
                    </a:p>
                    <a:p>
                      <a:pPr lvl="0"/>
                      <a:r>
                        <a:rPr lang="ru-RU" sz="3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</a:t>
                      </a:r>
                      <a:r>
                        <a:rPr lang="ru-RU" sz="36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  </a:t>
                      </a:r>
                      <a:r>
                        <a:rPr lang="ru-RU" sz="3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– 7,4   </a:t>
                      </a:r>
                      <a:r>
                        <a:rPr lang="en-US" sz="3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&gt;</a:t>
                      </a:r>
                      <a:r>
                        <a:rPr lang="ru-RU" sz="3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- 7,8</a:t>
                      </a:r>
                    </a:p>
                    <a:p>
                      <a:pPr lvl="0"/>
                      <a:r>
                        <a:rPr lang="ru-RU" sz="3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3)  – 68    </a:t>
                      </a:r>
                      <a:r>
                        <a:rPr lang="en-US" sz="3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&lt;</a:t>
                      </a:r>
                      <a:r>
                        <a:rPr lang="ru-RU" sz="3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0</a:t>
                      </a:r>
                    </a:p>
                    <a:p>
                      <a:pPr lvl="0"/>
                      <a:r>
                        <a:rPr lang="ru-RU" sz="3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4)      0      </a:t>
                      </a:r>
                      <a:r>
                        <a:rPr lang="en-US" sz="3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&lt;</a:t>
                      </a:r>
                      <a:r>
                        <a:rPr lang="ru-RU" sz="3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24, 6</a:t>
                      </a:r>
                    </a:p>
                    <a:p>
                      <a:pPr lvl="0"/>
                      <a:r>
                        <a:rPr lang="ru-RU" sz="3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5)   –0,1</a:t>
                      </a:r>
                      <a:r>
                        <a:rPr lang="en-US" sz="3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00</a:t>
                      </a:r>
                      <a:r>
                        <a:rPr lang="ru-RU" sz="3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</a:t>
                      </a:r>
                      <a:r>
                        <a:rPr lang="en-US" sz="3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&lt;</a:t>
                      </a:r>
                      <a:r>
                        <a:rPr lang="ru-RU" sz="3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– 0,099</a:t>
                      </a:r>
                    </a:p>
                    <a:p>
                      <a:r>
                        <a:rPr lang="ru-RU" sz="3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6)    -1,75   </a:t>
                      </a:r>
                      <a:r>
                        <a:rPr lang="en-US" sz="3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&lt;</a:t>
                      </a:r>
                      <a:r>
                        <a:rPr lang="ru-RU" sz="3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- 1,57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3600" b="1" dirty="0"/>
              <a:t>Лучший способ изучить что-либо - это открыть самому.</a:t>
            </a:r>
            <a:endParaRPr lang="ru-RU" sz="3600" dirty="0"/>
          </a:p>
          <a:p>
            <a:pPr algn="ctr">
              <a:buNone/>
            </a:pPr>
            <a:r>
              <a:rPr lang="ru-RU" sz="3600" b="1" dirty="0" smtClean="0"/>
              <a:t>(</a:t>
            </a:r>
            <a:r>
              <a:rPr lang="ru-RU" sz="3600" b="1" dirty="0"/>
              <a:t>Д. Пойа</a:t>
            </a:r>
            <a:r>
              <a:rPr lang="ru-RU" sz="3600" dirty="0"/>
              <a:t>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357166"/>
            <a:ext cx="6870700" cy="895368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Вопросы.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Как, пользуясь расположением чисел на координатной прямой, можно их сравнивать?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 можно сравнить два отрицательных числа, сравнивая их модули?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Какое из двух чисел больше: положительное или отрицательное; отрицательное или нуль; положительное                                или   нуль?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Домашнее задание: изучить п.33, выполнить № 920, 922, 946</a:t>
            </a:r>
          </a:p>
          <a:p>
            <a:endParaRPr lang="ru-RU" dirty="0"/>
          </a:p>
        </p:txBody>
      </p:sp>
      <p:pic>
        <p:nvPicPr>
          <p:cNvPr id="1028" name="Picture 4" descr="https://s50.radikal.ru/i129/1208/3c/48cc84ffc7d4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3857627"/>
            <a:ext cx="1866905" cy="16509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Сегодня на уроке я научился…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Мне было интересно…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Мне было трудно…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Я понял…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Больше всего мне понравилось…</a:t>
            </a:r>
          </a:p>
          <a:p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8914" name="Picture 2" descr="Для презентаций гифк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651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571480"/>
            <a:ext cx="6643734" cy="814382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Используемая литература: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Мерзляк А.Г. - Математика. 6 класс: Учебник для общеобразовательных учреждений   – М.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Вентана-Граф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2013 г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А.Г. Мерзляк, В.Б. Полонский, М.С. Якир; Дидактические материалы по математике для 6 класса 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Вентана-Граф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, 2014          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Ершова А.П.,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Голобородько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В.В. Самостоятельные и контрольные работы по математике для 6класса.-М.:Илекса,-2011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Работа устно: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Что такое координатная прямая?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Назовите координаты точек: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Содержимое 5" descr="координатная прямая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2500306"/>
            <a:ext cx="8393381" cy="155833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Назовите координаты точек: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000100" y="4572008"/>
            <a:ext cx="757239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Точки с какими координатами лежат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правее нуля, левее нуля?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Содержимое 6" descr="координатная прямая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4" y="2000240"/>
            <a:ext cx="8143932" cy="235745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000108"/>
            <a:ext cx="9144000" cy="846158"/>
          </a:xfrm>
        </p:spPr>
        <p:txBody>
          <a:bodyPr>
            <a:normAutofit fontScale="90000"/>
          </a:bodyPr>
          <a:lstStyle/>
          <a:p>
            <a:pPr lvl="0"/>
            <a:r>
              <a:rPr lang="ru-RU" b="1" dirty="0" smtClean="0"/>
              <a:t>-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8;  0;  16½;  251;  -734;  -21, 6; 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-4, 8;   8.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054485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Среди чисел назовите: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а) натуральные  числа;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б) целые числа;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в) неотрицательные числа;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г) неположительные;</a:t>
            </a:r>
          </a:p>
          <a:p>
            <a:pPr algn="ctr"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пары противоположных чисел.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Продолжите  равенство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|- 15| =  </a:t>
            </a:r>
          </a:p>
          <a:p>
            <a:pPr algn="ctr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|183| =     </a:t>
            </a:r>
          </a:p>
          <a:p>
            <a:pPr algn="ctr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|-3,5|=  </a:t>
            </a:r>
          </a:p>
          <a:p>
            <a:pPr algn="ctr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|73|=   </a:t>
            </a:r>
          </a:p>
          <a:p>
            <a:pPr algn="ctr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|0|=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Продолжите  равенство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проверьте себя)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|- 15| =  15  </a:t>
            </a:r>
          </a:p>
          <a:p>
            <a:pPr algn="ctr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|183| = 183    </a:t>
            </a:r>
          </a:p>
          <a:p>
            <a:pPr algn="ctr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|-3,5|=  3,5 </a:t>
            </a:r>
          </a:p>
          <a:p>
            <a:pPr algn="ctr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|73|= 73   </a:t>
            </a:r>
          </a:p>
          <a:p>
            <a:pPr algn="ctr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|0|= 0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Вычислите: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а) |-62 | +|791| =  </a:t>
            </a:r>
          </a:p>
          <a:p>
            <a:pPr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 б) |- 48|- |- 36| =   </a:t>
            </a:r>
          </a:p>
          <a:p>
            <a:pPr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 в) |- 0,34 | : |17| =  </a:t>
            </a:r>
          </a:p>
          <a:p>
            <a:pPr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 г) |1,5| ·|- 6 | =</a:t>
            </a:r>
          </a:p>
          <a:p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Пастель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Пастель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стель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Длина окружности 9 класс</Template>
  <TotalTime>226</TotalTime>
  <Words>802</Words>
  <Application>Microsoft Office PowerPoint</Application>
  <PresentationFormat>Экран (4:3)</PresentationFormat>
  <Paragraphs>123</Paragraphs>
  <Slides>24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0" baseType="lpstr">
      <vt:lpstr>Arial</vt:lpstr>
      <vt:lpstr>Arial Narrow</vt:lpstr>
      <vt:lpstr>Calibri</vt:lpstr>
      <vt:lpstr>Comic Sans MS</vt:lpstr>
      <vt:lpstr>Times New Roman</vt:lpstr>
      <vt:lpstr>Тема1</vt:lpstr>
      <vt:lpstr>Урок математики  в 6 классе.</vt:lpstr>
      <vt:lpstr>Презентация PowerPoint</vt:lpstr>
      <vt:lpstr>Работа устно:</vt:lpstr>
      <vt:lpstr>Назовите координаты точек:</vt:lpstr>
      <vt:lpstr>Назовите координаты точек:</vt:lpstr>
      <vt:lpstr>-8;  0;  16½;  251;  -734;  -21, 6;   -4, 8;   8.</vt:lpstr>
      <vt:lpstr>Продолжите  равенство:</vt:lpstr>
      <vt:lpstr>Продолжите  равенство: (проверьте себя)</vt:lpstr>
      <vt:lpstr>Вычислите:</vt:lpstr>
      <vt:lpstr>Проверьте  себя.</vt:lpstr>
      <vt:lpstr>Презентация PowerPoint</vt:lpstr>
      <vt:lpstr>Презентация PowerPoint</vt:lpstr>
      <vt:lpstr>Тема урока:</vt:lpstr>
      <vt:lpstr>Сравните  числа:</vt:lpstr>
      <vt:lpstr>Сравните  числа:</vt:lpstr>
      <vt:lpstr>Физкультминутка</vt:lpstr>
      <vt:lpstr>Презентация PowerPoint</vt:lpstr>
      <vt:lpstr>Самостоятельная работа.</vt:lpstr>
      <vt:lpstr>Проверьте себя.</vt:lpstr>
      <vt:lpstr>Вопросы.</vt:lpstr>
      <vt:lpstr>Презентация PowerPoint</vt:lpstr>
      <vt:lpstr>Презентация PowerPoint</vt:lpstr>
      <vt:lpstr>Презентация PowerPoint</vt:lpstr>
      <vt:lpstr>Используемая литература: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математики в 6 классе.</dc:title>
  <dc:creator>AMD</dc:creator>
  <cp:lastModifiedBy>User</cp:lastModifiedBy>
  <cp:revision>26</cp:revision>
  <dcterms:created xsi:type="dcterms:W3CDTF">2020-01-28T06:09:52Z</dcterms:created>
  <dcterms:modified xsi:type="dcterms:W3CDTF">2023-02-04T08:03:26Z</dcterms:modified>
</cp:coreProperties>
</file>