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340C1-F093-083B-31FB-BB7E2E967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B57288-C157-F6A1-6557-8C5CD7330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B3AB5C-B0DD-AF70-AE26-2C93BA91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A4D7F-27BD-C260-336F-7B156DC4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969CD-9288-0C32-BDDE-BB16B49B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5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93359-01E9-5C5F-B4DC-9714ABC9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F59F9B-AC76-1688-316A-A14EBBF86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1F82B-38CD-F094-227C-82C4B51A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D27EE-5E4C-69BF-DCC1-5BAE314A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DCF32-18C5-BD2F-ACBB-AC886912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690054-EE36-62AE-C6D2-4B7E3C133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3FA4C-61E3-8ADC-FCF5-5A8BDD861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4AC19-2274-AF7A-EFCF-6E2595E8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2C501-9B86-45C4-C0F0-EE9BCAE6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8708-5AFE-8D57-B40D-D6B6BF87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2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7F101-B5E7-F0D4-E7E9-6D25DD2C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C2EAC-33D3-0A1C-2AA2-6271D1C0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1B6E60-90C1-393D-DA02-13B10000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F82FB-389A-C3B9-1614-CB09424A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A4845-1AC0-0E55-770F-00AA807B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34A4E-7540-DB86-2494-B9D5AEFA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AB3A6F-49FE-8FBA-9C8D-19CED2DA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124B2-5F2F-6E3B-67D6-D67A2EFF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FF3C6-43A7-A5FE-94C6-6E0C359D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90DDD-1916-07D2-FBCB-6C04FDC9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B7C2-0122-9D6A-FD4E-DE9BF522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52A5E-9A99-2BD6-FA0D-A20FD024B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A52CE-1EDB-6FAA-4E0B-3AA4DA5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589B7A-D740-B6CA-0413-B5847E34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CC107-5A94-C529-AF56-3140A2A9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C64AB-F17D-86EE-6A05-C6A52B91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0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1654-E701-E4E2-C2DC-B6D5BAC6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2469AD-BF2D-FD3C-0532-F826A2617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15DE59-96FF-DB16-328B-353380A9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006BE4-EC47-47C6-84EB-4B1D7EF9A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B770F3-466D-FE54-2693-E7E6F5BAE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9DBFD8-14B1-D326-72E1-0B552CB7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FF2BC7-90E4-1561-0089-DC98293B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5FBE03-F022-DB9A-5275-DD479CC8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F6BBF-B20D-51FC-DAE9-FFE28AA0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5CE021-240E-592D-A343-7DD2D27F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3DDE31-6DF8-0CA0-ABE2-9D123263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720EF4-402B-4339-5782-AFE0E9FD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5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8862D2-64B1-43C2-E64D-76B545E9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CDD419-66FB-22D5-6CB3-EAEE41E4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F6B092-5284-7933-E6F3-72B9E0CF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CD892-EC0A-675A-D5C1-9E6B82E5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90CF6-9DD9-51AA-F123-C82E99FD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78BD5F-9A5E-938A-5200-1C81DB305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60CC1A-FBEA-8B5E-C7EA-CEA29175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BA7D1-9736-A799-A9D7-67073290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5DD80-1E51-EEAB-7090-7CD5B859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42F6A-AC93-98B1-D60C-C6D766F5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3F798-CA90-CF91-BABA-C02273CD7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5C5725-5C67-882B-D880-8DA6704B6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4E40C1-0D80-1AE8-A3BC-6D955E44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F2B029-7E21-8006-9828-A36CC3C1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D2803-2AE7-218C-50E4-20909010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6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FC308-8A3D-3157-46DE-BC51C58C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4004A-3B1F-B708-F439-2A1E86BB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25B90-BA3F-CCBE-299E-F6C6C2373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723C-235A-4DEA-A8D2-25CC4673637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40F3B-7741-52AC-AAE0-DA3CC945A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F3F61-733D-368B-A71C-E8429C17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8F5D-F576-4F6E-A57F-EB7F37790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image" Target="../media/image8.pn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slide" Target="slide6.xml"/><Relationship Id="rId19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microsoft.com/office/2007/relationships/hdphoto" Target="../media/hdphoto2.wdp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40940-7CA9-ABF5-052E-A823C879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199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Автоматизация звука </a:t>
            </a:r>
            <a:r>
              <a:rPr lang="en-US" b="1" dirty="0"/>
              <a:t>[</a:t>
            </a:r>
            <a:r>
              <a:rPr lang="ru-RU" b="1" dirty="0"/>
              <a:t>Ш</a:t>
            </a:r>
            <a:r>
              <a:rPr lang="en-US" b="1" dirty="0"/>
              <a:t>]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0FA67-7DD6-3511-C133-9E12D4F475D8}"/>
              </a:ext>
            </a:extLst>
          </p:cNvPr>
          <p:cNvSpPr txBox="1"/>
          <p:nvPr/>
        </p:nvSpPr>
        <p:spPr>
          <a:xfrm>
            <a:off x="838200" y="2330807"/>
            <a:ext cx="1013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Инструкция для педагога: </a:t>
            </a:r>
          </a:p>
          <a:p>
            <a:r>
              <a:rPr lang="ru-RU" dirty="0"/>
              <a:t>-    Предлагаем детям найти картинки в названиях которых есть звук [Ш].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Нажав на картинки в которых этого звука нет, картинка исчезнет.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Нажатие на верную картинку, перенесет на слайд, на котором задаем вопрос: «В каком месте находится данный звук: в начале, в середине, в конце». (При нажатии на верную схему, она увеличиться и будет звук «Аплодисменты», неверный ответ исчезает)</a:t>
            </a:r>
          </a:p>
          <a:p>
            <a:pPr marL="285750" indent="-285750">
              <a:buFontTx/>
              <a:buChar char="-"/>
            </a:pPr>
            <a:r>
              <a:rPr lang="ru-RU" dirty="0"/>
              <a:t>С помощью синей стрелки можно вернуться на первый слайд и продолжить выполнять задание.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12E6D-A42C-B050-093D-4567BC182DCF}"/>
              </a:ext>
            </a:extLst>
          </p:cNvPr>
          <p:cNvSpPr txBox="1"/>
          <p:nvPr/>
        </p:nvSpPr>
        <p:spPr>
          <a:xfrm>
            <a:off x="7710132" y="6104783"/>
            <a:ext cx="4481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Подготовили: воспитатель Ткачева Е.Г.</a:t>
            </a:r>
          </a:p>
        </p:txBody>
      </p:sp>
    </p:spTree>
    <p:extLst>
      <p:ext uri="{BB962C8B-B14F-4D97-AF65-F5344CB8AC3E}">
        <p14:creationId xmlns:p14="http://schemas.microsoft.com/office/powerpoint/2010/main" val="224555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1FDE2743-E70F-BB36-CA51-5377C9AF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" y="1429527"/>
            <a:ext cx="1809750" cy="180975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C564E3C9-7257-9D82-C6AC-509935F7A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9085" y="2925149"/>
            <a:ext cx="1912774" cy="1912774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  <a:extLst>
              <a:ext uri="{FF2B5EF4-FFF2-40B4-BE49-F238E27FC236}">
                <a16:creationId xmlns:a16="http://schemas.microsoft.com/office/drawing/2014/main" id="{319ACE8B-1279-4D4D-FAC4-97384EFD8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805" y="4627596"/>
            <a:ext cx="2209022" cy="2209022"/>
          </a:xfrm>
          <a:prstGeom prst="rect">
            <a:avLst/>
          </a:prstGeom>
        </p:spPr>
      </p:pic>
      <p:pic>
        <p:nvPicPr>
          <p:cNvPr id="7" name="Рисунок 6">
            <a:hlinkClick r:id="rId10" action="ppaction://hlinksldjump"/>
            <a:extLst>
              <a:ext uri="{FF2B5EF4-FFF2-40B4-BE49-F238E27FC236}">
                <a16:creationId xmlns:a16="http://schemas.microsoft.com/office/drawing/2014/main" id="{44C910EB-7A9E-21D1-89DD-A575D4F7FB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536" y="4775720"/>
            <a:ext cx="2574888" cy="1912774"/>
          </a:xfrm>
          <a:prstGeom prst="rect">
            <a:avLst/>
          </a:prstGeom>
        </p:spPr>
      </p:pic>
      <p:pic>
        <p:nvPicPr>
          <p:cNvPr id="9" name="Рисунок 8">
            <a:hlinkClick r:id="rId12" action="ppaction://hlinksldjump"/>
            <a:extLst>
              <a:ext uri="{FF2B5EF4-FFF2-40B4-BE49-F238E27FC236}">
                <a16:creationId xmlns:a16="http://schemas.microsoft.com/office/drawing/2014/main" id="{8DA6F5A6-947A-FC7F-67A0-0687EBD8EC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5947" y="1394924"/>
            <a:ext cx="1302203" cy="1736271"/>
          </a:xfrm>
          <a:prstGeom prst="rect">
            <a:avLst/>
          </a:prstGeom>
        </p:spPr>
      </p:pic>
      <p:pic>
        <p:nvPicPr>
          <p:cNvPr id="10" name="Рисунок 9">
            <a:hlinkClick r:id="rId14" action="ppaction://hlinksldjump"/>
            <a:extLst>
              <a:ext uri="{FF2B5EF4-FFF2-40B4-BE49-F238E27FC236}">
                <a16:creationId xmlns:a16="http://schemas.microsoft.com/office/drawing/2014/main" id="{F92BBE61-B882-9313-6421-873A9F07EE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0357" y="4825830"/>
            <a:ext cx="1147562" cy="18885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22220C-3485-7839-EBCF-5C01E58F46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9407" y="4682219"/>
            <a:ext cx="2574888" cy="21757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7D0F9B-01F9-A6CD-BE1A-215BC0704A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4461" y="2959068"/>
            <a:ext cx="3394324" cy="17905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CC3C36-1A81-E5FD-4F31-B97BA23DD7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3066" y="2870719"/>
            <a:ext cx="1967204" cy="19672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ECB04A-D76E-B039-874C-13E8B5E6D8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26219" y="1429527"/>
            <a:ext cx="2523932" cy="15774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4F5592-E9BA-95FF-4191-1782A0D69E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8629" y="1107625"/>
            <a:ext cx="1912774" cy="19127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6E4732-E619-CB44-50D3-CC821B7F2165}"/>
              </a:ext>
            </a:extLst>
          </p:cNvPr>
          <p:cNvSpPr txBox="1"/>
          <p:nvPr/>
        </p:nvSpPr>
        <p:spPr>
          <a:xfrm>
            <a:off x="1533330" y="407130"/>
            <a:ext cx="893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Найди картинки в названиях которых есть звук </a:t>
            </a:r>
            <a:r>
              <a:rPr lang="en-US" sz="2800" dirty="0"/>
              <a:t>[</a:t>
            </a:r>
            <a:r>
              <a:rPr lang="ru-RU" sz="2800" dirty="0"/>
              <a:t>Ш</a:t>
            </a:r>
            <a:r>
              <a:rPr lang="en-US" sz="2800" dirty="0"/>
              <a:t>]</a:t>
            </a:r>
            <a:r>
              <a:rPr lang="ru-RU" sz="2800" dirty="0"/>
              <a:t>, </a:t>
            </a:r>
            <a:r>
              <a:rPr lang="en-US" sz="2800" dirty="0"/>
              <a:t>[</a:t>
            </a:r>
            <a:r>
              <a:rPr lang="ru-RU" sz="2800" dirty="0"/>
              <a:t>Ш</a:t>
            </a:r>
            <a:r>
              <a:rPr lang="en-US" sz="2800" dirty="0"/>
              <a:t>`]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2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43C2A-A788-82CD-F66E-E524CFD2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chemeClr val="accent1"/>
                </a:solidFill>
              </a:rPr>
              <a:t>Ш</a:t>
            </a:r>
            <a:r>
              <a:rPr lang="ru-RU" sz="9600" dirty="0"/>
              <a:t>АРФ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B9CCCF-6186-8E84-E099-80895A9A3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57" y="1411866"/>
            <a:ext cx="3202285" cy="3202285"/>
          </a:xfrm>
          <a:prstGeom prst="rect">
            <a:avLst/>
          </a:prstGeom>
        </p:spPr>
      </p:pic>
      <p:sp>
        <p:nvSpPr>
          <p:cNvPr id="5" name="Стрелка: влево 4">
            <a:hlinkClick r:id="rId4" action="ppaction://hlinksldjump"/>
            <a:extLst>
              <a:ext uri="{FF2B5EF4-FFF2-40B4-BE49-F238E27FC236}">
                <a16:creationId xmlns:a16="http://schemas.microsoft.com/office/drawing/2014/main" id="{AF873BED-A44C-1E64-C6C7-132065A7FEB2}"/>
              </a:ext>
            </a:extLst>
          </p:cNvPr>
          <p:cNvSpPr/>
          <p:nvPr/>
        </p:nvSpPr>
        <p:spPr>
          <a:xfrm>
            <a:off x="130628" y="3013009"/>
            <a:ext cx="1567543" cy="8319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87B41C-FDAD-29E0-F5F3-CD7E67DE1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76" y="5456541"/>
            <a:ext cx="2287544" cy="953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6DBACC-764B-6481-C6E0-515A5176E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631" y="5361528"/>
            <a:ext cx="2572735" cy="10486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145B7A-B6F6-900F-B814-618BC8A54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644" y="5361528"/>
            <a:ext cx="253615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4D918-08D1-632C-7F76-423BD8B4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/>
              <a:t>КАРАНДА</a:t>
            </a:r>
            <a:r>
              <a:rPr lang="ru-RU" sz="8800" b="1" dirty="0">
                <a:solidFill>
                  <a:schemeClr val="accent1"/>
                </a:solidFill>
              </a:rPr>
              <a:t>Ш</a:t>
            </a:r>
            <a:endParaRPr lang="ru-RU" sz="8000" b="1" dirty="0">
              <a:solidFill>
                <a:schemeClr val="accent1"/>
              </a:solidFill>
            </a:endParaRPr>
          </a:p>
        </p:txBody>
      </p:sp>
      <p:sp>
        <p:nvSpPr>
          <p:cNvPr id="3" name="AutoShape 2" descr="Красный карандаш Красивый карандаш Учим канцтовары Ручной обращается  карандаш PNG , карандашный клипарт, мультфильм карандаш, экзамен карандаш  PNG картинки и пнг PSD рисунок для бесплатной загрузки">
            <a:extLst>
              <a:ext uri="{FF2B5EF4-FFF2-40B4-BE49-F238E27FC236}">
                <a16:creationId xmlns:a16="http://schemas.microsoft.com/office/drawing/2014/main" id="{7BD8F229-6E15-833D-ECC5-9B93B6DB5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28413-1BD1-5FC3-7E87-10A3163D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3684" y="1629586"/>
            <a:ext cx="3164632" cy="3164632"/>
          </a:xfrm>
          <a:prstGeom prst="rect">
            <a:avLst/>
          </a:prstGeom>
        </p:spPr>
      </p:pic>
      <p:sp>
        <p:nvSpPr>
          <p:cNvPr id="5" name="Стрелка: влево 4">
            <a:hlinkClick r:id="rId5" action="ppaction://hlinksldjump"/>
            <a:extLst>
              <a:ext uri="{FF2B5EF4-FFF2-40B4-BE49-F238E27FC236}">
                <a16:creationId xmlns:a16="http://schemas.microsoft.com/office/drawing/2014/main" id="{399B2408-49EB-EC06-0935-BD4DDE775E74}"/>
              </a:ext>
            </a:extLst>
          </p:cNvPr>
          <p:cNvSpPr/>
          <p:nvPr/>
        </p:nvSpPr>
        <p:spPr>
          <a:xfrm>
            <a:off x="363892" y="2789400"/>
            <a:ext cx="1352939" cy="643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7C5637-FCC7-A8CD-5A32-2310FE357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853" y="5456465"/>
            <a:ext cx="2536156" cy="10364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4F83B9-A92C-0D3A-121F-D3891BEA1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632" y="5456465"/>
            <a:ext cx="2572735" cy="10486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DF79FC-0E0F-74AD-0440-4FBB02822D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361" y="5496092"/>
            <a:ext cx="228619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0988D-8E37-636B-3C4A-2E7318B3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6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МА</a:t>
            </a:r>
            <a:r>
              <a:rPr lang="ru-RU" sz="8000" b="1" dirty="0">
                <a:solidFill>
                  <a:schemeClr val="accent1"/>
                </a:solidFill>
              </a:rPr>
              <a:t>Ш</a:t>
            </a:r>
            <a:r>
              <a:rPr lang="ru-RU" sz="8000" dirty="0"/>
              <a:t>ИНА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98CDC-E173-2C7E-8AF4-166EDA8B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10" y="1244306"/>
            <a:ext cx="3188737" cy="3188737"/>
          </a:xfrm>
          <a:prstGeom prst="rect">
            <a:avLst/>
          </a:prstGeom>
        </p:spPr>
      </p:pic>
      <p:sp>
        <p:nvSpPr>
          <p:cNvPr id="4" name="Стрелка: влево 3">
            <a:hlinkClick r:id="rId4" action="ppaction://hlinksldjump"/>
            <a:extLst>
              <a:ext uri="{FF2B5EF4-FFF2-40B4-BE49-F238E27FC236}">
                <a16:creationId xmlns:a16="http://schemas.microsoft.com/office/drawing/2014/main" id="{304BD3AC-B80C-30DD-3156-83FB63C4ADEB}"/>
              </a:ext>
            </a:extLst>
          </p:cNvPr>
          <p:cNvSpPr/>
          <p:nvPr/>
        </p:nvSpPr>
        <p:spPr>
          <a:xfrm>
            <a:off x="199052" y="2838674"/>
            <a:ext cx="1278294" cy="7277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D33FD-275A-6964-4F61-554EF6588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643" y="5168447"/>
            <a:ext cx="2536156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0C914F-CF6C-6689-F0AF-FA895B351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712" y="5089392"/>
            <a:ext cx="2572735" cy="1048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76FAF9-13FF-6D11-14DB-721248C87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46" y="5208074"/>
            <a:ext cx="228619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0E8E-D400-2146-8565-0D00FB33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/>
              <a:t>ЛО</a:t>
            </a:r>
            <a:r>
              <a:rPr lang="ru-RU" sz="7200" b="1" dirty="0">
                <a:solidFill>
                  <a:schemeClr val="accent1"/>
                </a:solidFill>
              </a:rPr>
              <a:t>Ш</a:t>
            </a:r>
            <a:r>
              <a:rPr lang="ru-RU" sz="7200" dirty="0"/>
              <a:t>АДЬ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5B6CB-DE64-C320-DD72-9AD6AE8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16" y="1421559"/>
            <a:ext cx="3887367" cy="2887758"/>
          </a:xfrm>
          <a:prstGeom prst="rect">
            <a:avLst/>
          </a:prstGeom>
        </p:spPr>
      </p:pic>
      <p:sp>
        <p:nvSpPr>
          <p:cNvPr id="4" name="Стрелка: влево 3">
            <a:hlinkClick r:id="rId4" action="ppaction://hlinksldjump"/>
            <a:extLst>
              <a:ext uri="{FF2B5EF4-FFF2-40B4-BE49-F238E27FC236}">
                <a16:creationId xmlns:a16="http://schemas.microsoft.com/office/drawing/2014/main" id="{AC661481-1E37-2667-734A-450D7359F42B}"/>
              </a:ext>
            </a:extLst>
          </p:cNvPr>
          <p:cNvSpPr/>
          <p:nvPr/>
        </p:nvSpPr>
        <p:spPr>
          <a:xfrm>
            <a:off x="563821" y="3088433"/>
            <a:ext cx="1287625" cy="6811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D7C10B-339E-8488-943C-E196CDFAC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167" y="5243449"/>
            <a:ext cx="2536156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85E905-BC2A-79BD-E5DD-1E7704680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930" y="5231256"/>
            <a:ext cx="2572735" cy="1048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3E79F7-5176-3214-5DB6-6E32490E0B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639" y="5322704"/>
            <a:ext cx="228619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34535-8B3A-E317-74E9-64186F76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/>
              <a:t>ЛАНДЫ</a:t>
            </a:r>
            <a:r>
              <a:rPr lang="ru-RU" sz="9600" b="1" dirty="0">
                <a:solidFill>
                  <a:schemeClr val="accent1"/>
                </a:solidFill>
              </a:rPr>
              <a:t>Ш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F4823D-19C9-319D-6D3D-FB96707A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48" y="1967204"/>
            <a:ext cx="2192694" cy="2923592"/>
          </a:xfrm>
          <a:prstGeom prst="rect">
            <a:avLst/>
          </a:prstGeom>
        </p:spPr>
      </p:pic>
      <p:sp>
        <p:nvSpPr>
          <p:cNvPr id="4" name="Стрелка: влево 3">
            <a:hlinkClick r:id="rId4" action="ppaction://hlinksldjump"/>
            <a:extLst>
              <a:ext uri="{FF2B5EF4-FFF2-40B4-BE49-F238E27FC236}">
                <a16:creationId xmlns:a16="http://schemas.microsoft.com/office/drawing/2014/main" id="{D7557813-06D2-CE16-9D1F-BEE2AEC167E0}"/>
              </a:ext>
            </a:extLst>
          </p:cNvPr>
          <p:cNvSpPr/>
          <p:nvPr/>
        </p:nvSpPr>
        <p:spPr>
          <a:xfrm>
            <a:off x="143069" y="3070387"/>
            <a:ext cx="1390261" cy="717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02942F-49A4-1830-DF28-33A1663B4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739" y="5456465"/>
            <a:ext cx="2536156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B57D31-83CB-3059-F60B-5AAA6B204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227" y="5330657"/>
            <a:ext cx="2572735" cy="1048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2920B5-EB82-C921-0860-4C86B07CD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705" y="5496092"/>
            <a:ext cx="228619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27FDD-CC05-0160-F18E-212C915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chemeClr val="accent1"/>
                </a:solidFill>
              </a:rPr>
              <a:t>Ш</a:t>
            </a:r>
            <a:r>
              <a:rPr lang="ru-RU" sz="9600" dirty="0"/>
              <a:t>АРИК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5A5C3-7923-B9F8-7193-0E73F3F0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663" y="1848368"/>
            <a:ext cx="1694673" cy="2788947"/>
          </a:xfrm>
          <a:prstGeom prst="rect">
            <a:avLst/>
          </a:prstGeom>
        </p:spPr>
      </p:pic>
      <p:sp>
        <p:nvSpPr>
          <p:cNvPr id="4" name="Стрелка: влево 3">
            <a:hlinkClick r:id="rId4" action="ppaction://hlinksldjump"/>
            <a:extLst>
              <a:ext uri="{FF2B5EF4-FFF2-40B4-BE49-F238E27FC236}">
                <a16:creationId xmlns:a16="http://schemas.microsoft.com/office/drawing/2014/main" id="{6AD7830D-77A3-66FE-2386-62D01E0412A3}"/>
              </a:ext>
            </a:extLst>
          </p:cNvPr>
          <p:cNvSpPr/>
          <p:nvPr/>
        </p:nvSpPr>
        <p:spPr>
          <a:xfrm>
            <a:off x="245706" y="3121090"/>
            <a:ext cx="1184988" cy="615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BB33E9-BA35-4D47-F5EE-2EBF252AD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644" y="5456465"/>
            <a:ext cx="2536156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DF29A-057F-76E7-523E-C5A4D178F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922" y="5367980"/>
            <a:ext cx="2572735" cy="1048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FD0181-A797-32DA-8855-E84BBDA75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293" y="5456465"/>
            <a:ext cx="228619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126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Автоматизация звука [Ш]</vt:lpstr>
      <vt:lpstr>Презентация PowerPoint</vt:lpstr>
      <vt:lpstr>ШАРФ</vt:lpstr>
      <vt:lpstr>КАРАНДАШ</vt:lpstr>
      <vt:lpstr>МАШИНА</vt:lpstr>
      <vt:lpstr>ЛОШАДЬ</vt:lpstr>
      <vt:lpstr>ЛАНДЫШ</vt:lpstr>
      <vt:lpstr>ШАРИК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Соляник</dc:creator>
  <cp:lastModifiedBy>Екатерина Соляник</cp:lastModifiedBy>
  <cp:revision>19</cp:revision>
  <dcterms:created xsi:type="dcterms:W3CDTF">2022-12-13T13:27:10Z</dcterms:created>
  <dcterms:modified xsi:type="dcterms:W3CDTF">2023-02-09T05:06:39Z</dcterms:modified>
</cp:coreProperties>
</file>