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0C6FE-0B50-4CDC-AF03-FA881AA1A26E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499E1-50A9-44D2-A3CE-7EBE3D5ED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2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499E1-50A9-44D2-A3CE-7EBE3D5EDF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8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75C19-C96C-4FDA-BB3E-4220E8312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5A063-D8F4-4866-BD54-73EE85E07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4C445C-852F-4343-966A-531E77ED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9EDA7-D13F-4A13-982B-84ED58A6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3A05D-4D72-4B20-9A85-941CA532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7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0D82F-E00E-48DB-92D3-016AAB59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D2C253-F06F-4010-B28B-EE28F1552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E2AEC-D082-4FF0-B75B-E368ACAA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4948F-4A96-44B9-8444-4153D94B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FC797-4195-4404-B75F-86362BED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6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D28951-A0FF-48FC-B01E-BA87B8508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0ADF7F-34A6-4098-9BF1-394106A9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3F03B-E816-40D9-9782-001029C5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84BD6-09DD-4911-BC93-DAC111DD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36F87-39D3-4CE1-A3F3-75CE17E9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6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84102-84B7-481C-8F46-7F55421B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2A0F3-116E-4780-81C4-527D76689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BE4D65-B59D-4AEC-9541-C0BA6DBD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22186-099F-4136-BA76-B3AAD8F6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56CE0-C4B9-4FBE-994B-0D1AF0CC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3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3C06E-BCF2-4865-89F1-40847353B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10948B-687D-493C-85B1-2C0CA3CFB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DC0A7-4CF3-4D16-97FD-CA2BFED1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7A882-7CD4-42E0-9A62-F86B59CA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CC4CF-F49D-4BF7-9EEF-F7F9F9E6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A0DA2-74EF-4D74-BEF2-E1EE60F3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7E1-5BE7-423B-956B-0E16AFD83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74C30D-37E3-4515-AD79-695ACCBBB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B537B6-AB0B-4096-89CA-B362B83A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3AF9A9-3378-407B-9491-44E24B0F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AC431-ED76-42D8-BB6D-26CF7A62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2D7E4-08F0-4A56-B59B-C5F66F43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3893FB-8CF5-4BAE-9BE4-002F7A1F2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9D81DB-735C-4513-82D9-558154DC7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50EE29-9870-4F95-BB66-4927573D2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210069-932B-40A2-BC9C-87397E435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F47D76-BF7B-48E0-9D94-64019EE7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EC9289-55CF-462E-B6CB-CAEE7FB8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FBF378-8C46-4B74-9562-DBD6771E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2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B813F-1974-433F-BD78-95DFEA31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573DA8-11B8-4C8E-A188-C6FA78D4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514D39-A920-4D43-BCC0-5202C32A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0FBB67-1AF2-4016-AF1C-60DA1978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4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1CC9EC-DC60-4163-8741-6A4E6513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48F63B-FAF9-4FCB-AD75-55BDBC0C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BCD05-C9BB-4E70-B5E5-0B315B48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E18B4-EC8A-4DC8-8E94-C29443A5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83B1F-DD05-4E09-8654-69562E94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A60DB5-989C-47F7-9194-63A5549D2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166B88-6298-4BA6-8218-58973687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C0EAAB-A92D-4391-97D8-7E477550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DDB064-2297-4F1A-BC20-73D2A502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FB735-AA12-4EDC-B815-A5AD05C4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14A702-F533-4A51-A32C-9E164ABBF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833F0-9DA0-4596-8280-2AA019A02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65FAC-6DA3-4275-9CB5-2BEC92A9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7BF2E2-9A2A-4347-812F-A39F0EF0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07F2A-1629-4BAA-9F0B-DA579CFC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1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5285C-3A2C-47E9-A90E-CC2F2F5E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E7917-CFAA-4C5F-A425-BB212AF39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0FCC6-B505-4954-AA3F-F23AE85BD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223B3-E986-420B-8A04-D2467F037357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153CD-9630-4999-BCD4-B50078808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F64F7-F2BD-4985-A4C4-B70F75CA6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B608-CC38-427B-8643-33B41B76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5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microsoft.com/office/2007/relationships/hdphoto" Target="../media/hdphoto4.wdp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F14C8-5FE4-4343-8BCB-37257508F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78917">
            <a:off x="-44917" y="329363"/>
            <a:ext cx="7090611" cy="23876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660066"/>
                </a:solidFill>
              </a:rPr>
              <a:t>Дидактическая игра</a:t>
            </a:r>
            <a:br>
              <a:rPr lang="ru-RU" sz="4800" b="1" dirty="0">
                <a:solidFill>
                  <a:srgbClr val="660066"/>
                </a:solidFill>
              </a:rPr>
            </a:br>
            <a:r>
              <a:rPr lang="ru-RU" sz="4800" b="1" dirty="0">
                <a:solidFill>
                  <a:srgbClr val="660066"/>
                </a:solidFill>
              </a:rPr>
              <a:t>«Красный синий, голубой, выбирай любой»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E663A74A-1F7B-4A10-8904-BB9AF498FA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4590" y="6075731"/>
            <a:ext cx="34137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60066"/>
                </a:solidFill>
              </a:rPr>
              <a:t>Выполнила воспитатель ИЗО Ягодкина Анна Владимировна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304125-8D9F-4124-8E4B-876B4362D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85" y="1433360"/>
            <a:ext cx="5289885" cy="5289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9490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B14C8-494A-406D-BCC7-1A6FABF6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660066"/>
                </a:solidFill>
              </a:rPr>
              <a:t>Возраст детей : 3-5 лет.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>Цели игры: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7E4B0-9835-452B-A8F3-A71F79BFD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660066"/>
                </a:solidFill>
              </a:rPr>
              <a:t>Закрепление знания основных цветов и их оттенков;</a:t>
            </a:r>
          </a:p>
          <a:p>
            <a:r>
              <a:rPr lang="ru-RU" dirty="0">
                <a:solidFill>
                  <a:srgbClr val="660066"/>
                </a:solidFill>
              </a:rPr>
              <a:t>Сравнение одинаковых и разных предметов по цвету. Восприятие цвета в целом предмете или его части;</a:t>
            </a:r>
          </a:p>
          <a:p>
            <a:r>
              <a:rPr lang="ru-RU" dirty="0">
                <a:solidFill>
                  <a:srgbClr val="660066"/>
                </a:solidFill>
              </a:rPr>
              <a:t>Подбор пар предметов, классификация предметов, систематизация предметов по признаку цвета;</a:t>
            </a:r>
          </a:p>
          <a:p>
            <a:r>
              <a:rPr lang="ru-RU" dirty="0">
                <a:solidFill>
                  <a:srgbClr val="660066"/>
                </a:solidFill>
              </a:rPr>
              <a:t>Построение цветового ряда в заданной последовательности;</a:t>
            </a:r>
          </a:p>
          <a:p>
            <a:r>
              <a:rPr lang="ru-RU" dirty="0">
                <a:solidFill>
                  <a:srgbClr val="660066"/>
                </a:solidFill>
              </a:rPr>
              <a:t>Построение простого цветового алгоритма (чередование двух цветов);</a:t>
            </a:r>
          </a:p>
          <a:p>
            <a:r>
              <a:rPr lang="ru-RU" dirty="0">
                <a:solidFill>
                  <a:srgbClr val="660066"/>
                </a:solidFill>
              </a:rPr>
              <a:t>Активизация словаря – включение прилагательных, обозначающих цвет, в связную речь.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82079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2D0AB-7926-4479-8DFF-7716521E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4" y="116917"/>
            <a:ext cx="8001000" cy="722530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«Что нам стоит дом построить?»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Эти домики строили-строили, но не достроили. А задумали их так, чтобы в каждом чередовалось два цвета. Дострой домики. Какие детали нужно поставить сверху? Рассмотри каждую постройку и подбери недостающие детали. Назови эти детали и их цвет.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9176" y="1466732"/>
            <a:ext cx="1846657" cy="2132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307" y="1466732"/>
            <a:ext cx="2716617" cy="2132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153" y="4458321"/>
            <a:ext cx="2858926" cy="2178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846" y="4495576"/>
            <a:ext cx="1503435" cy="2178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98" y="1468775"/>
            <a:ext cx="1298877" cy="21320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198" y="4495577"/>
            <a:ext cx="1915271" cy="2178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DEBF4"/>
              </a:clrFrom>
              <a:clrTo>
                <a:srgbClr val="EDEB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29" b="14388" l="21574" r="91286"/>
                    </a14:imgEffect>
                  </a14:imgLayer>
                </a14:imgProps>
              </a:ext>
            </a:extLst>
          </a:blip>
          <a:srcRect l="12860" t="597" b="84080"/>
          <a:stretch/>
        </p:blipFill>
        <p:spPr>
          <a:xfrm>
            <a:off x="11074497" y="5595425"/>
            <a:ext cx="876536" cy="8137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7801" b="96080" l="17306" r="90812"/>
                    </a14:imgEffect>
                  </a14:imgLayer>
                </a14:imgProps>
              </a:ext>
            </a:extLst>
          </a:blip>
          <a:srcRect l="8118" t="86766" b="2885"/>
          <a:stretch/>
        </p:blipFill>
        <p:spPr>
          <a:xfrm>
            <a:off x="10842859" y="4679385"/>
            <a:ext cx="1298877" cy="7722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49" b="27627" l="20030" r="82227"/>
                    </a14:imgEffect>
                  </a14:imgLayer>
                </a14:imgProps>
              </a:ext>
            </a:extLst>
          </a:blip>
          <a:srcRect l="12256" t="18314" r="9998" b="71338"/>
          <a:stretch/>
        </p:blipFill>
        <p:spPr>
          <a:xfrm>
            <a:off x="11015752" y="2068280"/>
            <a:ext cx="935282" cy="657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424" b="46295" l="17700" r="83258"/>
                    </a14:imgEffect>
                  </a14:imgLayer>
                </a14:imgProps>
              </a:ext>
            </a:extLst>
          </a:blip>
          <a:srcRect l="9506" t="35190" r="8547" b="52471"/>
          <a:stretch/>
        </p:blipFill>
        <p:spPr>
          <a:xfrm>
            <a:off x="10781425" y="2653670"/>
            <a:ext cx="1247420" cy="9915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56" b="64059" l="17169" r="90797"/>
                    </a14:imgEffect>
                  </a14:imgLayer>
                </a14:imgProps>
              </a:ext>
            </a:extLst>
          </a:blip>
          <a:srcRect l="7966" t="51343" b="34528"/>
          <a:stretch/>
        </p:blipFill>
        <p:spPr>
          <a:xfrm>
            <a:off x="10941098" y="3717082"/>
            <a:ext cx="1009935" cy="8185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767" b="81388" l="19364" r="87444"/>
                    </a14:imgEffect>
                  </a14:imgLayer>
                </a14:imgProps>
              </a:ext>
            </a:extLst>
          </a:blip>
          <a:srcRect l="10854" t="68314" r="4046" b="17159"/>
          <a:stretch/>
        </p:blipFill>
        <p:spPr>
          <a:xfrm>
            <a:off x="11115427" y="1262743"/>
            <a:ext cx="835606" cy="7530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248355-0A70-43F4-A637-D8CB99E81B6C}"/>
              </a:ext>
            </a:extLst>
          </p:cNvPr>
          <p:cNvSpPr txBox="1"/>
          <p:nvPr/>
        </p:nvSpPr>
        <p:spPr>
          <a:xfrm>
            <a:off x="166314" y="1466732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1.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200187-DCC9-4774-8DAD-87C6ADDE900C}"/>
              </a:ext>
            </a:extLst>
          </p:cNvPr>
          <p:cNvSpPr txBox="1"/>
          <p:nvPr/>
        </p:nvSpPr>
        <p:spPr>
          <a:xfrm>
            <a:off x="6646050" y="449698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7A98EF-8A36-4705-B84A-3E31DD950594}"/>
              </a:ext>
            </a:extLst>
          </p:cNvPr>
          <p:cNvSpPr txBox="1"/>
          <p:nvPr/>
        </p:nvSpPr>
        <p:spPr>
          <a:xfrm>
            <a:off x="3245066" y="4489281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5.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86114-3D38-4F85-AFD2-F6DB1F9EE848}"/>
              </a:ext>
            </a:extLst>
          </p:cNvPr>
          <p:cNvSpPr txBox="1"/>
          <p:nvPr/>
        </p:nvSpPr>
        <p:spPr>
          <a:xfrm>
            <a:off x="121418" y="447071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506BC-9E66-4ED9-99F8-F054F0E7CF1B}"/>
              </a:ext>
            </a:extLst>
          </p:cNvPr>
          <p:cNvSpPr txBox="1"/>
          <p:nvPr/>
        </p:nvSpPr>
        <p:spPr>
          <a:xfrm>
            <a:off x="6729710" y="143104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3.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078BC0-BF24-4876-A91F-2DB39D185B8B}"/>
              </a:ext>
            </a:extLst>
          </p:cNvPr>
          <p:cNvSpPr txBox="1"/>
          <p:nvPr/>
        </p:nvSpPr>
        <p:spPr>
          <a:xfrm>
            <a:off x="3332675" y="149155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2.</a:t>
            </a:r>
          </a:p>
        </p:txBody>
      </p:sp>
      <p:sp>
        <p:nvSpPr>
          <p:cNvPr id="24" name="Управляющая кнопка: &quot;Вперед&quot; или &quot;Следующий&quot;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2DEBB46-FE19-4BDA-A040-D7E41528CAE3}"/>
              </a:ext>
            </a:extLst>
          </p:cNvPr>
          <p:cNvSpPr/>
          <p:nvPr/>
        </p:nvSpPr>
        <p:spPr>
          <a:xfrm>
            <a:off x="11611515" y="6542707"/>
            <a:ext cx="497440" cy="263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11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L -0.00013 -0.0213 C -0.00013 -0.03079 -0.22812 -0.04236 -0.41328 -0.04236 L -0.8263 -0.0423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02" y="-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5289 -0.38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L -0.11172 -0.00023 C -0.16159 -0.00023 -0.22279 -0.14167 -0.22279 -0.25579 L -0.22279 -0.5099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2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-0.10972 C -8.33333E-7 -0.15903 -0.21979 -0.21944 -0.39792 -0.21944 L -0.79583 -0.21944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92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8086 2.96296E-6 L -0.08086 0.0449 L -0.16159 0.0449 L -0.16159 0.08981 L -0.24232 0.08981 L -0.24232 0.13495 L -0.32292 0.13495 L -0.32292 0.17986 L -0.40365 0.17986 L -0.40365 0.225 L -0.48438 0.225 L -0.48438 0.2699 L -0.56472 0.2699 L -0.56472 0.31504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42" y="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125 7.40741E-7 C -0.16289 7.40741E-7 -0.22487 0.05301 -0.22487 0.0963 L -0.22487 0.19259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0309"/>
            <a:ext cx="3211472" cy="5070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32" y="1786013"/>
            <a:ext cx="762462" cy="778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t="1691"/>
          <a:stretch/>
        </p:blipFill>
        <p:spPr>
          <a:xfrm>
            <a:off x="2434733" y="2085610"/>
            <a:ext cx="603031" cy="625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0966">
            <a:off x="862787" y="3502943"/>
            <a:ext cx="1008850" cy="847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5757">
            <a:off x="2405300" y="3516192"/>
            <a:ext cx="958455" cy="844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093" y="5401691"/>
            <a:ext cx="596870" cy="68567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80B0306-62F3-4D20-A733-0DF9359E2AE8}"/>
              </a:ext>
            </a:extLst>
          </p:cNvPr>
          <p:cNvSpPr txBox="1">
            <a:spLocks/>
          </p:cNvSpPr>
          <p:nvPr/>
        </p:nvSpPr>
        <p:spPr>
          <a:xfrm>
            <a:off x="199042" y="0"/>
            <a:ext cx="11786770" cy="116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«Пестрый клоун»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Клоун готовится к выступлению. Помоги ему нарядиться. У клоуна в одежде всегда все наоборот. Один рукав зеленый, а перчатка на этой же рук красная. Другой рукав красный, а перчатка на этой руке зеленая. Что у клоуна на голове? Где зеленый колпак? Какой помпон к нему надо пришить? А какой помпон подойдет для красного колпака? Найди такой же цвет на зонтике. Покажи такую же по цвету перчатку. На какую руку клоун ее наденет? Покажи и назови все красное. Где красный башмак? На какую ногу клоун его обует? А что тогда он обует на другую ногу? Назови цвет пуговицы и покажи такой же цвет на зонтике.</a:t>
            </a:r>
          </a:p>
        </p:txBody>
      </p:sp>
      <p:sp>
        <p:nvSpPr>
          <p:cNvPr id="13" name="Управляющая кнопка: &quot;Вперед&quot; или &quot;Следующий&quot;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DCACD46-46CE-4137-9CA5-C569518FC7F4}"/>
              </a:ext>
            </a:extLst>
          </p:cNvPr>
          <p:cNvSpPr/>
          <p:nvPr/>
        </p:nvSpPr>
        <p:spPr>
          <a:xfrm>
            <a:off x="11447659" y="6391564"/>
            <a:ext cx="538154" cy="3185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641" y="5289391"/>
            <a:ext cx="716455" cy="7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06706 1.48148E-6 L 0.06706 0.0544 L 0.13424 0.0544 L 0.13424 0.10903 L 0.20143 0.10903 L 0.20143 0.16366 L 0.26862 0.16366 L 0.26862 0.21805 L 0.33581 0.21805 L 0.33581 0.27268 L 0.40299 0.27268 L 0.40299 0.32731 L 0.47031 0.32731 L 0.47031 0.3821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1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1.45833E-6 -0.15972 C 1.45833E-6 -0.23125 0.08958 -0.31921 0.16276 -0.31921 L 0.32591 -0.3192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1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21432 3.7037E-7 C 0.31016 3.7037E-7 0.42851 -0.10648 0.42851 -0.19259 L 0.42851 -0.3851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31537 3.7037E-7 C 0.45651 3.7037E-7 0.63073 0.06273 0.63073 0.11389 L 0.63073 0.22801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1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6599 0.33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5" y="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4232 4.44444E-6 C 0.20599 4.44444E-6 0.28476 0.08634 0.28476 0.15671 L 0.28476 0.31342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52" y="1266212"/>
            <a:ext cx="1968140" cy="218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690" y="4119085"/>
            <a:ext cx="1771634" cy="2227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902" y="4119085"/>
            <a:ext cx="1523992" cy="2227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3050" y="1472292"/>
            <a:ext cx="1653484" cy="2057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2559" t="36343" r="8513" b="8917"/>
          <a:stretch/>
        </p:blipFill>
        <p:spPr>
          <a:xfrm>
            <a:off x="10102606" y="3932674"/>
            <a:ext cx="652244" cy="247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3110" t="27175" r="4090" b="12814"/>
          <a:stretch/>
        </p:blipFill>
        <p:spPr>
          <a:xfrm flipV="1">
            <a:off x="9753804" y="5288194"/>
            <a:ext cx="1404870" cy="255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7877" t="13433" r="8251" b="22078"/>
          <a:stretch/>
        </p:blipFill>
        <p:spPr>
          <a:xfrm>
            <a:off x="9853554" y="5866402"/>
            <a:ext cx="1002705" cy="249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l="9910" t="26809" r="4222" b="13142"/>
          <a:stretch/>
        </p:blipFill>
        <p:spPr>
          <a:xfrm>
            <a:off x="9853554" y="2290522"/>
            <a:ext cx="1452283" cy="268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/>
          <a:srcRect l="6610" t="7457" r="11003" b="16995"/>
          <a:stretch/>
        </p:blipFill>
        <p:spPr>
          <a:xfrm flipV="1">
            <a:off x="10013139" y="3162986"/>
            <a:ext cx="831178" cy="2873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/>
          <a:srcRect l="5644" t="14301" r="10109" b="15653"/>
          <a:stretch/>
        </p:blipFill>
        <p:spPr>
          <a:xfrm>
            <a:off x="9853554" y="4567478"/>
            <a:ext cx="1150349" cy="27276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7CB0DE4-BB43-46E4-84CD-E0A8E11E4238}"/>
              </a:ext>
            </a:extLst>
          </p:cNvPr>
          <p:cNvSpPr txBox="1">
            <a:spLocks/>
          </p:cNvSpPr>
          <p:nvPr/>
        </p:nvSpPr>
        <p:spPr>
          <a:xfrm>
            <a:off x="199042" y="0"/>
            <a:ext cx="11786770" cy="116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«Ушастые пирамидки»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Посмотри: пирамидку-мишку уже сложили, все колечки на месте. Расскажи, как их складывали: какое сначала, какое потом. Назови все-все колечки, не пропустив ни одного.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А остальные пирамидки сложить не успели. Хочешь помочь строителям? Догадайся, где каких колечек не хватает ? Сравнивай все пирамидки с пирамидкой-мишкой.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2131D-00AA-492F-9768-D1A10FE3694D}"/>
              </a:ext>
            </a:extLst>
          </p:cNvPr>
          <p:cNvSpPr txBox="1"/>
          <p:nvPr/>
        </p:nvSpPr>
        <p:spPr>
          <a:xfrm>
            <a:off x="3328476" y="140643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1A03F6-05D7-4948-BEB9-A9DF0BD0AF82}"/>
              </a:ext>
            </a:extLst>
          </p:cNvPr>
          <p:cNvSpPr txBox="1"/>
          <p:nvPr/>
        </p:nvSpPr>
        <p:spPr>
          <a:xfrm>
            <a:off x="2191629" y="4119085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8190F3-13A1-4CC1-B32E-FBB6C3AD152D}"/>
              </a:ext>
            </a:extLst>
          </p:cNvPr>
          <p:cNvSpPr txBox="1"/>
          <p:nvPr/>
        </p:nvSpPr>
        <p:spPr>
          <a:xfrm>
            <a:off x="4858841" y="4084816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3.</a:t>
            </a:r>
          </a:p>
        </p:txBody>
      </p:sp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473CA0-5BDB-460B-8391-97EE9C5BED1C}"/>
              </a:ext>
            </a:extLst>
          </p:cNvPr>
          <p:cNvSpPr/>
          <p:nvPr/>
        </p:nvSpPr>
        <p:spPr>
          <a:xfrm>
            <a:off x="11452140" y="6346982"/>
            <a:ext cx="659178" cy="4661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-0.12801 C 1.45833E-6 -0.18542 -0.1013 -0.25602 -0.18333 -0.25602 L -0.36628 -0.2560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-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909 -2.22222E-6 L -0.09909 0.07315 L -0.19818 0.07315 L -0.19818 0.1463 L -0.29727 0.1463 L -0.29727 0.21945 L -0.39636 0.21945 L -0.39636 0.29283 L -0.49544 0.29283 L -0.49544 0.36597 L -0.59453 0.36597 L -0.59453 0.43912 L -0.69349 0.43912 L -0.69349 0.5125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74" y="2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33802 -1.11111E-6 C -0.48945 -1.11111E-6 -0.67578 -0.02153 -0.67578 -0.03889 L -0.67578 -0.0777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89" y="-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3281 -3.33333E-6 L -0.03281 0.01783 L -0.06562 0.01783 L -0.06562 0.03588 L -0.09844 0.03588 L -0.09844 0.05394 L -0.13125 0.05394 L -0.13125 0.07199 L -0.16406 0.07199 L -0.16406 0.09005 L -0.19687 0.09005 L -0.19687 0.10811 L -0.22956 0.10811 L -0.22956 0.12616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11458 -4.44444E-6 C -0.16602 -4.44444E-6 -0.22891 0.08936 -0.22891 0.16227 L -0.22891 0.32477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11537 4.81481E-6 C -0.1668 4.81481E-6 -0.23034 0.04675 -0.23034 0.08495 L -0.23034 0.1699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3798"/>
          <a:stretch/>
        </p:blipFill>
        <p:spPr>
          <a:xfrm>
            <a:off x="151029" y="1142158"/>
            <a:ext cx="2616297" cy="1803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4074"/>
          <a:stretch/>
        </p:blipFill>
        <p:spPr>
          <a:xfrm>
            <a:off x="206284" y="4563323"/>
            <a:ext cx="1884991" cy="1788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097" y="4563322"/>
            <a:ext cx="1546996" cy="1743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937" y="1652878"/>
            <a:ext cx="1834333" cy="1722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b="2216"/>
          <a:stretch/>
        </p:blipFill>
        <p:spPr>
          <a:xfrm>
            <a:off x="6462257" y="1652878"/>
            <a:ext cx="2087154" cy="1722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8399" y="4564466"/>
            <a:ext cx="2011947" cy="1787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122" y="4563322"/>
            <a:ext cx="1823985" cy="1788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9890" y="808397"/>
            <a:ext cx="1161916" cy="955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8467" y="3218673"/>
            <a:ext cx="1161916" cy="1161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9620" y="1925930"/>
            <a:ext cx="1115931" cy="1176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20876" y="3279806"/>
            <a:ext cx="1068705" cy="108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04143" y="2005208"/>
            <a:ext cx="1181669" cy="1018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69620" y="808397"/>
            <a:ext cx="1113446" cy="1018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E86299E-603F-4C45-8E59-2B26623672BF}"/>
              </a:ext>
            </a:extLst>
          </p:cNvPr>
          <p:cNvSpPr txBox="1">
            <a:spLocks/>
          </p:cNvSpPr>
          <p:nvPr/>
        </p:nvSpPr>
        <p:spPr>
          <a:xfrm>
            <a:off x="199042" y="0"/>
            <a:ext cx="11786770" cy="116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«Всему свое место»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Посмотри на фотографию. Какие игрушки ты на ней видишь? Давай поможем детям собрать игрушки. В каждой коробке или корзинке должны быть три разные игрушки – как на фотографии – и все разного цвета. Разложи все игрушки и назови их цвета.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3CC067-A911-4C73-9AE5-511A196F7F6C}"/>
              </a:ext>
            </a:extLst>
          </p:cNvPr>
          <p:cNvSpPr txBox="1"/>
          <p:nvPr/>
        </p:nvSpPr>
        <p:spPr>
          <a:xfrm>
            <a:off x="3731937" y="1128379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BD155C-8FED-4769-B037-FA5741A19C87}"/>
              </a:ext>
            </a:extLst>
          </p:cNvPr>
          <p:cNvSpPr txBox="1"/>
          <p:nvPr/>
        </p:nvSpPr>
        <p:spPr>
          <a:xfrm>
            <a:off x="6382534" y="109552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11AFBC-8848-4FDB-93B1-9232C0B23858}"/>
              </a:ext>
            </a:extLst>
          </p:cNvPr>
          <p:cNvSpPr txBox="1"/>
          <p:nvPr/>
        </p:nvSpPr>
        <p:spPr>
          <a:xfrm>
            <a:off x="151029" y="407271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3.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628E0-B4C8-4897-874C-54B4D0F0871C}"/>
              </a:ext>
            </a:extLst>
          </p:cNvPr>
          <p:cNvSpPr txBox="1"/>
          <p:nvPr/>
        </p:nvSpPr>
        <p:spPr>
          <a:xfrm>
            <a:off x="2593097" y="40727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0A5C06-B9B5-41AB-9652-5CA3161AEBB9}"/>
              </a:ext>
            </a:extLst>
          </p:cNvPr>
          <p:cNvSpPr txBox="1"/>
          <p:nvPr/>
        </p:nvSpPr>
        <p:spPr>
          <a:xfrm>
            <a:off x="4710078" y="407271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5.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A51B25-D94E-4F12-B046-53ECF07AE536}"/>
              </a:ext>
            </a:extLst>
          </p:cNvPr>
          <p:cNvSpPr txBox="1"/>
          <p:nvPr/>
        </p:nvSpPr>
        <p:spPr>
          <a:xfrm>
            <a:off x="7342543" y="4088201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6.</a:t>
            </a:r>
          </a:p>
        </p:txBody>
      </p:sp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07C031-FD09-4119-80FA-E5D14829E193}"/>
              </a:ext>
            </a:extLst>
          </p:cNvPr>
          <p:cNvSpPr/>
          <p:nvPr/>
        </p:nvSpPr>
        <p:spPr>
          <a:xfrm>
            <a:off x="11313459" y="6306506"/>
            <a:ext cx="466165" cy="2825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8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3668 4.81481E-6 C -0.53112 4.81481E-6 -0.73359 0.1493 -0.73359 0.2706 L -0.73359 0.5414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0" y="27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77556E-17 L -0.50599 0.2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1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3438 4.81481E-6 L -0.03438 0.07175 L -0.06875 0.07175 L -0.06875 0.14421 L -0.103 0.14421 L -0.103 0.2162 L -0.13737 0.2162 L -0.13737 0.28842 L -0.17162 0.28842 L -0.17162 0.36041 L -0.20599 0.36041 L -0.20599 0.43287 L -0.24024 0.43287 L -0.24024 0.5053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66328 0.337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4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2891 3.7037E-7 L -0.02891 0.03681 L -0.05742 0.03681 L -0.05742 0.07384 L -0.08594 0.07384 L -0.08594 0.11111 L -0.11471 0.11111 L -0.11471 0.14838 L -0.1431 0.14838 L -0.1431 0.18565 L -0.17175 0.18565 L -0.17175 0.22268 L -0.20013 0.22268 L -0.20013 0.26018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1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17383 2.59259E-6 C -0.25169 2.59259E-6 -0.34765 0.09282 -0.34765 0.16828 L -0.34765 0.3368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1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96" y="1485470"/>
            <a:ext cx="2904257" cy="18032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1263476"/>
            <a:ext cx="1649162" cy="22472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9989" y="1263476"/>
            <a:ext cx="1362282" cy="22472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97" y="4259063"/>
            <a:ext cx="2018164" cy="2332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6" y="4248155"/>
            <a:ext cx="1588657" cy="23325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15" y="4259063"/>
            <a:ext cx="1984818" cy="2321691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022A8DB-88C5-489B-B7F5-1BD9F276B526}"/>
              </a:ext>
            </a:extLst>
          </p:cNvPr>
          <p:cNvSpPr txBox="1">
            <a:spLocks/>
          </p:cNvSpPr>
          <p:nvPr/>
        </p:nvSpPr>
        <p:spPr>
          <a:xfrm>
            <a:off x="199042" y="0"/>
            <a:ext cx="11786770" cy="116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«Куклы растрепки и цветные бантики»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Видишь, как много здесь куколок? Какие они красивые и нарядные!.. И немножко лохматые? Просто их еще не успели причесать. Хочешь помочь куклам? Рассмотри у каждой куколки прическу и подбери ей бантик из подходящей по цвету ленточки.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C4384D-E993-4C33-9A10-AD59C44815FD}"/>
              </a:ext>
            </a:extLst>
          </p:cNvPr>
          <p:cNvSpPr txBox="1"/>
          <p:nvPr/>
        </p:nvSpPr>
        <p:spPr>
          <a:xfrm>
            <a:off x="169743" y="1279264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11079B-78AC-4CB5-9289-635731D9BF28}"/>
              </a:ext>
            </a:extLst>
          </p:cNvPr>
          <p:cNvSpPr txBox="1"/>
          <p:nvPr/>
        </p:nvSpPr>
        <p:spPr>
          <a:xfrm>
            <a:off x="2777928" y="147292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1CC615-498A-4CAA-8176-DF79E882B1A0}"/>
              </a:ext>
            </a:extLst>
          </p:cNvPr>
          <p:cNvSpPr txBox="1"/>
          <p:nvPr/>
        </p:nvSpPr>
        <p:spPr>
          <a:xfrm>
            <a:off x="4865174" y="148547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3.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68C3E6-959D-4C21-B876-E10300E1A345}"/>
              </a:ext>
            </a:extLst>
          </p:cNvPr>
          <p:cNvSpPr txBox="1"/>
          <p:nvPr/>
        </p:nvSpPr>
        <p:spPr>
          <a:xfrm>
            <a:off x="121267" y="4259063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4.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9D8C57-05EE-4B50-B65D-553656C8348A}"/>
              </a:ext>
            </a:extLst>
          </p:cNvPr>
          <p:cNvSpPr txBox="1"/>
          <p:nvPr/>
        </p:nvSpPr>
        <p:spPr>
          <a:xfrm>
            <a:off x="2483223" y="4222376"/>
            <a:ext cx="54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5.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BF2283-58BA-4790-8038-B24C0AB5E463}"/>
              </a:ext>
            </a:extLst>
          </p:cNvPr>
          <p:cNvSpPr txBox="1"/>
          <p:nvPr/>
        </p:nvSpPr>
        <p:spPr>
          <a:xfrm>
            <a:off x="5279653" y="4202981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6.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5026" y="4960493"/>
            <a:ext cx="851295" cy="824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9439" y="3483984"/>
            <a:ext cx="846030" cy="73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10954174" y="4960493"/>
            <a:ext cx="851295" cy="774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5026" y="3523481"/>
            <a:ext cx="925008" cy="698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5026" y="2097195"/>
            <a:ext cx="877798" cy="700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64910E-3FC8-4438-824C-2E821CE7B5BB}"/>
              </a:ext>
            </a:extLst>
          </p:cNvPr>
          <p:cNvSpPr/>
          <p:nvPr/>
        </p:nvSpPr>
        <p:spPr>
          <a:xfrm>
            <a:off x="11379821" y="6373905"/>
            <a:ext cx="605992" cy="36922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54173" y="2078429"/>
            <a:ext cx="851295" cy="738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045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38008 -3.33333E-6 C -0.55039 -3.33333E-6 -0.76016 -0.1118 -0.76016 -0.20231 L -0.76016 -0.4043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8" y="-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-0.10533 C -3.75E-6 -0.15255 -0.18593 -0.21042 -0.33671 -0.21042 L -0.6733 -0.21042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72" y="-1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48893 -0.41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-2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11528 C -1.04167E-6 0.16713 -0.1806 0.23125 -0.32708 0.23125 L -0.6543 0.23125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9401 -2.96296E-6 L -0.09401 0.07361 L -0.18737 0.07361 L -0.18737 0.14792 L -0.28099 0.14792 L -0.28099 0.22223 L -0.37435 0.22223 L -0.37435 0.29607 L -0.46797 0.29607 L -0.46797 0.37037 L -0.56132 0.37037 L -0.56132 0.44468 L -0.65468 0.44468 L -0.65468 0.51922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34" y="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21914 0.556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27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35" y="4723840"/>
            <a:ext cx="1900418" cy="1853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374" y="4759522"/>
            <a:ext cx="2139397" cy="1817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30" y="1643986"/>
            <a:ext cx="1816219" cy="2075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4930" t="2189"/>
          <a:stretch/>
        </p:blipFill>
        <p:spPr>
          <a:xfrm>
            <a:off x="4047072" y="1478662"/>
            <a:ext cx="1371087" cy="2178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39" y="1528412"/>
            <a:ext cx="1739593" cy="2102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40" y="4756350"/>
            <a:ext cx="1739593" cy="1820371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6C6CD60-E21D-4969-981C-BE6882E10578}"/>
              </a:ext>
            </a:extLst>
          </p:cNvPr>
          <p:cNvSpPr txBox="1">
            <a:spLocks/>
          </p:cNvSpPr>
          <p:nvPr/>
        </p:nvSpPr>
        <p:spPr>
          <a:xfrm>
            <a:off x="199042" y="0"/>
            <a:ext cx="11786770" cy="1165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«Шарфики и шапочки»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Эти мишки собрались на прогулку. Шарфики они уже завязали, а шапочки перепутали. Помоги им разобраться, где чья шапочка. Посмотри на шарфики, подбери шапочки по цвету шарфиков. Назови все цвета..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DCC118-D871-4A38-AC52-C60E981D5DC4}"/>
              </a:ext>
            </a:extLst>
          </p:cNvPr>
          <p:cNvSpPr txBox="1"/>
          <p:nvPr/>
        </p:nvSpPr>
        <p:spPr>
          <a:xfrm>
            <a:off x="533445" y="1584840"/>
            <a:ext cx="53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1.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8D1E7C-884F-4576-8C26-BA09B2F5FA68}"/>
              </a:ext>
            </a:extLst>
          </p:cNvPr>
          <p:cNvSpPr txBox="1"/>
          <p:nvPr/>
        </p:nvSpPr>
        <p:spPr>
          <a:xfrm>
            <a:off x="3427530" y="1670647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CA9A2A-C817-4234-A12E-2BEA7F0DFFD8}"/>
              </a:ext>
            </a:extLst>
          </p:cNvPr>
          <p:cNvSpPr txBox="1"/>
          <p:nvPr/>
        </p:nvSpPr>
        <p:spPr>
          <a:xfrm>
            <a:off x="6221023" y="1660648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3.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7F2FE7-660C-41A3-9372-94281FF0B19A}"/>
              </a:ext>
            </a:extLst>
          </p:cNvPr>
          <p:cNvSpPr txBox="1"/>
          <p:nvPr/>
        </p:nvSpPr>
        <p:spPr>
          <a:xfrm>
            <a:off x="360103" y="4756350"/>
            <a:ext cx="50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15DC88-6B3C-4729-9269-DE6CCD943CB3}"/>
              </a:ext>
            </a:extLst>
          </p:cNvPr>
          <p:cNvSpPr txBox="1"/>
          <p:nvPr/>
        </p:nvSpPr>
        <p:spPr>
          <a:xfrm>
            <a:off x="3274639" y="4787756"/>
            <a:ext cx="54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5.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DF5319-C2A0-4F83-8179-B437144AB232}"/>
              </a:ext>
            </a:extLst>
          </p:cNvPr>
          <p:cNvSpPr txBox="1"/>
          <p:nvPr/>
        </p:nvSpPr>
        <p:spPr>
          <a:xfrm>
            <a:off x="6221022" y="475635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660066"/>
                </a:solidFill>
              </a:rPr>
              <a:t>6.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5C1FF-6172-479D-B714-3968AEC438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248" b="35456" l="76363" r="94303"/>
                    </a14:imgEffect>
                  </a14:imgLayer>
                </a14:imgProps>
              </a:ext>
            </a:extLst>
          </a:blip>
          <a:srcRect l="74120" t="23972" r="3455" b="63268"/>
          <a:stretch/>
        </p:blipFill>
        <p:spPr>
          <a:xfrm>
            <a:off x="9814792" y="1294519"/>
            <a:ext cx="1107688" cy="8750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0BDE68-DCCA-4A93-A5E2-43926A4823B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970" b="97886" l="10000" r="90000"/>
                    </a14:imgEffect>
                  </a14:imgLayer>
                </a14:imgProps>
              </a:ext>
            </a:extLst>
          </a:blip>
          <a:srcRect t="78855"/>
          <a:stretch/>
        </p:blipFill>
        <p:spPr>
          <a:xfrm rot="20101527">
            <a:off x="10677156" y="5136075"/>
            <a:ext cx="1109568" cy="106092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B458A7F-1FBC-4B22-9FFE-2A56167E5CF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375" b="78627" l="10000" r="90000"/>
                    </a14:imgEffect>
                  </a14:imgLayer>
                </a14:imgProps>
              </a:ext>
            </a:extLst>
          </a:blip>
          <a:srcRect t="63718" b="19716"/>
          <a:stretch/>
        </p:blipFill>
        <p:spPr>
          <a:xfrm>
            <a:off x="9813713" y="4372118"/>
            <a:ext cx="1109568" cy="83116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4EBE89-9217-428E-9740-44AE985B9E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618" b="62901" l="10000" r="90000"/>
                    </a14:imgEffect>
                  </a14:imgLayer>
                </a14:imgProps>
              </a:ext>
            </a:extLst>
          </a:blip>
          <a:srcRect t="47958" b="35439"/>
          <a:stretch/>
        </p:blipFill>
        <p:spPr>
          <a:xfrm rot="491128">
            <a:off x="10859685" y="3577711"/>
            <a:ext cx="1109568" cy="83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DC7B3C6-2999-4E05-AF53-92CE21510C1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118" b="46421" l="10000" r="90000"/>
                    </a14:imgEffect>
                  </a14:imgLayer>
                </a14:imgProps>
              </a:ext>
            </a:extLst>
          </a:blip>
          <a:srcRect t="32580" b="52041"/>
          <a:stretch/>
        </p:blipFill>
        <p:spPr>
          <a:xfrm rot="21374374">
            <a:off x="9812912" y="2804217"/>
            <a:ext cx="1109568" cy="7716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96A0B3F-1D93-458F-9CAA-0681E37BF9D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996" b="31949" l="10000" r="90000"/>
                    </a14:imgEffect>
                  </a14:imgLayer>
                </a14:imgProps>
              </a:ext>
            </a:extLst>
          </a:blip>
          <a:srcRect t="16252" b="66307"/>
          <a:stretch/>
        </p:blipFill>
        <p:spPr>
          <a:xfrm rot="20337406">
            <a:off x="10829738" y="1987603"/>
            <a:ext cx="1109568" cy="875096"/>
          </a:xfrm>
          <a:prstGeom prst="rect">
            <a:avLst/>
          </a:prstGeom>
        </p:spPr>
      </p:pic>
      <p:sp>
        <p:nvSpPr>
          <p:cNvPr id="30" name="Управляющая кнопка: &quot;Вперед&quot; или &quot;Следующий&quot;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1ECD1D-5A51-4001-BD13-293DA7FF1A8C}"/>
              </a:ext>
            </a:extLst>
          </p:cNvPr>
          <p:cNvSpPr/>
          <p:nvPr/>
        </p:nvSpPr>
        <p:spPr>
          <a:xfrm>
            <a:off x="11286465" y="6381635"/>
            <a:ext cx="564776" cy="3224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0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shred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44 L -0.4599 -0.0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-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10026 3.7037E-6 L -0.10026 0.03264 L -0.20039 0.03264 L -0.20039 0.06527 L -0.30065 0.06527 L -0.30065 0.09791 L -0.40208 0.09791 L -0.40208 0.13055 L -0.50234 0.13055 L -0.50234 0.16319 L -0.60247 0.16319 L -0.60247 0.19583 L -0.70391 0.19583 L -0.70391 0.22847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95" y="1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6666 -2.22222E-6 C -0.24127 -2.22222E-6 -0.33294 -0.03819 -0.33294 -0.06898 L -0.33294 -0.1379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54" y="-6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3013 0.1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2799 1.85185E-6 C -0.47487 1.85185E-6 -0.65573 -0.12894 -0.65573 -0.23357 L -0.65573 -0.46713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86" y="-2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51901 -0.122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1" y="-6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391" y="4410652"/>
            <a:ext cx="5821218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Молодец!</a:t>
            </a:r>
            <a:endParaRPr lang="ru-RU" sz="8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Трехмерная модель 5" descr="Лицо с глазами в форме сердечек">
                <a:extLst>
                  <a:ext uri="{FF2B5EF4-FFF2-40B4-BE49-F238E27FC236}">
                    <a16:creationId xmlns:a16="http://schemas.microsoft.com/office/drawing/2014/main" id="{7D133ABB-0F75-4619-9012-345D09AA9C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9297780"/>
                  </p:ext>
                </p:extLst>
              </p:nvPr>
            </p:nvGraphicFramePr>
            <p:xfrm>
              <a:off x="4591507" y="957826"/>
              <a:ext cx="3008984" cy="279949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008984" cy="2799499"/>
                    </a:xfrm>
                    <a:prstGeom prst="rect">
                      <a:avLst/>
                    </a:prstGeom>
                  </am3d:spPr>
                  <am3d:camera>
                    <am3d:pos x="0" y="0" z="7620962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5184387" d="1000000"/>
                    <am3d:preTrans dx="9" dy="-28388" dz="-738932"/>
                    <am3d:scale>
                      <am3d:sx n="1000000" d="1000000"/>
                      <am3d:sy n="1000000" d="1000000"/>
                      <am3d:sz n="1000000" d="1000000"/>
                    </am3d:scale>
                    <am3d:rot ax="-56735" ay="-18906" az="31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27524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Трехмерная модель 5" descr="Лицо с глазами в форме сердечек">
                <a:extLst>
                  <a:ext uri="{FF2B5EF4-FFF2-40B4-BE49-F238E27FC236}">
                    <a16:creationId xmlns:a16="http://schemas.microsoft.com/office/drawing/2014/main" id="{7D133ABB-0F75-4619-9012-345D09AA9C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1507" y="957826"/>
                <a:ext cx="3008984" cy="27994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52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539</Words>
  <Application>Microsoft Office PowerPoint</Application>
  <PresentationFormat>Широкоэкранный</PresentationFormat>
  <Paragraphs>45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Дидактическая игра «Красный синий, голубой, выбирай любой»</vt:lpstr>
      <vt:lpstr>Возраст детей : 3-5 лет. Цели игры:</vt:lpstr>
      <vt:lpstr>«Что нам стоит дом построить?» Эти домики строили-строили, но не достроили. А задумали их так, чтобы в каждом чередовалось два цвета. Дострой домики. Какие детали нужно поставить сверху? Рассмотри каждую постройку и подбери недостающие детали. Назови эти детали и их цвет.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«Красный синий, голубой, выбирай любой»</dc:title>
  <dc:creator>Анна Ягодкина</dc:creator>
  <cp:lastModifiedBy>Анна Ягодкина</cp:lastModifiedBy>
  <cp:revision>9</cp:revision>
  <dcterms:created xsi:type="dcterms:W3CDTF">2022-11-14T15:45:47Z</dcterms:created>
  <dcterms:modified xsi:type="dcterms:W3CDTF">2022-11-15T18:43:45Z</dcterms:modified>
</cp:coreProperties>
</file>