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 id="265" r:id="rId12"/>
    <p:sldId id="273" r:id="rId13"/>
    <p:sldId id="267" r:id="rId14"/>
    <p:sldId id="274" r:id="rId15"/>
    <p:sldId id="268" r:id="rId16"/>
    <p:sldId id="275" r:id="rId17"/>
    <p:sldId id="269" r:id="rId18"/>
    <p:sldId id="270" r:id="rId19"/>
    <p:sldId id="271"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60F82E93-2051-484A-9041-5B624A91B982}" type="datetimeFigureOut">
              <a:rPr lang="ru-RU" smtClean="0"/>
              <a:t>15.12.2015</a:t>
            </a:fld>
            <a:endParaRPr lang="ru-RU"/>
          </a:p>
        </p:txBody>
      </p:sp>
      <p:sp>
        <p:nvSpPr>
          <p:cNvPr id="16" name="Slide Number Placeholder 15"/>
          <p:cNvSpPr>
            <a:spLocks noGrp="1"/>
          </p:cNvSpPr>
          <p:nvPr>
            <p:ph type="sldNum" sz="quarter" idx="11"/>
          </p:nvPr>
        </p:nvSpPr>
        <p:spPr/>
        <p:txBody>
          <a:bodyPr/>
          <a:lstStyle/>
          <a:p>
            <a:fld id="{C3AFFFB8-15C7-4B73-AE0B-2958B1652C8D}"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0F82E93-2051-484A-9041-5B624A91B982}" type="datetimeFigureOut">
              <a:rPr lang="ru-RU" smtClean="0"/>
              <a:t>15.12.2015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AFFFB8-15C7-4B73-AE0B-2958B1652C8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F82E93-2051-484A-9041-5B624A91B982}" type="datetimeFigureOut">
              <a:rPr lang="ru-RU" smtClean="0"/>
              <a:t>15.12.2015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AFFFB8-15C7-4B73-AE0B-2958B1652C8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60F82E93-2051-484A-9041-5B624A91B982}" type="datetimeFigureOut">
              <a:rPr lang="ru-RU" smtClean="0"/>
              <a:t>15.12.2015</a:t>
            </a:fld>
            <a:endParaRPr lang="ru-RU"/>
          </a:p>
        </p:txBody>
      </p:sp>
      <p:sp>
        <p:nvSpPr>
          <p:cNvPr id="15" name="Slide Number Placeholder 14"/>
          <p:cNvSpPr>
            <a:spLocks noGrp="1"/>
          </p:cNvSpPr>
          <p:nvPr>
            <p:ph type="sldNum" sz="quarter" idx="11"/>
          </p:nvPr>
        </p:nvSpPr>
        <p:spPr/>
        <p:txBody>
          <a:bodyPr/>
          <a:lstStyle/>
          <a:p>
            <a:fld id="{C3AFFFB8-15C7-4B73-AE0B-2958B1652C8D}"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60F82E93-2051-484A-9041-5B624A91B982}" type="datetimeFigureOut">
              <a:rPr lang="ru-RU" smtClean="0"/>
              <a:t>15.12.2015</a:t>
            </a:fld>
            <a:endParaRPr lang="ru-RU"/>
          </a:p>
        </p:txBody>
      </p:sp>
      <p:sp>
        <p:nvSpPr>
          <p:cNvPr id="13" name="Slide Number Placeholder 12"/>
          <p:cNvSpPr>
            <a:spLocks noGrp="1"/>
          </p:cNvSpPr>
          <p:nvPr>
            <p:ph type="sldNum" sz="quarter" idx="11"/>
          </p:nvPr>
        </p:nvSpPr>
        <p:spPr/>
        <p:txBody>
          <a:bodyPr/>
          <a:lstStyle/>
          <a:p>
            <a:fld id="{C3AFFFB8-15C7-4B73-AE0B-2958B1652C8D}"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0F82E93-2051-484A-9041-5B624A91B982}" type="datetimeFigureOut">
              <a:rPr lang="ru-RU" smtClean="0"/>
              <a:t>15.12.2015</a:t>
            </a:fld>
            <a:endParaRPr lang="ru-RU"/>
          </a:p>
        </p:txBody>
      </p:sp>
      <p:sp>
        <p:nvSpPr>
          <p:cNvPr id="9" name="Slide Number Placeholder 8"/>
          <p:cNvSpPr>
            <a:spLocks noGrp="1"/>
          </p:cNvSpPr>
          <p:nvPr>
            <p:ph type="sldNum" sz="quarter" idx="11"/>
          </p:nvPr>
        </p:nvSpPr>
        <p:spPr/>
        <p:txBody>
          <a:bodyPr/>
          <a:lstStyle/>
          <a:p>
            <a:fld id="{C3AFFFB8-15C7-4B73-AE0B-2958B1652C8D}"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60F82E93-2051-484A-9041-5B624A91B982}" type="datetimeFigureOut">
              <a:rPr lang="ru-RU" smtClean="0"/>
              <a:t>15.12.2015</a:t>
            </a:fld>
            <a:endParaRPr lang="ru-RU"/>
          </a:p>
        </p:txBody>
      </p:sp>
      <p:sp>
        <p:nvSpPr>
          <p:cNvPr id="15" name="Slide Number Placeholder 14"/>
          <p:cNvSpPr>
            <a:spLocks noGrp="1"/>
          </p:cNvSpPr>
          <p:nvPr>
            <p:ph type="sldNum" sz="quarter" idx="11"/>
          </p:nvPr>
        </p:nvSpPr>
        <p:spPr/>
        <p:txBody>
          <a:bodyPr/>
          <a:lstStyle/>
          <a:p>
            <a:fld id="{C3AFFFB8-15C7-4B73-AE0B-2958B1652C8D}"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60F82E93-2051-484A-9041-5B624A91B982}" type="datetimeFigureOut">
              <a:rPr lang="ru-RU" smtClean="0"/>
              <a:t>15.12.2015</a:t>
            </a:fld>
            <a:endParaRPr lang="ru-RU"/>
          </a:p>
        </p:txBody>
      </p:sp>
      <p:sp>
        <p:nvSpPr>
          <p:cNvPr id="8" name="Slide Number Placeholder 7"/>
          <p:cNvSpPr>
            <a:spLocks noGrp="1"/>
          </p:cNvSpPr>
          <p:nvPr>
            <p:ph type="sldNum" sz="quarter" idx="11"/>
          </p:nvPr>
        </p:nvSpPr>
        <p:spPr/>
        <p:txBody>
          <a:bodyPr/>
          <a:lstStyle/>
          <a:p>
            <a:fld id="{C3AFFFB8-15C7-4B73-AE0B-2958B1652C8D}"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F82E93-2051-484A-9041-5B624A91B982}" type="datetimeFigureOut">
              <a:rPr lang="ru-RU" smtClean="0"/>
              <a:t>15.12.2015</a:t>
            </a:fld>
            <a:endParaRPr lang="ru-RU"/>
          </a:p>
        </p:txBody>
      </p:sp>
      <p:sp>
        <p:nvSpPr>
          <p:cNvPr id="6" name="Slide Number Placeholder 5"/>
          <p:cNvSpPr>
            <a:spLocks noGrp="1"/>
          </p:cNvSpPr>
          <p:nvPr>
            <p:ph type="sldNum" sz="quarter" idx="11"/>
          </p:nvPr>
        </p:nvSpPr>
        <p:spPr/>
        <p:txBody>
          <a:bodyPr/>
          <a:lstStyle/>
          <a:p>
            <a:fld id="{C3AFFFB8-15C7-4B73-AE0B-2958B1652C8D}"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60F82E93-2051-484A-9041-5B624A91B982}" type="datetimeFigureOut">
              <a:rPr lang="ru-RU" smtClean="0"/>
              <a:t>15.12.2015</a:t>
            </a:fld>
            <a:endParaRPr lang="ru-RU"/>
          </a:p>
        </p:txBody>
      </p:sp>
      <p:sp>
        <p:nvSpPr>
          <p:cNvPr id="16" name="Slide Number Placeholder 15"/>
          <p:cNvSpPr>
            <a:spLocks noGrp="1"/>
          </p:cNvSpPr>
          <p:nvPr>
            <p:ph type="sldNum" sz="quarter" idx="11"/>
          </p:nvPr>
        </p:nvSpPr>
        <p:spPr/>
        <p:txBody>
          <a:bodyPr/>
          <a:lstStyle/>
          <a:p>
            <a:fld id="{C3AFFFB8-15C7-4B73-AE0B-2958B1652C8D}"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60F82E93-2051-484A-9041-5B624A91B982}" type="datetimeFigureOut">
              <a:rPr lang="ru-RU" smtClean="0"/>
              <a:t>15.12.2015</a:t>
            </a:fld>
            <a:endParaRPr lang="ru-RU"/>
          </a:p>
        </p:txBody>
      </p:sp>
      <p:sp>
        <p:nvSpPr>
          <p:cNvPr id="14" name="Slide Number Placeholder 13"/>
          <p:cNvSpPr>
            <a:spLocks noGrp="1"/>
          </p:cNvSpPr>
          <p:nvPr>
            <p:ph type="sldNum" sz="quarter" idx="11"/>
          </p:nvPr>
        </p:nvSpPr>
        <p:spPr/>
        <p:txBody>
          <a:bodyPr/>
          <a:lstStyle/>
          <a:p>
            <a:fld id="{C3AFFFB8-15C7-4B73-AE0B-2958B1652C8D}"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0F82E93-2051-484A-9041-5B624A91B982}" type="datetimeFigureOut">
              <a:rPr lang="ru-RU" smtClean="0"/>
              <a:t>15.12.2015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3AFFFB8-15C7-4B73-AE0B-2958B1652C8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0.s.pg21.ru/userfiles/picitem/img-20131029150322-350.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515" y="692696"/>
            <a:ext cx="9136134" cy="51471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4149080"/>
            <a:ext cx="7772400" cy="1470025"/>
          </a:xfrm>
        </p:spPr>
        <p:txBody>
          <a:bodyPr>
            <a:noAutofit/>
          </a:bodyPr>
          <a:lstStyle/>
          <a:p>
            <a:pPr algn="ctr"/>
            <a:r>
              <a:rPr lang="ru-RU" sz="4400" b="1" i="1" dirty="0" smtClean="0">
                <a:solidFill>
                  <a:srgbClr val="FFFF00"/>
                </a:solidFill>
              </a:rPr>
              <a:t>НЕИНФЕКЦИОННЫЕ  И ИНФЕКЦИОННЫЕ ЗАБОЛЕВАНИЯ КОЖИ И ПУПКА НОВОРОЖДЕННОГО РЕБЕНКА.                          СЕПСИС У ДЕТЕЙ.</a:t>
            </a:r>
            <a:endParaRPr lang="ru-RU" sz="4400" b="1" i="1" dirty="0">
              <a:solidFill>
                <a:srgbClr val="FFFF00"/>
              </a:solidFill>
            </a:endParaRPr>
          </a:p>
        </p:txBody>
      </p:sp>
    </p:spTree>
    <p:extLst>
      <p:ext uri="{BB962C8B-B14F-4D97-AF65-F5344CB8AC3E}">
        <p14:creationId xmlns:p14="http://schemas.microsoft.com/office/powerpoint/2010/main" val="393134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19981"/>
            <a:ext cx="5760640" cy="5816977"/>
          </a:xfrm>
          <a:prstGeom prst="rect">
            <a:avLst/>
          </a:prstGeom>
        </p:spPr>
        <p:txBody>
          <a:bodyPr wrap="square">
            <a:spAutoFit/>
          </a:bodyPr>
          <a:lstStyle/>
          <a:p>
            <a:pPr algn="ctr"/>
            <a:r>
              <a:rPr lang="ru-RU" sz="2400" b="1" i="1" u="sng" dirty="0" smtClean="0">
                <a:solidFill>
                  <a:srgbClr val="FFFF00"/>
                </a:solidFill>
              </a:rPr>
              <a:t>ГНОЙНЫЙ МАСТИТ</a:t>
            </a:r>
            <a:r>
              <a:rPr lang="ru-RU" sz="2400" b="1" u="sng" dirty="0" smtClean="0">
                <a:solidFill>
                  <a:srgbClr val="FFFF00"/>
                </a:solidFill>
              </a:rPr>
              <a:t> </a:t>
            </a:r>
          </a:p>
          <a:p>
            <a:r>
              <a:rPr lang="ru-RU" dirty="0" smtClean="0"/>
              <a:t>возникает </a:t>
            </a:r>
            <a:r>
              <a:rPr lang="ru-RU" dirty="0"/>
              <a:t>обычно на фоне физиологического </a:t>
            </a:r>
            <a:r>
              <a:rPr lang="ru-RU" dirty="0" err="1"/>
              <a:t>нагрубания</a:t>
            </a:r>
            <a:r>
              <a:rPr lang="ru-RU" dirty="0"/>
              <a:t> молочных желез. Способствует развитию заболевания пиодермия, механическое раздражение (выдавливание секрета). В большинстве случаев проходит одностороннее увеличение железы. Воспитательный процесс сопровождается гиперемией, отеком, нередко размягчением в центре. Из выводных протоков грудной железы выделяется гной. Процесс может осложниться флегмоной</a:t>
            </a:r>
            <a:r>
              <a:rPr lang="ru-RU" dirty="0" smtClean="0"/>
              <a:t>.</a:t>
            </a:r>
          </a:p>
          <a:p>
            <a:endParaRPr lang="ru-RU" dirty="0"/>
          </a:p>
          <a:p>
            <a:pPr algn="ctr"/>
            <a:r>
              <a:rPr lang="ru-RU" sz="2400" b="1" i="1" u="sng" dirty="0" smtClean="0">
                <a:solidFill>
                  <a:srgbClr val="FFFF00"/>
                </a:solidFill>
              </a:rPr>
              <a:t>ГНОЙНЫЙ КОНЪЮКТИВИТ </a:t>
            </a:r>
            <a:r>
              <a:rPr lang="ru-RU" sz="2400" b="1" u="sng" dirty="0" smtClean="0">
                <a:solidFill>
                  <a:srgbClr val="FFFF00"/>
                </a:solidFill>
              </a:rPr>
              <a:t> </a:t>
            </a:r>
            <a:r>
              <a:rPr lang="ru-RU" dirty="0" smtClean="0"/>
              <a:t>характеризуется </a:t>
            </a:r>
            <a:r>
              <a:rPr lang="ru-RU" dirty="0"/>
              <a:t>гиперемией и отечностью век. Сосуды инъецированы. Отмечается гнойное отделяемое на глаз. </a:t>
            </a:r>
          </a:p>
          <a:p>
            <a:r>
              <a:rPr lang="ru-RU" dirty="0"/>
              <a:t>  При обильном гноетечении для исключения гонореи из глаз необходимо провести микробиологическое и бактериологическое исследование гноя.</a:t>
            </a:r>
          </a:p>
        </p:txBody>
      </p:sp>
      <p:pic>
        <p:nvPicPr>
          <p:cNvPr id="4098" name="Picture 2" descr="http://djeni.org/upload/medialibrary/41b/41be108d728e5fbf9fffd90aa49054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08720"/>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zborovlib.ru/img/topograficheskaya-anatomiya-i-operativnaya-hirurgiya-v-2-h-tomah-tom-2-sergienko-v-i-petrosyan-e-a-frauchi-i-v-pod-red-lopuhina-yu-m--5546-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161" y="4149080"/>
            <a:ext cx="3018491" cy="191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6192688" cy="6247864"/>
          </a:xfrm>
          <a:prstGeom prst="rect">
            <a:avLst/>
          </a:prstGeom>
        </p:spPr>
        <p:txBody>
          <a:bodyPr wrap="square">
            <a:spAutoFit/>
          </a:bodyPr>
          <a:lstStyle/>
          <a:p>
            <a:r>
              <a:rPr lang="ru-RU" sz="2000" b="1" i="1" u="sng" dirty="0" smtClean="0">
                <a:solidFill>
                  <a:srgbClr val="FFFF00"/>
                </a:solidFill>
              </a:rPr>
              <a:t>ОМФАЛИТ</a:t>
            </a:r>
            <a:r>
              <a:rPr lang="ru-RU" sz="2000" b="1" u="sng" dirty="0" smtClean="0">
                <a:solidFill>
                  <a:srgbClr val="FFFF00"/>
                </a:solidFill>
              </a:rPr>
              <a:t>  </a:t>
            </a:r>
          </a:p>
          <a:p>
            <a:r>
              <a:rPr lang="ru-RU" dirty="0" smtClean="0"/>
              <a:t>воспаление </a:t>
            </a:r>
            <a:r>
              <a:rPr lang="ru-RU" dirty="0"/>
              <a:t>кожи и подкожной клетчатки в области пупка. По характеру воспалительного процесса различают катаральный, гнойный и некротический </a:t>
            </a:r>
            <a:r>
              <a:rPr lang="ru-RU" dirty="0" err="1"/>
              <a:t>омфолиты</a:t>
            </a:r>
            <a:r>
              <a:rPr lang="ru-RU" dirty="0"/>
              <a:t>. </a:t>
            </a:r>
            <a:endParaRPr lang="ru-RU" dirty="0" smtClean="0"/>
          </a:p>
          <a:p>
            <a:r>
              <a:rPr lang="ru-RU" sz="2000" b="1" i="1" u="sng" dirty="0" smtClean="0">
                <a:solidFill>
                  <a:srgbClr val="FFFF00"/>
                </a:solidFill>
              </a:rPr>
              <a:t>КАТАРАЛЬНЫЙ ОМФАЛИТ</a:t>
            </a:r>
            <a:r>
              <a:rPr lang="ru-RU" sz="2000" b="1" u="sng" dirty="0" smtClean="0">
                <a:solidFill>
                  <a:srgbClr val="FFFF00"/>
                </a:solidFill>
              </a:rPr>
              <a:t> </a:t>
            </a:r>
          </a:p>
          <a:p>
            <a:r>
              <a:rPr lang="ru-RU" dirty="0" smtClean="0"/>
              <a:t>(«</a:t>
            </a:r>
            <a:r>
              <a:rPr lang="ru-RU" dirty="0"/>
              <a:t>мокнущий пупок») возникает при замедленной </a:t>
            </a:r>
            <a:r>
              <a:rPr lang="ru-RU" dirty="0" err="1"/>
              <a:t>эпителизации</a:t>
            </a:r>
            <a:r>
              <a:rPr lang="ru-RU" dirty="0"/>
              <a:t> инфицированной пупочной ранки, которая длительно мокнет, покрывается грануляциями (</a:t>
            </a:r>
            <a:r>
              <a:rPr lang="ru-RU" dirty="0" err="1"/>
              <a:t>фунгус</a:t>
            </a:r>
            <a:r>
              <a:rPr lang="ru-RU" dirty="0"/>
              <a:t>), на поверхности которых появляется серозное или серозно-гнойное отделяемое. Заживление раневой поверхности происходит в течение нескольких недель. </a:t>
            </a:r>
          </a:p>
          <a:p>
            <a:r>
              <a:rPr lang="ru-RU" sz="2000" b="1" i="1" u="sng" dirty="0" smtClean="0">
                <a:solidFill>
                  <a:srgbClr val="FFFF00"/>
                </a:solidFill>
              </a:rPr>
              <a:t>ГНОЙНЫЙ ОМФАЛИТ </a:t>
            </a:r>
          </a:p>
          <a:p>
            <a:r>
              <a:rPr lang="ru-RU" dirty="0" smtClean="0"/>
              <a:t>характеризуется </a:t>
            </a:r>
            <a:r>
              <a:rPr lang="ru-RU" dirty="0"/>
              <a:t>распространением воспалительного процесса в окружности пупка и прилегающие к нему ткани. Отделяемое из пупочной ранки гнойного характера. Кожа вокруг пупка становится гиперемированной. Отечной, пупочная область заметно выпячивается. </a:t>
            </a:r>
            <a:r>
              <a:rPr lang="ru-RU" dirty="0" smtClean="0"/>
              <a:t>Общее </a:t>
            </a:r>
            <a:r>
              <a:rPr lang="ru-RU" dirty="0"/>
              <a:t>состояние ребенка нарушается, повышается температура тела, снижается аппетит. Замедляется прибавка в массе. В периферической крови-признаки воспаления</a:t>
            </a:r>
            <a:r>
              <a:rPr lang="ru-RU" dirty="0" smtClean="0"/>
              <a:t>.</a:t>
            </a:r>
            <a:endParaRPr lang="ru-RU" dirty="0"/>
          </a:p>
        </p:txBody>
      </p:sp>
      <p:pic>
        <p:nvPicPr>
          <p:cNvPr id="3074" name="Picture 2" descr="http://img.photobucket.com/albums/v515/rollopodio/P10107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293096"/>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visualdx.com/view/diagnosis/omphalitis_of_the_newb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276872"/>
            <a:ext cx="1685561" cy="1264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vmede.org/sait/content/Dematovenerologiya_4ebotaev_2013/img/114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118" y="332656"/>
            <a:ext cx="2263333" cy="150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09365"/>
            <a:ext cx="5760640" cy="6771084"/>
          </a:xfrm>
          <a:prstGeom prst="rect">
            <a:avLst/>
          </a:prstGeom>
        </p:spPr>
        <p:txBody>
          <a:bodyPr wrap="square">
            <a:spAutoFit/>
          </a:bodyPr>
          <a:lstStyle/>
          <a:p>
            <a:pPr algn="ctr"/>
            <a:r>
              <a:rPr lang="ru-RU" sz="2000" b="1" i="1" u="sng" dirty="0" smtClean="0">
                <a:solidFill>
                  <a:srgbClr val="FFFF00"/>
                </a:solidFill>
              </a:rPr>
              <a:t>НЕКРОТИЧЕСКИЙ ОМФАЛИТ</a:t>
            </a:r>
            <a:r>
              <a:rPr lang="ru-RU" sz="2000" b="1" u="sng" dirty="0" smtClean="0">
                <a:solidFill>
                  <a:srgbClr val="FFFF00"/>
                </a:solidFill>
              </a:rPr>
              <a:t> </a:t>
            </a:r>
          </a:p>
          <a:p>
            <a:pPr algn="ctr"/>
            <a:r>
              <a:rPr lang="ru-RU" dirty="0" smtClean="0"/>
              <a:t>встречается редко, как правильно, у детей с низкой сопротивляемостью. Кожа вокруг пупка становится багрово-цианотичного цвета. Некроз быстро распространяется на все слои кожи. </a:t>
            </a:r>
            <a:r>
              <a:rPr lang="ru-RU" dirty="0" err="1" smtClean="0"/>
              <a:t>некротизированная</a:t>
            </a:r>
            <a:r>
              <a:rPr lang="ru-RU" dirty="0" smtClean="0"/>
              <a:t> ткань в дальнейшем отторгается и может происходить </a:t>
            </a:r>
            <a:r>
              <a:rPr lang="ru-RU" dirty="0" err="1" smtClean="0"/>
              <a:t>эвентрация</a:t>
            </a:r>
            <a:r>
              <a:rPr lang="ru-RU" dirty="0" smtClean="0"/>
              <a:t> (выпадение) органов брюшной полости. Эта форма омфалита самая тяжелая, сопровождается выраженной интоксикацией и заканчивается в основном сепсисом.</a:t>
            </a:r>
          </a:p>
          <a:p>
            <a:r>
              <a:rPr lang="ru-RU" b="1" u="sng" dirty="0" smtClean="0">
                <a:solidFill>
                  <a:srgbClr val="FFFF00"/>
                </a:solidFill>
              </a:rPr>
              <a:t>Лечение</a:t>
            </a:r>
            <a:r>
              <a:rPr lang="ru-RU" dirty="0" smtClean="0"/>
              <a:t> омфалита состоит в ежедневной. Последовательной обработке пупочной ранки 3% раствором перекиси водорода. затем 70% спиртом и 5% раствором </a:t>
            </a:r>
            <a:r>
              <a:rPr lang="ru-RU" dirty="0" err="1" smtClean="0"/>
              <a:t>пермангананта</a:t>
            </a:r>
            <a:r>
              <a:rPr lang="ru-RU" dirty="0" smtClean="0"/>
              <a:t> калия. При избыточном отделяемом из ранки накладывают повязку с гипертоническим раствором, раствором натрия хлорида. Для местного лечения используются также стафилококковый бактериофаг. Для ускорения </a:t>
            </a:r>
            <a:r>
              <a:rPr lang="ru-RU" dirty="0" err="1" smtClean="0"/>
              <a:t>эпителизации</a:t>
            </a:r>
            <a:r>
              <a:rPr lang="ru-RU" dirty="0" smtClean="0"/>
              <a:t> пупочной ранки применяют УФО.</a:t>
            </a:r>
          </a:p>
          <a:p>
            <a:r>
              <a:rPr lang="ru-RU" dirty="0" smtClean="0"/>
              <a:t>При нарушении общего состояния ребенка и угрозе генерализации инфекционного процесса проводят общую терапию.</a:t>
            </a:r>
            <a:endParaRPr lang="ru-RU" dirty="0"/>
          </a:p>
        </p:txBody>
      </p:sp>
      <p:pic>
        <p:nvPicPr>
          <p:cNvPr id="16386" name="Picture 2" descr="http://myfamilylife.ru/uploads/posts/2015-06/1435483383_newbor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620688"/>
            <a:ext cx="2931017" cy="229782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ebdata.vcmedia.vn/webdata/100/4b58111399264758cuong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3861048"/>
            <a:ext cx="2561793" cy="169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78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5688632" cy="6063198"/>
          </a:xfrm>
          <a:prstGeom prst="rect">
            <a:avLst/>
          </a:prstGeom>
        </p:spPr>
        <p:txBody>
          <a:bodyPr wrap="square">
            <a:spAutoFit/>
          </a:bodyPr>
          <a:lstStyle/>
          <a:p>
            <a:pPr algn="ctr"/>
            <a:r>
              <a:rPr lang="ru-RU" sz="2800" b="1" i="1" u="sng" dirty="0" smtClean="0">
                <a:solidFill>
                  <a:srgbClr val="FFFF00"/>
                </a:solidFill>
              </a:rPr>
              <a:t>СЕПСИС НОВОРОЖДЕННЫХ</a:t>
            </a:r>
            <a:endParaRPr lang="ru-RU" sz="2800" b="1" u="sng" dirty="0" smtClean="0">
              <a:solidFill>
                <a:srgbClr val="FFFF00"/>
              </a:solidFill>
            </a:endParaRPr>
          </a:p>
          <a:p>
            <a:r>
              <a:rPr lang="ru-RU" dirty="0" smtClean="0"/>
              <a:t>тяжелое </a:t>
            </a:r>
            <a:r>
              <a:rPr lang="ru-RU" dirty="0"/>
              <a:t>общее инфекционное заболевание, возникающее вследствие недостаточности местного и общего иммунитета организма при наличии очага воспаления. </a:t>
            </a:r>
            <a:endParaRPr lang="ru-RU" dirty="0" smtClean="0"/>
          </a:p>
          <a:p>
            <a:endParaRPr lang="ru-RU" dirty="0"/>
          </a:p>
          <a:p>
            <a:r>
              <a:rPr lang="ru-RU" b="1" dirty="0">
                <a:solidFill>
                  <a:srgbClr val="FFFF00"/>
                </a:solidFill>
              </a:rPr>
              <a:t>Этиология</a:t>
            </a:r>
            <a:r>
              <a:rPr lang="ru-RU" b="1" dirty="0"/>
              <a:t>.</a:t>
            </a:r>
            <a:r>
              <a:rPr lang="ru-RU" dirty="0"/>
              <a:t> Основными этиологическими факторами сепсиса у доношенных детей являются: золотистый стафилококк (50-60%) и грамотрицательная флора (36%). У недоношенных его причиной в 60-70% случаев бывают грамотрицательные бактерии</a:t>
            </a:r>
            <a:r>
              <a:rPr lang="ru-RU" dirty="0" smtClean="0"/>
              <a:t>. </a:t>
            </a:r>
          </a:p>
          <a:p>
            <a:endParaRPr lang="ru-RU" dirty="0" smtClean="0"/>
          </a:p>
          <a:p>
            <a:r>
              <a:rPr lang="ru-RU" b="1" dirty="0" smtClean="0">
                <a:solidFill>
                  <a:srgbClr val="FFFF00"/>
                </a:solidFill>
              </a:rPr>
              <a:t>Факторы</a:t>
            </a:r>
            <a:r>
              <a:rPr lang="ru-RU" b="1" dirty="0"/>
              <a:t>.</a:t>
            </a:r>
            <a:r>
              <a:rPr lang="ru-RU" dirty="0"/>
              <a:t> </a:t>
            </a:r>
            <a:endParaRPr lang="ru-RU" dirty="0" smtClean="0"/>
          </a:p>
          <a:p>
            <a:r>
              <a:rPr lang="ru-RU" dirty="0" smtClean="0"/>
              <a:t>хронические </a:t>
            </a:r>
            <a:r>
              <a:rPr lang="ru-RU" dirty="0"/>
              <a:t>очаги инфекции у матери; недоношенность, незрелость, врожденная гипертрофия. родовая травма, гемолитическая болезнь новорожденных; нарушение ухода и санитарно-противоэпидемиологическая обстановка в роддоме и в домашних условиях; заболевания кожи и пупка</a:t>
            </a:r>
            <a:r>
              <a:rPr lang="ru-RU" dirty="0" smtClean="0"/>
              <a:t>.</a:t>
            </a:r>
            <a:endParaRPr lang="ru-RU" dirty="0"/>
          </a:p>
        </p:txBody>
      </p:sp>
      <p:pic>
        <p:nvPicPr>
          <p:cNvPr id="15362" name="Picture 2" descr="http://www.helpfulhealthtips.com/wp-content/uploads/2008/04/Blood-Infection-Symptom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64255"/>
            <a:ext cx="3513989" cy="26354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kreslapanda.ru/1308402619_11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361" y="832042"/>
            <a:ext cx="2973710" cy="197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2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742" y="404664"/>
            <a:ext cx="6606480" cy="5909310"/>
          </a:xfrm>
          <a:prstGeom prst="rect">
            <a:avLst/>
          </a:prstGeom>
        </p:spPr>
        <p:txBody>
          <a:bodyPr wrap="square">
            <a:spAutoFit/>
          </a:bodyPr>
          <a:lstStyle/>
          <a:p>
            <a:r>
              <a:rPr lang="ru-RU" b="1" dirty="0" smtClean="0">
                <a:solidFill>
                  <a:srgbClr val="FFFF00"/>
                </a:solidFill>
              </a:rPr>
              <a:t>Патогенез.</a:t>
            </a:r>
            <a:r>
              <a:rPr lang="ru-RU" dirty="0" smtClean="0">
                <a:solidFill>
                  <a:srgbClr val="FFFF00"/>
                </a:solidFill>
              </a:rPr>
              <a:t> </a:t>
            </a:r>
          </a:p>
          <a:p>
            <a:r>
              <a:rPr lang="ru-RU" dirty="0" smtClean="0"/>
              <a:t>В месте внедрения инфекции возникает первичный очаг воспаления  (омфалит, </a:t>
            </a:r>
            <a:r>
              <a:rPr lang="ru-RU" dirty="0" err="1" smtClean="0"/>
              <a:t>везикулопустулез</a:t>
            </a:r>
            <a:r>
              <a:rPr lang="ru-RU" dirty="0" smtClean="0"/>
              <a:t> </a:t>
            </a:r>
            <a:r>
              <a:rPr lang="ru-RU" dirty="0" err="1" smtClean="0"/>
              <a:t>ит.д</a:t>
            </a:r>
            <a:r>
              <a:rPr lang="ru-RU" dirty="0" smtClean="0"/>
              <a:t>.). поражаются близлежащие сосуды и окружающие ткани, возникает массивная </a:t>
            </a:r>
            <a:r>
              <a:rPr lang="ru-RU" dirty="0" err="1" smtClean="0"/>
              <a:t>бактеремия</a:t>
            </a:r>
            <a:r>
              <a:rPr lang="ru-RU" dirty="0" smtClean="0"/>
              <a:t>, токсемия, приводящие к сенсибилизации. </a:t>
            </a:r>
          </a:p>
          <a:p>
            <a:r>
              <a:rPr lang="ru-RU" dirty="0" smtClean="0"/>
              <a:t>По времени возникновения различают внутриутробный и постнатальный (неонатальный) сепсис. В зависимости от входных ворот инфекции различают сепсис пупочный, легочный, кожный, кишечный, </a:t>
            </a:r>
            <a:r>
              <a:rPr lang="ru-RU" dirty="0" err="1" smtClean="0"/>
              <a:t>катетеризационный</a:t>
            </a:r>
            <a:r>
              <a:rPr lang="ru-RU" dirty="0" smtClean="0"/>
              <a:t>, криптогенный (входные ворота не установлены).</a:t>
            </a:r>
          </a:p>
          <a:p>
            <a:r>
              <a:rPr lang="ru-RU" b="1" dirty="0" smtClean="0">
                <a:solidFill>
                  <a:srgbClr val="FFFF00"/>
                </a:solidFill>
              </a:rPr>
              <a:t>Клиника.</a:t>
            </a:r>
            <a:r>
              <a:rPr lang="ru-RU" dirty="0" smtClean="0">
                <a:solidFill>
                  <a:srgbClr val="FFFF00"/>
                </a:solidFill>
              </a:rPr>
              <a:t> </a:t>
            </a:r>
          </a:p>
          <a:p>
            <a:r>
              <a:rPr lang="ru-RU" dirty="0" smtClean="0"/>
              <a:t>По клиническому течению и патоморфологической картине различают две формы сепсиса новорожденных – </a:t>
            </a:r>
            <a:r>
              <a:rPr lang="ru-RU" i="1" dirty="0" smtClean="0"/>
              <a:t>септицемию и </a:t>
            </a:r>
            <a:r>
              <a:rPr lang="ru-RU" i="1" dirty="0" err="1" smtClean="0"/>
              <a:t>септикопиемию</a:t>
            </a:r>
            <a:r>
              <a:rPr lang="ru-RU" i="1" dirty="0" smtClean="0"/>
              <a:t>.</a:t>
            </a:r>
            <a:endParaRPr lang="ru-RU" dirty="0" smtClean="0"/>
          </a:p>
          <a:p>
            <a:r>
              <a:rPr lang="ru-RU" dirty="0" smtClean="0"/>
              <a:t>Предвестниками заболевания у новорожденных нередко являются следующие симптомы: позднее отпадение пуповинного остатка. Упорные срыгивания и длительное сохранение желтухи новорожденных.</a:t>
            </a:r>
          </a:p>
          <a:p>
            <a:r>
              <a:rPr lang="ru-RU" dirty="0" smtClean="0"/>
              <a:t>Характерными начальными клиническими симптомами является нарастающие признаки интоксикации.</a:t>
            </a:r>
            <a:endParaRPr lang="ru-RU" dirty="0"/>
          </a:p>
        </p:txBody>
      </p:sp>
      <p:pic>
        <p:nvPicPr>
          <p:cNvPr id="17410" name="Picture 2" descr="https://im2-tub-ru.yandex.net/i?id=5483c80afb75b872331570fee573819d&amp;n=33&amp;h=190&amp;w=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005064"/>
            <a:ext cx="2340563" cy="154412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findlaw.doereport.com/imagescooked/6633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254" y="767916"/>
            <a:ext cx="1619972" cy="22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4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5544616" cy="6647974"/>
          </a:xfrm>
          <a:prstGeom prst="rect">
            <a:avLst/>
          </a:prstGeom>
        </p:spPr>
        <p:txBody>
          <a:bodyPr wrap="square">
            <a:spAutoFit/>
          </a:bodyPr>
          <a:lstStyle/>
          <a:p>
            <a:endParaRPr lang="ru-RU" sz="2400" b="1" i="1" u="sng" dirty="0" smtClean="0">
              <a:solidFill>
                <a:srgbClr val="FFFF00"/>
              </a:solidFill>
            </a:endParaRPr>
          </a:p>
          <a:p>
            <a:r>
              <a:rPr lang="ru-RU" sz="2400" b="1" i="1" u="sng" dirty="0" smtClean="0">
                <a:solidFill>
                  <a:srgbClr val="FFFF00"/>
                </a:solidFill>
              </a:rPr>
              <a:t>СЕПТИЦЕМИЯ</a:t>
            </a:r>
            <a:r>
              <a:rPr lang="ru-RU" sz="2400" b="1" u="sng" dirty="0" smtClean="0">
                <a:solidFill>
                  <a:srgbClr val="FFFF00"/>
                </a:solidFill>
              </a:rPr>
              <a:t> </a:t>
            </a:r>
          </a:p>
          <a:p>
            <a:r>
              <a:rPr lang="ru-RU" dirty="0" smtClean="0"/>
              <a:t> </a:t>
            </a:r>
            <a:r>
              <a:rPr lang="ru-RU" dirty="0"/>
              <a:t>форма сепсисов без явных гнойных очагов, чаще наблюдается у недоношенных детей. У ребенка снижается двигательная, рефлекторная и сосательная активности, наблюдаются субфебрилитет. Гипотония, упорные срыгивания. метеоризм, диспепсические расстройства. Ребенок не прибавляет в весе. в последующем динамика нарастания массы тела становится отрицательной. </a:t>
            </a:r>
            <a:endParaRPr lang="ru-RU" dirty="0" smtClean="0"/>
          </a:p>
          <a:p>
            <a:r>
              <a:rPr lang="ru-RU" dirty="0" smtClean="0"/>
              <a:t>Кожные </a:t>
            </a:r>
            <a:r>
              <a:rPr lang="ru-RU" dirty="0"/>
              <a:t>покровы бледно-серого </a:t>
            </a:r>
            <a:r>
              <a:rPr lang="ru-RU" dirty="0" smtClean="0"/>
              <a:t>цвета с </a:t>
            </a:r>
            <a:r>
              <a:rPr lang="ru-RU" dirty="0"/>
              <a:t>мраморным рисунком. Появляется </a:t>
            </a:r>
            <a:r>
              <a:rPr lang="ru-RU" dirty="0" err="1"/>
              <a:t>акроцианоз</a:t>
            </a:r>
            <a:r>
              <a:rPr lang="ru-RU" dirty="0"/>
              <a:t>. Что свидетельствует о недостаточности кровообращения и нарушении микроциркуляции, тоны сердца глухие, аритмичные. Границы сердца расширены. Увеличивается </a:t>
            </a:r>
            <a:r>
              <a:rPr lang="ru-RU" dirty="0" smtClean="0"/>
              <a:t> </a:t>
            </a:r>
            <a:r>
              <a:rPr lang="ru-RU" dirty="0"/>
              <a:t>печень и селезенка. </a:t>
            </a:r>
            <a:endParaRPr lang="ru-RU" dirty="0" smtClean="0"/>
          </a:p>
          <a:p>
            <a:r>
              <a:rPr lang="ru-RU" dirty="0" smtClean="0"/>
              <a:t>Отмечаются </a:t>
            </a:r>
            <a:r>
              <a:rPr lang="ru-RU" dirty="0"/>
              <a:t>пастозность и отечность подкожно-жировой клетчатки, выражена сосудистая сеть на животе. В тяжелых случаях развивается геморрагический синдром.</a:t>
            </a:r>
          </a:p>
          <a:p>
            <a:endParaRPr lang="ru-RU" dirty="0"/>
          </a:p>
        </p:txBody>
      </p:sp>
      <p:pic>
        <p:nvPicPr>
          <p:cNvPr id="14340" name="Picture 4" descr="http://sibmama.ru/images/9859/fc7b15b5e386e3aa018e012411594637ad3c65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008" y="877888"/>
            <a:ext cx="24193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integrabrasil.com/modal/meningococcal-meningitis-rash-images-7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008" y="3573016"/>
            <a:ext cx="2548238" cy="163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2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17" y="404664"/>
            <a:ext cx="5832648" cy="6001643"/>
          </a:xfrm>
          <a:prstGeom prst="rect">
            <a:avLst/>
          </a:prstGeom>
        </p:spPr>
        <p:txBody>
          <a:bodyPr wrap="square">
            <a:spAutoFit/>
          </a:bodyPr>
          <a:lstStyle/>
          <a:p>
            <a:r>
              <a:rPr lang="ru-RU" sz="2400" b="1" i="1" u="sng" dirty="0" smtClean="0">
                <a:solidFill>
                  <a:srgbClr val="FFFF00"/>
                </a:solidFill>
              </a:rPr>
              <a:t>СЕПТИКОПИЕМИЯ </a:t>
            </a:r>
          </a:p>
          <a:p>
            <a:r>
              <a:rPr lang="ru-RU" dirty="0" smtClean="0"/>
              <a:t>характеризуется присоединением симптомов пораженного органа (т.е. развитием гнойных очагов).чаще всего имеют место гнойный менингит, </a:t>
            </a:r>
            <a:r>
              <a:rPr lang="ru-RU" dirty="0"/>
              <a:t>о</a:t>
            </a:r>
            <a:r>
              <a:rPr lang="ru-RU" dirty="0" smtClean="0"/>
              <a:t>стеомиелит, пневмония, энтероколит, парапроктит и др. </a:t>
            </a:r>
            <a:r>
              <a:rPr lang="ru-RU" dirty="0" err="1" smtClean="0"/>
              <a:t>Септикопиемия</a:t>
            </a:r>
            <a:r>
              <a:rPr lang="ru-RU" dirty="0" smtClean="0"/>
              <a:t>, как правило, протекает остро с высокой температурой. Развитием токсикоза с последующей выраженной гипотрофией. Нередко оба варианта септического процесса на разных этапах его развития переплетаются между собой.</a:t>
            </a:r>
          </a:p>
          <a:p>
            <a:r>
              <a:rPr lang="ru-RU" dirty="0" smtClean="0"/>
              <a:t>Для клинического течения сепсиса у недоношенных детей характерно отсутствие четкой клинической картины начала заболевания, вялое, волнообразное, затяжное течение с явлениями постепенно нарастающего истощения. Общее состояние у этих детей, как правило, бывает тяжелым.</a:t>
            </a:r>
          </a:p>
          <a:p>
            <a:r>
              <a:rPr lang="ru-RU" dirty="0" smtClean="0"/>
              <a:t>Выделяют </a:t>
            </a:r>
            <a:r>
              <a:rPr lang="ru-RU" i="1" dirty="0" smtClean="0"/>
              <a:t>молниеносное</a:t>
            </a:r>
            <a:r>
              <a:rPr lang="ru-RU" dirty="0" smtClean="0"/>
              <a:t> (1-7дней), </a:t>
            </a:r>
            <a:r>
              <a:rPr lang="ru-RU" i="1" dirty="0" smtClean="0"/>
              <a:t>острое</a:t>
            </a:r>
            <a:r>
              <a:rPr lang="ru-RU" dirty="0" smtClean="0"/>
              <a:t> (4-8недель) и </a:t>
            </a:r>
            <a:r>
              <a:rPr lang="ru-RU" i="1" dirty="0" smtClean="0"/>
              <a:t>затяжное</a:t>
            </a:r>
            <a:r>
              <a:rPr lang="ru-RU" dirty="0" smtClean="0"/>
              <a:t> (более 8недель) течения заболевания. Для молниеносного течения характерно развитие септического шока.</a:t>
            </a:r>
            <a:endParaRPr lang="ru-RU" dirty="0"/>
          </a:p>
        </p:txBody>
      </p:sp>
      <p:pic>
        <p:nvPicPr>
          <p:cNvPr id="18434" name="Picture 2" descr="http://www.syl.ru/misc/i/ai/168762/633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647" y="2060848"/>
            <a:ext cx="3031802" cy="212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2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007" y="188640"/>
            <a:ext cx="5840153" cy="6408712"/>
          </a:xfrm>
          <a:prstGeom prst="rect">
            <a:avLst/>
          </a:prstGeom>
        </p:spPr>
        <p:txBody>
          <a:bodyPr wrap="square">
            <a:spAutoFit/>
          </a:bodyPr>
          <a:lstStyle/>
          <a:p>
            <a:r>
              <a:rPr lang="ru-RU" b="1" dirty="0">
                <a:solidFill>
                  <a:srgbClr val="FFFF00"/>
                </a:solidFill>
              </a:rPr>
              <a:t>Осложнения. </a:t>
            </a:r>
            <a:endParaRPr lang="ru-RU" b="1" dirty="0" smtClean="0">
              <a:solidFill>
                <a:srgbClr val="FFFF00"/>
              </a:solidFill>
            </a:endParaRPr>
          </a:p>
          <a:p>
            <a:r>
              <a:rPr lang="ru-RU" dirty="0" smtClean="0"/>
              <a:t>Самые </a:t>
            </a:r>
            <a:r>
              <a:rPr lang="ru-RU" dirty="0"/>
              <a:t>частые </a:t>
            </a:r>
            <a:r>
              <a:rPr lang="ru-RU" dirty="0" smtClean="0"/>
              <a:t>осложнения, которые </a:t>
            </a:r>
            <a:r>
              <a:rPr lang="ru-RU" dirty="0"/>
              <a:t>наблюдаются при </a:t>
            </a:r>
            <a:r>
              <a:rPr lang="ru-RU" dirty="0" smtClean="0"/>
              <a:t>сепсисе- </a:t>
            </a:r>
            <a:r>
              <a:rPr lang="ru-RU" dirty="0"/>
              <a:t>это </a:t>
            </a:r>
            <a:r>
              <a:rPr lang="ru-RU" dirty="0" smtClean="0"/>
              <a:t>ДВС-синдром ,дисбактериоз</a:t>
            </a:r>
            <a:r>
              <a:rPr lang="ru-RU" dirty="0"/>
              <a:t>, язвенно-некротический энтероколит</a:t>
            </a:r>
            <a:r>
              <a:rPr lang="ru-RU" dirty="0" smtClean="0"/>
              <a:t>.</a:t>
            </a:r>
          </a:p>
          <a:p>
            <a:endParaRPr lang="ru-RU" dirty="0"/>
          </a:p>
          <a:p>
            <a:r>
              <a:rPr lang="ru-RU" b="1" dirty="0">
                <a:solidFill>
                  <a:srgbClr val="FFFF00"/>
                </a:solidFill>
              </a:rPr>
              <a:t>Диагностика. </a:t>
            </a:r>
            <a:endParaRPr lang="ru-RU" b="1" dirty="0" smtClean="0">
              <a:solidFill>
                <a:srgbClr val="FFFF00"/>
              </a:solidFill>
            </a:endParaRPr>
          </a:p>
          <a:p>
            <a:r>
              <a:rPr lang="ru-RU" dirty="0" smtClean="0"/>
              <a:t>При</a:t>
            </a:r>
            <a:r>
              <a:rPr lang="ru-RU" b="1" dirty="0" smtClean="0"/>
              <a:t> </a:t>
            </a:r>
            <a:r>
              <a:rPr lang="ru-RU" dirty="0"/>
              <a:t>постановке диагноза учитывают данные анамнеза (течение беременности, родов, наличие у матери хронических очагов инфекции, заболевания ребенка в периоде новорожденности и т.д.), особенности клинического течения сепсиса. Изменения в общем анализе крови (лейкоцитоз, </a:t>
            </a:r>
            <a:r>
              <a:rPr lang="ru-RU" dirty="0" err="1"/>
              <a:t>нейтрофилез</a:t>
            </a:r>
            <a:r>
              <a:rPr lang="ru-RU" dirty="0"/>
              <a:t>. увеличение СОЭ, снижение эритроцитов и гемоглобина), данные исследования крови на стерильность (2-3раза), результаты бактериологического исследования флоры из первичного очага инфекции с определением чувствительности к антибиотикам. Большое значение имеет идентичность флоры в посевах крови и отделяемом из гнойного очага. Однако, отрицательный результат посевов крови на стерильность не исключают диагноз сепсиса при наличии яркой клинической картины</a:t>
            </a:r>
            <a:r>
              <a:rPr lang="ru-RU" dirty="0" smtClean="0"/>
              <a:t>.</a:t>
            </a:r>
            <a:endParaRPr lang="ru-RU" dirty="0"/>
          </a:p>
        </p:txBody>
      </p:sp>
      <p:pic>
        <p:nvPicPr>
          <p:cNvPr id="13314" name="Picture 2" descr="http://fun2mass.ru/images/cache/w340-h224/uploads/shares/img_text/5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05064"/>
            <a:ext cx="2483768" cy="163636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featurepics.com/FI/Thumb300/20100212/Virus-1458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35136"/>
            <a:ext cx="2143125" cy="160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23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87" y="188640"/>
            <a:ext cx="6660232" cy="6555641"/>
          </a:xfrm>
          <a:prstGeom prst="rect">
            <a:avLst/>
          </a:prstGeom>
        </p:spPr>
        <p:txBody>
          <a:bodyPr wrap="square">
            <a:spAutoFit/>
          </a:bodyPr>
          <a:lstStyle/>
          <a:p>
            <a:r>
              <a:rPr lang="ru-RU" sz="2400" b="1" dirty="0" smtClean="0">
                <a:solidFill>
                  <a:srgbClr val="FFFF00"/>
                </a:solidFill>
              </a:rPr>
              <a:t>Лечение</a:t>
            </a:r>
            <a:r>
              <a:rPr lang="ru-RU" sz="2400" dirty="0" smtClean="0">
                <a:solidFill>
                  <a:srgbClr val="FFFF00"/>
                </a:solidFill>
              </a:rPr>
              <a:t> </a:t>
            </a:r>
          </a:p>
          <a:p>
            <a:r>
              <a:rPr lang="ru-RU" dirty="0" smtClean="0"/>
              <a:t>должно быть направлено на подавление возбудителя, повышение свойств микроорганизма. Санацию гнойных очагов. Антибактериальная терапия проводится с учетом чувствительности возбудителя одновременно 2-3 антибиотиками в течение 10-15 дней в </a:t>
            </a:r>
          </a:p>
          <a:p>
            <a:r>
              <a:rPr lang="ru-RU" dirty="0" smtClean="0"/>
              <a:t>максимальных </a:t>
            </a:r>
            <a:r>
              <a:rPr lang="ru-RU" dirty="0"/>
              <a:t>возрастных дозах с последующей сменой препаратов</a:t>
            </a:r>
            <a:r>
              <a:rPr lang="ru-RU" dirty="0" smtClean="0"/>
              <a:t>.</a:t>
            </a:r>
            <a:endParaRPr lang="ru-RU" dirty="0"/>
          </a:p>
          <a:p>
            <a:r>
              <a:rPr lang="ru-RU" dirty="0" err="1"/>
              <a:t>Дезинтоксикационная</a:t>
            </a:r>
            <a:r>
              <a:rPr lang="ru-RU" dirty="0"/>
              <a:t> терапия осуществляется методом форсированного диуреза, назначается обильное питье.</a:t>
            </a:r>
          </a:p>
          <a:p>
            <a:r>
              <a:rPr lang="ru-RU" dirty="0"/>
              <a:t>С целью повышения сопротивляемости организма проводится специфическое лечение антистафилококковой плазмой, антистафилококковым-гамма-глобулином, стафилококковым бактериофагом. </a:t>
            </a:r>
            <a:r>
              <a:rPr lang="ru-RU" dirty="0" smtClean="0"/>
              <a:t>Проводится </a:t>
            </a:r>
            <a:r>
              <a:rPr lang="ru-RU" dirty="0" err="1"/>
              <a:t>посиндромная</a:t>
            </a:r>
            <a:r>
              <a:rPr lang="ru-RU" dirty="0"/>
              <a:t> и симптоматическая терапия, местное лечение очагов инфекции. Исключительно важно обеспечить ребенка естественным вскармливанием. При отсутствии такой возможности используют сцеженное перед кормлением </a:t>
            </a:r>
            <a:r>
              <a:rPr lang="ru-RU" dirty="0" err="1"/>
              <a:t>непастеризованное</a:t>
            </a:r>
            <a:r>
              <a:rPr lang="ru-RU" dirty="0"/>
              <a:t> грудное молоко. Которое вводят через соску или желудочный зонд. В период реконвалесценции большое значение имеют массаж, лечебная гимнастика, прогулки на свежем воздухе, гигиенические процедуры, общее УФО.</a:t>
            </a:r>
          </a:p>
        </p:txBody>
      </p:sp>
      <p:pic>
        <p:nvPicPr>
          <p:cNvPr id="12290" name="Picture 2" descr="http://mamovediya.com.ua/assets_images/post/2011/image_640xs.jpg?14388095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883644"/>
            <a:ext cx="2544425" cy="17532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abyclub.de/bilder/stillen%2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103" y="4082304"/>
            <a:ext cx="2396530" cy="133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23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5846"/>
            <a:ext cx="5904656" cy="4893647"/>
          </a:xfrm>
          <a:prstGeom prst="rect">
            <a:avLst/>
          </a:prstGeom>
        </p:spPr>
        <p:txBody>
          <a:bodyPr wrap="square">
            <a:spAutoFit/>
          </a:bodyPr>
          <a:lstStyle/>
          <a:p>
            <a:r>
              <a:rPr lang="ru-RU" sz="2400" b="1" dirty="0">
                <a:solidFill>
                  <a:srgbClr val="FFFF00"/>
                </a:solidFill>
              </a:rPr>
              <a:t>Профилактика.</a:t>
            </a:r>
            <a:r>
              <a:rPr lang="ru-RU" sz="2400" dirty="0">
                <a:solidFill>
                  <a:srgbClr val="FFFF00"/>
                </a:solidFill>
              </a:rPr>
              <a:t> </a:t>
            </a:r>
            <a:endParaRPr lang="ru-RU" sz="2400" dirty="0" smtClean="0">
              <a:solidFill>
                <a:srgbClr val="FFFF00"/>
              </a:solidFill>
            </a:endParaRPr>
          </a:p>
          <a:p>
            <a:r>
              <a:rPr lang="ru-RU" dirty="0" smtClean="0"/>
              <a:t>начинаться </a:t>
            </a:r>
            <a:r>
              <a:rPr lang="ru-RU" dirty="0"/>
              <a:t>еще до рождения ребенка. </a:t>
            </a:r>
            <a:endParaRPr lang="ru-RU" dirty="0" smtClean="0"/>
          </a:p>
          <a:p>
            <a:r>
              <a:rPr lang="ru-RU" dirty="0" smtClean="0">
                <a:solidFill>
                  <a:srgbClr val="FFFF00"/>
                </a:solidFill>
              </a:rPr>
              <a:t>Она </a:t>
            </a:r>
            <a:r>
              <a:rPr lang="ru-RU" dirty="0">
                <a:solidFill>
                  <a:srgbClr val="FFFF00"/>
                </a:solidFill>
              </a:rPr>
              <a:t>включает: </a:t>
            </a:r>
            <a:r>
              <a:rPr lang="ru-RU" dirty="0"/>
              <a:t>наблюдение за беременной женщиной с самых ранних сроков ( в первые 1,5-2 мес.) беременности, выявление и лечение хронических или острых заболеваний, правильную организацию питания и режима беременной женщины, достаточное пребывание на воздухе, профилактику и своевременное лечение осложнений беременности. В предупреждении сепсиса новорожденных большое значение имеет соблюдение гигиенических мероприятий матерью. Необходимо тщательное соблюдение асептики при проведении родов, а так же при обслуживании новорожденных. Обязательно ранее прикладывание ребенка к груди. Своевременное выявление и лечение «малых септических форм».</a:t>
            </a:r>
          </a:p>
        </p:txBody>
      </p:sp>
      <p:pic>
        <p:nvPicPr>
          <p:cNvPr id="19458" name="Picture 2" descr="https://im0-tub-ru.yandex.net/i?id=79b1fc961961ee804c48d1b58cc207bc&amp;n=33&amp;h=190&amp;w=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78226"/>
            <a:ext cx="27146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bilder.t-online.de/b/62/31/59/96/id_62315996/tid_da/fuer-die-doku-soap-babyboom-willkommen-im-leben-wollte-rtl-geburten-in-einem-berliner-krankenhaus-fil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860" y="2636912"/>
            <a:ext cx="2296254" cy="229625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krk.sledcom.ru/upload/site79/document_news/McFSetzFe3-800x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5215092"/>
            <a:ext cx="2919332" cy="146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1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0.s.pg21.ru/userfiles/picitem/img-20131029150322-350.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7188" y="692696"/>
            <a:ext cx="9136134" cy="5147118"/>
          </a:xfrm>
          <a:prstGeom prst="rect">
            <a:avLst/>
          </a:prstGeom>
          <a:noFill/>
          <a:extLst>
            <a:ext uri="{909E8E84-426E-40DD-AFC4-6F175D3DCCD1}">
              <a14:hiddenFill xmlns:a14="http://schemas.microsoft.com/office/drawing/2010/main">
                <a:solidFill>
                  <a:srgbClr val="FFFFFF"/>
                </a:solidFill>
              </a14:hiddenFill>
            </a:ext>
          </a:extLst>
        </p:spPr>
      </p:pic>
      <p:sp>
        <p:nvSpPr>
          <p:cNvPr id="7" name="Подзаголовок 2"/>
          <p:cNvSpPr>
            <a:spLocks noGrp="1"/>
          </p:cNvSpPr>
          <p:nvPr>
            <p:ph type="subTitle" idx="1"/>
          </p:nvPr>
        </p:nvSpPr>
        <p:spPr>
          <a:xfrm>
            <a:off x="179513" y="980728"/>
            <a:ext cx="5904656" cy="4752527"/>
          </a:xfrm>
        </p:spPr>
        <p:txBody>
          <a:bodyPr>
            <a:normAutofit fontScale="92500" lnSpcReduction="10000"/>
          </a:bodyPr>
          <a:lstStyle/>
          <a:p>
            <a:pPr algn="l"/>
            <a:r>
              <a:rPr lang="ru-RU" sz="7000" b="1" i="1" u="sng" dirty="0" smtClean="0">
                <a:solidFill>
                  <a:srgbClr val="FFFF00"/>
                </a:solidFill>
              </a:rPr>
              <a:t>ПОТНИЦА</a:t>
            </a:r>
            <a:endParaRPr lang="ru-RU" u="sng" dirty="0">
              <a:solidFill>
                <a:srgbClr val="FFFF00"/>
              </a:solidFill>
            </a:endParaRPr>
          </a:p>
          <a:p>
            <a:r>
              <a:rPr lang="ru-RU" dirty="0">
                <a:solidFill>
                  <a:srgbClr val="7030A0"/>
                </a:solidFill>
              </a:rPr>
              <a:t>п</a:t>
            </a:r>
            <a:r>
              <a:rPr lang="ru-RU" dirty="0" smtClean="0">
                <a:solidFill>
                  <a:srgbClr val="7030A0"/>
                </a:solidFill>
              </a:rPr>
              <a:t>редставляет </a:t>
            </a:r>
            <a:r>
              <a:rPr lang="ru-RU" dirty="0">
                <a:solidFill>
                  <a:srgbClr val="7030A0"/>
                </a:solidFill>
              </a:rPr>
              <a:t>собой множественные мелкие пузырьки, наполненные прозрачной серозной жидкостью на туловище, шейке, внутренних поверхностях конечностей. Кожа вокруг пузырьков не </a:t>
            </a:r>
            <a:r>
              <a:rPr lang="ru-RU" dirty="0" smtClean="0">
                <a:solidFill>
                  <a:srgbClr val="7030A0"/>
                </a:solidFill>
              </a:rPr>
              <a:t>изменена</a:t>
            </a:r>
            <a:r>
              <a:rPr lang="ru-RU" dirty="0">
                <a:solidFill>
                  <a:srgbClr val="7030A0"/>
                </a:solidFill>
              </a:rPr>
              <a:t>. Возникает в связи с задержкой пота в выводных канальцах потовых желез, при перегревании малыша, либо недостающем гигиеническом уходе за кожей. Общее состояние малыша не нарушается, Температура тела обычная.</a:t>
            </a:r>
          </a:p>
          <a:p>
            <a:r>
              <a:rPr lang="ru-RU" b="1" u="sng" dirty="0">
                <a:solidFill>
                  <a:srgbClr val="FFFF00"/>
                </a:solidFill>
              </a:rPr>
              <a:t>Лечение</a:t>
            </a:r>
            <a:r>
              <a:rPr lang="ru-RU" dirty="0">
                <a:solidFill>
                  <a:schemeClr val="tx1"/>
                </a:solidFill>
              </a:rPr>
              <a:t> </a:t>
            </a:r>
            <a:r>
              <a:rPr lang="ru-RU" dirty="0">
                <a:solidFill>
                  <a:srgbClr val="002060"/>
                </a:solidFill>
              </a:rPr>
              <a:t>состоит в устранении дефекта ухода, в проведении гигиенических ванн с калия перманганатом, отварами ромашки, календулы, череды раз в день. Кожу обрабатывают детской присыпкой</a:t>
            </a:r>
            <a:r>
              <a:rPr lang="ru-RU" dirty="0" smtClean="0">
                <a:solidFill>
                  <a:srgbClr val="002060"/>
                </a:solidFill>
              </a:rPr>
              <a:t>.</a:t>
            </a:r>
            <a:endParaRPr lang="ru-RU" dirty="0">
              <a:solidFill>
                <a:srgbClr val="002060"/>
              </a:solidFill>
            </a:endParaRPr>
          </a:p>
        </p:txBody>
      </p:sp>
      <p:pic>
        <p:nvPicPr>
          <p:cNvPr id="11266" name="Picture 2" descr="http://skoraya-03.com/wp-content/uploads/2011/12/Krasnuha-u-grudnichk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921903"/>
            <a:ext cx="286231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oombob.ru/img/picture/Apr/16/b6447acdf95c8e0998eebd0b8c63699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5" y="260648"/>
            <a:ext cx="9128585" cy="6085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6408712" cy="6740307"/>
          </a:xfrm>
          <a:prstGeom prst="rect">
            <a:avLst/>
          </a:prstGeom>
        </p:spPr>
        <p:txBody>
          <a:bodyPr wrap="square">
            <a:spAutoFit/>
          </a:bodyPr>
          <a:lstStyle/>
          <a:p>
            <a:r>
              <a:rPr lang="ru-RU" b="1" i="1" dirty="0" smtClean="0">
                <a:solidFill>
                  <a:srgbClr val="FFFF00"/>
                </a:solidFill>
              </a:rPr>
              <a:t>ОПРЕЛОСТИ</a:t>
            </a:r>
            <a:endParaRPr lang="ru-RU" dirty="0" smtClean="0">
              <a:solidFill>
                <a:srgbClr val="FFFF00"/>
              </a:solidFill>
            </a:endParaRPr>
          </a:p>
          <a:p>
            <a:r>
              <a:rPr lang="ru-RU" dirty="0" smtClean="0">
                <a:solidFill>
                  <a:schemeClr val="tx1"/>
                </a:solidFill>
              </a:rPr>
              <a:t>связаны с недостатками ухода – редкая смена подгузников и пеленок, нерегулярные гигиенические ванны и подмывание, повторное внедрение подсушенных пеленок. </a:t>
            </a:r>
            <a:r>
              <a:rPr lang="ru-RU" dirty="0"/>
              <a:t>Р</a:t>
            </a:r>
            <a:r>
              <a:rPr lang="ru-RU" dirty="0" smtClean="0">
                <a:solidFill>
                  <a:schemeClr val="tx1"/>
                </a:solidFill>
              </a:rPr>
              <a:t>азмещаются в области ягодиц, половых органов, также в кожных складках. </a:t>
            </a:r>
          </a:p>
          <a:p>
            <a:endParaRPr lang="ru-RU" sz="700" dirty="0" smtClean="0">
              <a:solidFill>
                <a:schemeClr val="tx1"/>
              </a:solidFill>
            </a:endParaRPr>
          </a:p>
          <a:p>
            <a:r>
              <a:rPr lang="ru-RU" u="sng" dirty="0" smtClean="0">
                <a:solidFill>
                  <a:srgbClr val="FFFF00"/>
                </a:solidFill>
              </a:rPr>
              <a:t>Различают три степени опрелости: </a:t>
            </a:r>
          </a:p>
          <a:p>
            <a:pPr marL="285750" lvl="0" indent="-285750">
              <a:buFont typeface="Arial" panose="020B0604020202020204" pitchFamily="34" charset="0"/>
              <a:buChar char="•"/>
            </a:pPr>
            <a:r>
              <a:rPr lang="ru-RU" dirty="0" smtClean="0">
                <a:solidFill>
                  <a:srgbClr val="00B050"/>
                </a:solidFill>
              </a:rPr>
              <a:t>Умеренное покраснение кожи </a:t>
            </a:r>
          </a:p>
          <a:p>
            <a:pPr marL="285750" lvl="0" indent="-285750">
              <a:buFont typeface="Arial" panose="020B0604020202020204" pitchFamily="34" charset="0"/>
              <a:buChar char="•"/>
            </a:pPr>
            <a:r>
              <a:rPr lang="ru-RU" dirty="0" smtClean="0">
                <a:solidFill>
                  <a:srgbClr val="00B050"/>
                </a:solidFill>
              </a:rPr>
              <a:t>Краснота с большими эрозиями. </a:t>
            </a:r>
          </a:p>
          <a:p>
            <a:pPr marL="285750" lvl="0" indent="-285750">
              <a:buFont typeface="Arial" panose="020B0604020202020204" pitchFamily="34" charset="0"/>
              <a:buChar char="•"/>
            </a:pPr>
            <a:r>
              <a:rPr lang="ru-RU" dirty="0" smtClean="0">
                <a:solidFill>
                  <a:srgbClr val="00B050"/>
                </a:solidFill>
              </a:rPr>
              <a:t>Покраснение кожи и появление мокнущей поверхности</a:t>
            </a:r>
          </a:p>
          <a:p>
            <a:pPr lvl="0"/>
            <a:endParaRPr lang="ru-RU" sz="1050" dirty="0" smtClean="0">
              <a:solidFill>
                <a:srgbClr val="00B050"/>
              </a:solidFill>
            </a:endParaRPr>
          </a:p>
          <a:p>
            <a:r>
              <a:rPr lang="ru-RU" dirty="0" smtClean="0">
                <a:solidFill>
                  <a:schemeClr val="tx1"/>
                </a:solidFill>
              </a:rPr>
              <a:t>Показаны местные и общие ванны с марганцем, чередой, ромашкой. </a:t>
            </a:r>
            <a:r>
              <a:rPr lang="ru-RU" u="sng" dirty="0" smtClean="0">
                <a:solidFill>
                  <a:srgbClr val="92D050"/>
                </a:solidFill>
              </a:rPr>
              <a:t>При первой степени</a:t>
            </a:r>
            <a:r>
              <a:rPr lang="ru-RU" dirty="0" smtClean="0">
                <a:solidFill>
                  <a:schemeClr val="tx1"/>
                </a:solidFill>
              </a:rPr>
              <a:t> кожу смазывают стерильным растительным маслом,, детским кремом, употребляют антисептические и защищающие кожу присыпки во время смены белья делают воздушные ванны. </a:t>
            </a:r>
          </a:p>
          <a:p>
            <a:r>
              <a:rPr lang="ru-RU" u="sng" dirty="0" smtClean="0">
                <a:solidFill>
                  <a:srgbClr val="92D050"/>
                </a:solidFill>
              </a:rPr>
              <a:t>При второй и третьей степени </a:t>
            </a:r>
            <a:r>
              <a:rPr lang="ru-RU" dirty="0" smtClean="0">
                <a:solidFill>
                  <a:schemeClr val="tx1"/>
                </a:solidFill>
              </a:rPr>
              <a:t>на мокнущую поверхность кожи накладывают примочки с   0,5% веществом резорцина, 1,25% веществом нитрата серебра, болтушками с тальком. Рекомендуется в воду при проведении гигиенических ванн добавлять отвар коры дуба, ромашки.</a:t>
            </a:r>
            <a:endParaRPr lang="ru-RU" dirty="0">
              <a:solidFill>
                <a:schemeClr val="tx1"/>
              </a:solidFill>
            </a:endParaRPr>
          </a:p>
        </p:txBody>
      </p:sp>
      <p:pic>
        <p:nvPicPr>
          <p:cNvPr id="2050" name="Picture 2" descr="http://detkulechim.ru/wp-content/uploads/images/kypanienovorog/krapivnica_u_detej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2776"/>
            <a:ext cx="2598772" cy="1722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ebenok-vdome.ru/wp-content/uploads/2013/12/%D0%BE%D0%BF%D1%80%D0%B5%D0%BB%D0%BE%D1%81%D1%82%D0%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407" y="3601363"/>
            <a:ext cx="2402321" cy="137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82" y="116632"/>
            <a:ext cx="8784976" cy="5909310"/>
          </a:xfrm>
          <a:prstGeom prst="rect">
            <a:avLst/>
          </a:prstGeom>
        </p:spPr>
        <p:txBody>
          <a:bodyPr wrap="square">
            <a:spAutoFit/>
          </a:bodyPr>
          <a:lstStyle/>
          <a:p>
            <a:pPr algn="ctr"/>
            <a:r>
              <a:rPr lang="ru-RU" sz="3600" b="1" u="sng" dirty="0" smtClean="0">
                <a:solidFill>
                  <a:srgbClr val="FFFF00"/>
                </a:solidFill>
              </a:rPr>
              <a:t>ИНФЕКЦИОННЫЕ ЗАБОЛЕВАНИЯ КОЖИ И ПУПКА НОВОРОЖДЕННОГО РЕБЕНКА</a:t>
            </a:r>
          </a:p>
          <a:p>
            <a:endParaRPr lang="ru-RU" sz="3600" dirty="0" smtClean="0">
              <a:solidFill>
                <a:srgbClr val="FFFF00"/>
              </a:solidFill>
            </a:endParaRPr>
          </a:p>
          <a:p>
            <a:r>
              <a:rPr lang="ru-RU" dirty="0" smtClean="0"/>
              <a:t>Наиболее </a:t>
            </a:r>
            <a:r>
              <a:rPr lang="ru-RU" dirty="0"/>
              <a:t>частой причиной </a:t>
            </a:r>
            <a:endParaRPr lang="ru-RU" dirty="0" smtClean="0"/>
          </a:p>
          <a:p>
            <a:r>
              <a:rPr lang="ru-RU" dirty="0" smtClean="0"/>
              <a:t>гнойно-воспалительного </a:t>
            </a:r>
            <a:r>
              <a:rPr lang="ru-RU" dirty="0"/>
              <a:t>заболевания </a:t>
            </a:r>
            <a:endParaRPr lang="ru-RU" dirty="0" smtClean="0"/>
          </a:p>
          <a:p>
            <a:r>
              <a:rPr lang="ru-RU" dirty="0" smtClean="0"/>
              <a:t>кожи </a:t>
            </a:r>
            <a:r>
              <a:rPr lang="ru-RU" dirty="0"/>
              <a:t>является дефицит ухода </a:t>
            </a:r>
            <a:endParaRPr lang="ru-RU" dirty="0" smtClean="0"/>
          </a:p>
          <a:p>
            <a:r>
              <a:rPr lang="ru-RU" dirty="0" smtClean="0"/>
              <a:t>и </a:t>
            </a:r>
            <a:r>
              <a:rPr lang="ru-RU" dirty="0"/>
              <a:t>стафилококковая инфекция. </a:t>
            </a:r>
            <a:endParaRPr lang="ru-RU" dirty="0" smtClean="0"/>
          </a:p>
          <a:p>
            <a:r>
              <a:rPr lang="ru-RU" dirty="0" smtClean="0"/>
              <a:t>В </a:t>
            </a:r>
            <a:r>
              <a:rPr lang="ru-RU" dirty="0"/>
              <a:t>последнее время большое </a:t>
            </a:r>
            <a:endParaRPr lang="ru-RU" dirty="0" smtClean="0"/>
          </a:p>
          <a:p>
            <a:r>
              <a:rPr lang="ru-RU" dirty="0" smtClean="0"/>
              <a:t>значение </a:t>
            </a:r>
            <a:r>
              <a:rPr lang="ru-RU" dirty="0"/>
              <a:t>придают кишечной </a:t>
            </a:r>
            <a:endParaRPr lang="ru-RU" dirty="0" smtClean="0"/>
          </a:p>
          <a:p>
            <a:r>
              <a:rPr lang="ru-RU" dirty="0" smtClean="0"/>
              <a:t>палочке </a:t>
            </a:r>
            <a:r>
              <a:rPr lang="ru-RU" dirty="0"/>
              <a:t>и патогенной флоре. </a:t>
            </a:r>
            <a:endParaRPr lang="ru-RU" dirty="0" smtClean="0"/>
          </a:p>
          <a:p>
            <a:r>
              <a:rPr lang="ru-RU" dirty="0" smtClean="0"/>
              <a:t>Источником </a:t>
            </a:r>
            <a:r>
              <a:rPr lang="ru-RU" dirty="0"/>
              <a:t>инфекции могут </a:t>
            </a:r>
            <a:endParaRPr lang="ru-RU" dirty="0" smtClean="0"/>
          </a:p>
          <a:p>
            <a:r>
              <a:rPr lang="ru-RU" dirty="0" smtClean="0"/>
              <a:t>быть </a:t>
            </a:r>
            <a:r>
              <a:rPr lang="ru-RU" dirty="0"/>
              <a:t>текущие инфекции у матери, </a:t>
            </a:r>
            <a:endParaRPr lang="ru-RU" dirty="0" smtClean="0"/>
          </a:p>
          <a:p>
            <a:r>
              <a:rPr lang="ru-RU" dirty="0" smtClean="0"/>
              <a:t>острые </a:t>
            </a:r>
            <a:r>
              <a:rPr lang="ru-RU" dirty="0"/>
              <a:t>и хронические очаги </a:t>
            </a:r>
            <a:endParaRPr lang="ru-RU" dirty="0" smtClean="0"/>
          </a:p>
          <a:p>
            <a:r>
              <a:rPr lang="ru-RU" dirty="0" smtClean="0"/>
              <a:t>инфекции</a:t>
            </a:r>
            <a:r>
              <a:rPr lang="ru-RU" dirty="0"/>
              <a:t>, инфицирование родовых </a:t>
            </a:r>
            <a:endParaRPr lang="ru-RU" dirty="0" smtClean="0"/>
          </a:p>
          <a:p>
            <a:r>
              <a:rPr lang="ru-RU" dirty="0" smtClean="0"/>
              <a:t>путей</a:t>
            </a:r>
            <a:r>
              <a:rPr lang="ru-RU" dirty="0"/>
              <a:t>, нарушение эпидемиологического режима. </a:t>
            </a:r>
          </a:p>
          <a:p>
            <a:r>
              <a:rPr lang="ru-RU" b="1" i="1" dirty="0"/>
              <a:t> </a:t>
            </a:r>
            <a:endParaRPr lang="ru-RU" dirty="0"/>
          </a:p>
        </p:txBody>
      </p:sp>
      <p:pic>
        <p:nvPicPr>
          <p:cNvPr id="10242" name="Picture 2" descr="http://tse3.mm.bing.net/th?id=OIP.Mea998c1e2b480f11e2732dc72e615d76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636912"/>
            <a:ext cx="331571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6740227" cy="6155531"/>
          </a:xfrm>
          <a:prstGeom prst="rect">
            <a:avLst/>
          </a:prstGeom>
        </p:spPr>
        <p:txBody>
          <a:bodyPr wrap="square">
            <a:spAutoFit/>
          </a:bodyPr>
          <a:lstStyle/>
          <a:p>
            <a:r>
              <a:rPr lang="ru-RU" sz="2800" b="1" i="1" u="sng" dirty="0" smtClean="0">
                <a:solidFill>
                  <a:srgbClr val="FFFF00"/>
                </a:solidFill>
              </a:rPr>
              <a:t>ПИОДЕРМИЯ.</a:t>
            </a:r>
            <a:endParaRPr lang="ru-RU" sz="2800" u="sng" dirty="0" smtClean="0">
              <a:solidFill>
                <a:srgbClr val="FFFF00"/>
              </a:solidFill>
            </a:endParaRPr>
          </a:p>
          <a:p>
            <a:r>
              <a:rPr lang="ru-RU" dirty="0"/>
              <a:t>к</a:t>
            </a:r>
            <a:r>
              <a:rPr lang="ru-RU" dirty="0" smtClean="0"/>
              <a:t>ожное заболевание гнойничкового характера часто оказывается результатом неправильного или недостаточного ухода за ребенком. При уходе за такими детьми необходимо пользоваться только стерильным бельем. Дети должны быть изолированы и госпитализированы в день постановки диагноза.</a:t>
            </a:r>
          </a:p>
          <a:p>
            <a:r>
              <a:rPr lang="ru-RU" sz="2400" b="1" i="1" u="sng" dirty="0" smtClean="0">
                <a:solidFill>
                  <a:srgbClr val="FFFF00"/>
                </a:solidFill>
              </a:rPr>
              <a:t>ВЕЗИКУЛОПУСТУЛЕЗ.</a:t>
            </a:r>
            <a:endParaRPr lang="ru-RU" sz="2400" b="1" u="sng" dirty="0" smtClean="0">
              <a:solidFill>
                <a:srgbClr val="FFFF00"/>
              </a:solidFill>
            </a:endParaRPr>
          </a:p>
          <a:p>
            <a:r>
              <a:rPr lang="ru-RU" dirty="0" smtClean="0"/>
              <a:t>наиболее частое гнойничковое поражение кожи, встречающееся как у новорожденных, так и у детей первых месяцев жизни. Это заболевание характеризуется появлением небольших пузырьков (пустулы) с серозно-гнойным содержимым в естественных складках кожи, на туловище, конечностях. Количество пустул может быть различным, они, как правило, окружены небольшим воспалительным ободком. При небольших высыпаниях общее состояние ребенка, как правило, не нарушено. Температура чаще нормальная, реже субфебрильная.</a:t>
            </a:r>
          </a:p>
          <a:p>
            <a:r>
              <a:rPr lang="ru-RU" b="1" u="sng" dirty="0" smtClean="0">
                <a:solidFill>
                  <a:srgbClr val="FFFF00"/>
                </a:solidFill>
              </a:rPr>
              <a:t>Лечение</a:t>
            </a:r>
            <a:r>
              <a:rPr lang="ru-RU" b="1" dirty="0" smtClean="0"/>
              <a:t> </a:t>
            </a:r>
            <a:r>
              <a:rPr lang="ru-RU" dirty="0" smtClean="0"/>
              <a:t>– местное: снять пузырьки тампоном, смоченным в 96% спирте, и обработать раствором бриллиантовой зелени. Целесообразно назначение УФО.</a:t>
            </a:r>
          </a:p>
        </p:txBody>
      </p:sp>
      <p:pic>
        <p:nvPicPr>
          <p:cNvPr id="9218" name="Picture 2" descr="http://cdn.tips-board.ru/images/chem_otlichaetsya_piodermiya_u_reben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861120"/>
            <a:ext cx="2698280" cy="13437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yl.ru/misc/i/ai/201782/8994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444" y="3658006"/>
            <a:ext cx="2419028" cy="164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5616624" cy="6924973"/>
          </a:xfrm>
          <a:prstGeom prst="rect">
            <a:avLst/>
          </a:prstGeom>
        </p:spPr>
        <p:txBody>
          <a:bodyPr wrap="square">
            <a:spAutoFit/>
          </a:bodyPr>
          <a:lstStyle/>
          <a:p>
            <a:r>
              <a:rPr lang="ru-RU" sz="2400" b="1" u="sng" dirty="0" smtClean="0">
                <a:solidFill>
                  <a:srgbClr val="FFFF00"/>
                </a:solidFill>
              </a:rPr>
              <a:t>ПУЗЫРЧАТКА НОВОРОЖДЕННЫХ.</a:t>
            </a:r>
          </a:p>
          <a:p>
            <a:r>
              <a:rPr lang="ru-RU" dirty="0" smtClean="0"/>
              <a:t>Развивается чаще в первые две недели жизни. На шее, животе, конечностях появляются вялые поверхностные пузыри с различной величины (чаще 0,5-2см) с мутным содержимым. Пузыри легко лопаются, образуя </a:t>
            </a:r>
            <a:r>
              <a:rPr lang="ru-RU" dirty="0" err="1" smtClean="0"/>
              <a:t>эрозированную</a:t>
            </a:r>
            <a:r>
              <a:rPr lang="ru-RU" dirty="0" smtClean="0"/>
              <a:t> поверхность, которая может кровоточить. </a:t>
            </a:r>
            <a:r>
              <a:rPr lang="ru-RU" dirty="0" err="1" smtClean="0"/>
              <a:t>Эпителизация</a:t>
            </a:r>
            <a:r>
              <a:rPr lang="ru-RU" dirty="0" smtClean="0"/>
              <a:t> </a:t>
            </a:r>
            <a:r>
              <a:rPr lang="ru-RU" dirty="0" err="1" smtClean="0"/>
              <a:t>эрозированных</a:t>
            </a:r>
            <a:r>
              <a:rPr lang="ru-RU" dirty="0" smtClean="0"/>
              <a:t> участков идет быстро, на их месте длительно остаются бледно-розовые пятна. При наличии большого количества пузырей на коже </a:t>
            </a:r>
            <a:r>
              <a:rPr lang="ru-RU" dirty="0"/>
              <a:t>общее состояние ребенка ухудшается, температура повышается до 38-39*С. Ребенок становится вялым, отказывается от груди, плохо прибавляет в весе.</a:t>
            </a:r>
          </a:p>
          <a:p>
            <a:r>
              <a:rPr lang="ru-RU" b="1" u="sng" dirty="0">
                <a:solidFill>
                  <a:srgbClr val="FFFF00"/>
                </a:solidFill>
              </a:rPr>
              <a:t>Лечение.</a:t>
            </a:r>
            <a:r>
              <a:rPr lang="ru-RU" u="sng" dirty="0">
                <a:solidFill>
                  <a:srgbClr val="FFFF00"/>
                </a:solidFill>
              </a:rPr>
              <a:t> </a:t>
            </a:r>
            <a:r>
              <a:rPr lang="ru-RU" dirty="0"/>
              <a:t>При наличии единичных высыпаний проводят лечение местное: стерильной иглой или ножницами вскрывают пузыри, затем стерильным ватным тампоном снимают содержимое пузырей, эрозии смазывают бриллиантовой зелени. Назначают УФО. При тяжелом течении заболевания проводят антибактериальную и витаминотерапию.</a:t>
            </a:r>
          </a:p>
          <a:p>
            <a:endParaRPr lang="ru-RU" dirty="0"/>
          </a:p>
        </p:txBody>
      </p:sp>
      <p:pic>
        <p:nvPicPr>
          <p:cNvPr id="8194" name="Picture 2" descr="http://adam.emh.org/graphics/images/en/1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23950"/>
            <a:ext cx="2914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opnauka.ru/wp-content/uploads/2014/09/wpid-pered-vami-lyudi_i_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805195"/>
            <a:ext cx="2779306" cy="208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7346"/>
            <a:ext cx="5760640" cy="6740307"/>
          </a:xfrm>
          <a:prstGeom prst="rect">
            <a:avLst/>
          </a:prstGeom>
        </p:spPr>
        <p:txBody>
          <a:bodyPr wrap="square">
            <a:spAutoFit/>
          </a:bodyPr>
          <a:lstStyle/>
          <a:p>
            <a:r>
              <a:rPr lang="ru-RU" sz="2400" b="1" i="1" u="sng" dirty="0" smtClean="0">
                <a:solidFill>
                  <a:srgbClr val="FFFF00"/>
                </a:solidFill>
              </a:rPr>
              <a:t>ЭКСФОЛИАТИВНЫЙ ДЕРМАТИТ РИТТЕРА</a:t>
            </a:r>
            <a:endParaRPr lang="ru-RU" sz="2000" dirty="0"/>
          </a:p>
          <a:p>
            <a:r>
              <a:rPr lang="ru-RU" sz="2000" dirty="0"/>
              <a:t>Это заболевание является тяжелейшей формой пузырчатки. Оно возникает в первые дни жизни и характеризуется появлением гиперемии кожи вокруг рта или пупка. Процесс очень быстро распространяется на туловище и конечности. В дальнейшем под эпидермисом скапливается экссудат, образуя «пузырь» который быстро лопается, обнажая обширные эрозии. На конечностях кожа сходит пластами (вид ожогового больного </a:t>
            </a:r>
            <a:r>
              <a:rPr lang="en-US" sz="2000" dirty="0"/>
              <a:t>II</a:t>
            </a:r>
            <a:r>
              <a:rPr lang="ru-RU" sz="2000" dirty="0"/>
              <a:t> степени). Прогноз нередко неблагоприятный.</a:t>
            </a:r>
          </a:p>
          <a:p>
            <a:r>
              <a:rPr lang="ru-RU" sz="2400" b="1" u="sng" dirty="0" smtClean="0">
                <a:solidFill>
                  <a:srgbClr val="FFFF00"/>
                </a:solidFill>
              </a:rPr>
              <a:t>ЛЕЧЕНИЕ</a:t>
            </a:r>
            <a:r>
              <a:rPr lang="ru-RU" sz="2000" dirty="0" smtClean="0"/>
              <a:t>. </a:t>
            </a:r>
            <a:r>
              <a:rPr lang="ru-RU" sz="2000" dirty="0"/>
              <a:t>Общее лечение как при сепсисе. Местная обработка проводится следующим образом: стерильной иглой или ножницами вскрывают пузыри, затем стерильным ватным тампоном снимают содержимое пузырей, эрозии смазывают бриллиантовой зелени и накладывают салфетки с гормональными мазями.</a:t>
            </a:r>
          </a:p>
        </p:txBody>
      </p:sp>
      <p:pic>
        <p:nvPicPr>
          <p:cNvPr id="7170" name="Picture 2" descr="http://www.saglikhaber.org/files/uploads/news/default/deri-iltihabib00189af8ceabf606b6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158" y="1772816"/>
            <a:ext cx="3235424" cy="242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6192688" cy="6463308"/>
          </a:xfrm>
          <a:prstGeom prst="rect">
            <a:avLst/>
          </a:prstGeom>
        </p:spPr>
        <p:txBody>
          <a:bodyPr wrap="square">
            <a:spAutoFit/>
          </a:bodyPr>
          <a:lstStyle/>
          <a:p>
            <a:pPr algn="ctr"/>
            <a:r>
              <a:rPr lang="ru-RU" b="1" i="1" u="sng" dirty="0" smtClean="0">
                <a:solidFill>
                  <a:srgbClr val="FFFF00"/>
                </a:solidFill>
              </a:rPr>
              <a:t>ПСЕВДОФУРУНКУЛЕЗ (МНОЖЕСТВЕННЫЕ АБСЦЕССЫ КОЖИ)</a:t>
            </a:r>
            <a:endParaRPr lang="ru-RU" b="1" u="sng" dirty="0" smtClean="0">
              <a:solidFill>
                <a:srgbClr val="FFFF00"/>
              </a:solidFill>
            </a:endParaRPr>
          </a:p>
          <a:p>
            <a:r>
              <a:rPr lang="ru-RU" dirty="0"/>
              <a:t>в</a:t>
            </a:r>
            <a:r>
              <a:rPr lang="ru-RU" dirty="0" smtClean="0"/>
              <a:t>оспалительный </a:t>
            </a:r>
            <a:r>
              <a:rPr lang="ru-RU" dirty="0"/>
              <a:t>процесс развивается в выводных протоках потовых желез, которые у новорожденных детей первых месяцев жизни относительно широки. Вначале на затылке, задней поверхности или спине, ягодицах и др. участках образуются узлы синюшно-багрового цвета с размером от горошины до лесного ореха (стадия инфильтрации). При вскрытии абсцесса выделяется густой гной зеленовато-желтого цвета. При заживлении воспалительного очага остается рубец. Множественные абсцессы у детей сопровождаются общими расстройствами: высокая температура, вялость, дистрофические явления. Заболевание может протекать длительно, волнообразно.</a:t>
            </a:r>
          </a:p>
          <a:p>
            <a:r>
              <a:rPr lang="ru-RU" b="1" u="sng" dirty="0">
                <a:solidFill>
                  <a:srgbClr val="FFFF00"/>
                </a:solidFill>
              </a:rPr>
              <a:t>Лечение</a:t>
            </a:r>
            <a:r>
              <a:rPr lang="ru-RU" dirty="0"/>
              <a:t> </a:t>
            </a:r>
            <a:r>
              <a:rPr lang="ru-RU" dirty="0" err="1" smtClean="0"/>
              <a:t>псевдофурункулеза</a:t>
            </a:r>
            <a:r>
              <a:rPr lang="ru-RU" dirty="0" smtClean="0"/>
              <a:t> </a:t>
            </a:r>
            <a:r>
              <a:rPr lang="ru-RU" dirty="0"/>
              <a:t>включает общую и местную терапию. Местное лечение зависит от стадии заболевания: инфильтрация-повязки с мазью Вишневского или ихтиоловой мазью, или алоэ; флюктуация- проводят хирургическое вскрытие. Затем накладывают повязки с гипертоническим раствором натрия хлорида или стафилококковым бактериофагом.</a:t>
            </a:r>
          </a:p>
          <a:p>
            <a:endParaRPr lang="ru-RU" dirty="0"/>
          </a:p>
        </p:txBody>
      </p:sp>
      <p:pic>
        <p:nvPicPr>
          <p:cNvPr id="6146" name="Picture 2" descr="http://www.medico.ru/medatlas/post/1113247471_02_168_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96752"/>
            <a:ext cx="2849893" cy="2137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vrachfree.com/images/bolezni/psevdofurunkulez-fingera-u-detej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067" y="3717032"/>
            <a:ext cx="2036109" cy="25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99" y="620688"/>
            <a:ext cx="5616624" cy="5724644"/>
          </a:xfrm>
          <a:prstGeom prst="rect">
            <a:avLst/>
          </a:prstGeom>
        </p:spPr>
        <p:txBody>
          <a:bodyPr wrap="square">
            <a:spAutoFit/>
          </a:bodyPr>
          <a:lstStyle/>
          <a:p>
            <a:pPr algn="ctr"/>
            <a:r>
              <a:rPr lang="ru-RU" sz="2400" b="1" i="1" u="sng" dirty="0" smtClean="0">
                <a:solidFill>
                  <a:srgbClr val="FFFF00"/>
                </a:solidFill>
              </a:rPr>
              <a:t>ФЛЕГМОНА НОВОРОЖДЕННЫХ</a:t>
            </a:r>
            <a:endParaRPr lang="ru-RU" sz="2000" b="1" i="1" dirty="0"/>
          </a:p>
          <a:p>
            <a:r>
              <a:rPr lang="ru-RU" dirty="0" smtClean="0"/>
              <a:t>тяжелое </a:t>
            </a:r>
            <a:r>
              <a:rPr lang="ru-RU" dirty="0"/>
              <a:t>гнойно-воспалительное заболевание кожи и подкожной клетчатки. Наиболее часто поражаются грудная клетка, пояснично-крестцовая и ягодичная области. </a:t>
            </a:r>
            <a:endParaRPr lang="ru-RU" dirty="0" smtClean="0"/>
          </a:p>
          <a:p>
            <a:r>
              <a:rPr lang="ru-RU" dirty="0" smtClean="0"/>
              <a:t>В </a:t>
            </a:r>
            <a:r>
              <a:rPr lang="ru-RU" dirty="0"/>
              <a:t>первые часы заболевания на коже появляется ограниченный участок гиперемии. Он увеличивается в размерах, появляется отек и уплотнение. </a:t>
            </a:r>
            <a:endParaRPr lang="ru-RU" dirty="0" smtClean="0"/>
          </a:p>
          <a:p>
            <a:r>
              <a:rPr lang="ru-RU" dirty="0" smtClean="0"/>
              <a:t>На </a:t>
            </a:r>
            <a:r>
              <a:rPr lang="ru-RU" dirty="0"/>
              <a:t>2-3-е сутки в центре инфильтрата возникает участок размягчения, кожа над ним становится синюшной. На месте размягчения образуются свищи, через которые выделяется гной. Быстро развивается обширный некроз клетчатки. </a:t>
            </a:r>
            <a:endParaRPr lang="ru-RU" dirty="0" smtClean="0"/>
          </a:p>
          <a:p>
            <a:r>
              <a:rPr lang="ru-RU" dirty="0" smtClean="0"/>
              <a:t>С </a:t>
            </a:r>
            <a:r>
              <a:rPr lang="ru-RU" dirty="0"/>
              <a:t>5-6-го дня </a:t>
            </a:r>
            <a:r>
              <a:rPr lang="ru-RU" dirty="0" err="1"/>
              <a:t>некротизированные</a:t>
            </a:r>
            <a:r>
              <a:rPr lang="ru-RU" dirty="0"/>
              <a:t> участки отторгаются и образуется обширная рана с подрытыми краями. </a:t>
            </a:r>
            <a:endParaRPr lang="ru-RU" dirty="0" smtClean="0"/>
          </a:p>
          <a:p>
            <a:r>
              <a:rPr lang="ru-RU" dirty="0" smtClean="0"/>
              <a:t>В </a:t>
            </a:r>
            <a:r>
              <a:rPr lang="ru-RU" dirty="0"/>
              <a:t>тяжелых случаях в процесс вовлекаются мышцы. </a:t>
            </a:r>
            <a:endParaRPr lang="ru-RU" dirty="0" smtClean="0"/>
          </a:p>
          <a:p>
            <a:r>
              <a:rPr lang="ru-RU" dirty="0" smtClean="0"/>
              <a:t>Лечение </a:t>
            </a:r>
            <a:r>
              <a:rPr lang="ru-RU" dirty="0"/>
              <a:t>хирургическое.</a:t>
            </a:r>
          </a:p>
        </p:txBody>
      </p:sp>
      <p:pic>
        <p:nvPicPr>
          <p:cNvPr id="5122" name="Picture 2" descr="http://what2read.ru/imgs/90350890-lechenie-pryschey-u-det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423" y="1467174"/>
            <a:ext cx="3083496" cy="20158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refdb.ru/images/1329/2657449/2bf592a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078" y="4149080"/>
            <a:ext cx="2915841" cy="202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86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2045</Words>
  <Application>Microsoft Office PowerPoint</Application>
  <PresentationFormat>Экран (4:3)</PresentationFormat>
  <Paragraphs>101</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Cambria</vt:lpstr>
      <vt:lpstr>Wingdings</vt:lpstr>
      <vt:lpstr>Базовая</vt:lpstr>
      <vt:lpstr>НЕИНФЕКЦИОННЫЕ  И ИНФЕКЦИОННЫЕ ЗАБОЛЕВАНИЯ КОЖИ И ПУПКА НОВОРОЖДЕННОГО РЕБЕНКА.                          СЕПСИС У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Неинфекционные заболевания кожи новорожденного ребенка:</dc:title>
  <dc:creator>белаязмея</dc:creator>
  <cp:lastModifiedBy>Пользователь</cp:lastModifiedBy>
  <cp:revision>11</cp:revision>
  <dcterms:created xsi:type="dcterms:W3CDTF">2015-12-12T06:26:11Z</dcterms:created>
  <dcterms:modified xsi:type="dcterms:W3CDTF">2015-12-14T23:06:35Z</dcterms:modified>
</cp:coreProperties>
</file>