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0BDDC20-DAAA-45F4-87C2-3744732C65CB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FFBAA1E-C879-41D2-AB5E-B57878B730C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imina.ru/pics/attached/281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42" y="219539"/>
            <a:ext cx="9165515" cy="47216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38261"/>
            <a:ext cx="8712968" cy="18276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ГЕМОЛИТИЧЕСКАЯ БОЛЕЗНЬ НОВОРОЖДЕННЫХ</a:t>
            </a:r>
            <a:br>
              <a:rPr lang="ru-RU" b="1" dirty="0" smtClean="0"/>
            </a:br>
            <a:r>
              <a:rPr lang="ru-RU" b="1" dirty="0" smtClean="0"/>
              <a:t>(ГБН</a:t>
            </a:r>
            <a:r>
              <a:rPr lang="ru-RU" b="1" dirty="0" smtClean="0"/>
              <a:t>)</a:t>
            </a:r>
            <a:br>
              <a:rPr lang="ru-RU" b="1" dirty="0" smtClean="0"/>
            </a:br>
            <a:r>
              <a:rPr lang="ru-RU" sz="2200" b="1" smtClean="0"/>
              <a:t>Автор- составитель  </a:t>
            </a:r>
            <a:r>
              <a:rPr lang="ru-RU" sz="2200" b="1" dirty="0" err="1" smtClean="0"/>
              <a:t>Шахбанова</a:t>
            </a:r>
            <a:r>
              <a:rPr lang="ru-RU" sz="2200" b="1" dirty="0" smtClean="0"/>
              <a:t> П.</a:t>
            </a:r>
            <a:br>
              <a:rPr lang="ru-RU" sz="2200" b="1" dirty="0" smtClean="0"/>
            </a:br>
            <a:r>
              <a:rPr lang="ru-RU" sz="2200" b="1" dirty="0" smtClean="0"/>
              <a:t>Куратор </a:t>
            </a:r>
            <a:r>
              <a:rPr lang="ru-RU" sz="2200" b="1" dirty="0"/>
              <a:t>Г</a:t>
            </a:r>
            <a:r>
              <a:rPr lang="ru-RU" sz="2200" b="1" dirty="0" smtClean="0"/>
              <a:t>аджиева П.М.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514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5200" cy="1154097"/>
          </a:xfrm>
        </p:spPr>
        <p:txBody>
          <a:bodyPr/>
          <a:lstStyle/>
          <a:p>
            <a:r>
              <a:rPr lang="ru-RU" dirty="0"/>
              <a:t>ГБН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это </a:t>
            </a:r>
            <a:r>
              <a:rPr lang="ru-RU" dirty="0"/>
              <a:t>заболевание, в основе которого лежит несовместимость крови матери и ребенка по резус – фактору или группе крови</a:t>
            </a:r>
            <a:r>
              <a:rPr lang="ru-RU" dirty="0" smtClean="0"/>
              <a:t>. Резус- </a:t>
            </a:r>
            <a:r>
              <a:rPr lang="ru-RU" dirty="0"/>
              <a:t>фактор - это белок, который содержится в эритроцитах примерно у 85 % людей, у 15% людей этого белка нет – резус отрицательный.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://beremennost.jofo.ru/data/userfiles/479/images/450113-96-rezuz-konf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45024"/>
            <a:ext cx="428625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1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185992" cy="637964"/>
          </a:xfrm>
        </p:spPr>
        <p:txBody>
          <a:bodyPr>
            <a:normAutofit fontScale="90000"/>
          </a:bodyPr>
          <a:lstStyle/>
          <a:p>
            <a:r>
              <a:rPr lang="ru-RU" dirty="0"/>
              <a:t>Патогенез: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5832648" cy="532859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 smtClean="0"/>
              <a:t>Конфликт </a:t>
            </a:r>
            <a:r>
              <a:rPr lang="ru-RU" dirty="0"/>
              <a:t>возникает, если мать резус отрицательная, а ребенок унаследовал от отца положительный резус- фактор. Положительный резус фактор ребенка проникает через плаценту в кровь матери. 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Для </a:t>
            </a:r>
            <a:r>
              <a:rPr lang="ru-RU" dirty="0"/>
              <a:t>матери этот белок является чужеродным и на него вырабатываются антитела, которые возвращаются в кровяное русло ребенка, где и происходит конфликт а/г + а/т, антигенами являются эритроциты плода. </a:t>
            </a: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результате конфликта происходит разрушение эритроцитов (гемолиз) плода. Из разрушенных эритроцитов образуется большое количество непрямого (токсичного) билирубина, который и оказывает токсическое действие на организм ребенка</a:t>
            </a:r>
            <a:r>
              <a:rPr lang="ru-RU" dirty="0" smtClean="0"/>
              <a:t>.</a:t>
            </a:r>
          </a:p>
        </p:txBody>
      </p:sp>
      <p:pic>
        <p:nvPicPr>
          <p:cNvPr id="3074" name="Picture 2" descr="http://intranet.tdmu.edu.ua/data/kafedra/internal/med_biologia/classes_stud/uk/med/lik/ntn/%D0%BC%D0%B5%D0%B4%D0%B8%D1%87%D0%BD%D0%B0%20%D0%B1%D1%96%D0%BE%D0%BB%D0%BE%D0%B3%D1%96%D1%8F/2_%D0%BA%D1%83%D1%80%D1%81/%D0%A2%D0%B5%D0%BC%D0%B0%2004.files/image08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675"/>
          <a:stretch/>
        </p:blipFill>
        <p:spPr bwMode="auto">
          <a:xfrm>
            <a:off x="6557976" y="1484784"/>
            <a:ext cx="2263119" cy="163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ntranet.tdmu.edu.ua/data/kafedra/internal/med_biologia/classes_stud/uk/med/lik/ntn/%D0%BC%D0%B5%D0%B4%D0%B8%D1%87%D0%BD%D0%B0%20%D0%B1%D1%96%D0%BE%D0%BB%D0%BE%D0%B3%D1%96%D1%8F/2_%D0%BA%D1%83%D1%80%D1%81/%D0%A2%D0%B5%D0%BC%D0%B0%2004.files/image08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18" b="14074"/>
          <a:stretch/>
        </p:blipFill>
        <p:spPr bwMode="auto">
          <a:xfrm>
            <a:off x="6557976" y="4051176"/>
            <a:ext cx="2263119" cy="17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2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709972"/>
          </a:xfrm>
        </p:spPr>
        <p:txBody>
          <a:bodyPr/>
          <a:lstStyle/>
          <a:p>
            <a:r>
              <a:rPr lang="ru-RU" dirty="0"/>
              <a:t>Различают три формы </a:t>
            </a:r>
            <a:r>
              <a:rPr lang="ru-RU" dirty="0" smtClean="0"/>
              <a:t>ГБН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6912768" cy="5400599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Анемическая </a:t>
            </a:r>
            <a:r>
              <a:rPr lang="ru-RU" b="1" u="sng" dirty="0">
                <a:solidFill>
                  <a:srgbClr val="FFFF00"/>
                </a:solidFill>
              </a:rPr>
              <a:t>форма </a:t>
            </a:r>
            <a:endParaRPr lang="ru-RU" b="1" u="sng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r>
              <a:rPr lang="ru-RU" dirty="0" smtClean="0"/>
              <a:t>	легкая</a:t>
            </a:r>
            <a:r>
              <a:rPr lang="ru-RU" dirty="0"/>
              <a:t>, встречается редко. Общее состояние нарушено мало. К 7-10 дню появляются основные клинические симптомы: бледность кожи, незначительные увеличения селезенки и печени, снижение гемоглобина, </a:t>
            </a:r>
            <a:r>
              <a:rPr lang="ru-RU" dirty="0" smtClean="0"/>
              <a:t>эритроцитов.</a:t>
            </a:r>
          </a:p>
          <a:p>
            <a:pPr marL="45720" indent="0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Желтушная </a:t>
            </a:r>
            <a:r>
              <a:rPr lang="ru-RU" b="1" u="sng" dirty="0">
                <a:solidFill>
                  <a:srgbClr val="FFFF00"/>
                </a:solidFill>
              </a:rPr>
              <a:t>форма </a:t>
            </a:r>
            <a:r>
              <a:rPr lang="ru-RU" b="1" u="sng" dirty="0" smtClean="0">
                <a:solidFill>
                  <a:srgbClr val="FFFF00"/>
                </a:solidFill>
              </a:rPr>
              <a:t> </a:t>
            </a:r>
          </a:p>
          <a:p>
            <a:pPr marL="45720" indent="0">
              <a:buNone/>
            </a:pPr>
            <a:r>
              <a:rPr lang="ru-RU" dirty="0" smtClean="0"/>
              <a:t>	более </a:t>
            </a:r>
            <a:r>
              <a:rPr lang="ru-RU" dirty="0"/>
              <a:t>тяжелая, встречается наиболее часто. Самый характерный симптом- желтуха, появляющаяся иногда до рождения, но чаще в первые сутки жизни . </a:t>
            </a:r>
            <a:r>
              <a:rPr lang="ru-RU" dirty="0" smtClean="0"/>
              <a:t>Печень </a:t>
            </a:r>
            <a:r>
              <a:rPr lang="ru-RU" dirty="0"/>
              <a:t>и селезенка увеличиваются, моча темная, стул не изменен. Ребенок становится крайне вялым, сонливым, рефлексы угнетены. При поражении ядер головного мозга появляется «мозговой крик», судороги, нистагм, симптом Грефе, дыхательные расстройства. </a:t>
            </a:r>
            <a:endParaRPr lang="ru-RU" dirty="0" smtClean="0"/>
          </a:p>
          <a:p>
            <a:pPr marL="45720" indent="0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Отечная </a:t>
            </a:r>
            <a:r>
              <a:rPr lang="ru-RU" b="1" u="sng" dirty="0">
                <a:solidFill>
                  <a:srgbClr val="FFFF00"/>
                </a:solidFill>
              </a:rPr>
              <a:t>форма </a:t>
            </a:r>
            <a:endParaRPr lang="ru-RU" b="1" u="sng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r>
              <a:rPr lang="ru-RU" dirty="0" smtClean="0"/>
              <a:t>	самая </a:t>
            </a:r>
            <a:r>
              <a:rPr lang="ru-RU" dirty="0"/>
              <a:t>тяжелая. Плод погибает до рождения или рождается в крайне тяжелом состоянии и умирает в течение нескольких часов. </a:t>
            </a:r>
          </a:p>
        </p:txBody>
      </p:sp>
      <p:pic>
        <p:nvPicPr>
          <p:cNvPr id="4098" name="Picture 2" descr="http://vrachfree.com/images/zabolevaniya1/gemoliticheskaya-anemiya-svyazannaya-s-defitsitom-glyukozo-6-fosfatdegidrogenazy-g-6-fd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16832"/>
            <a:ext cx="1998102" cy="171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rezeptik.ru/wp-content/uploads/2015/06/shutterstock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91" y="4317894"/>
            <a:ext cx="1662064" cy="12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7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315200" cy="709972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5400600" cy="547260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Заменное</a:t>
            </a:r>
            <a:r>
              <a:rPr lang="ru-RU" dirty="0" smtClean="0"/>
              <a:t> </a:t>
            </a:r>
            <a:r>
              <a:rPr lang="ru-RU" dirty="0"/>
              <a:t>переливание </a:t>
            </a:r>
            <a:r>
              <a:rPr lang="ru-RU" dirty="0" err="1" smtClean="0"/>
              <a:t>одногруппной</a:t>
            </a:r>
            <a:r>
              <a:rPr lang="ru-RU" dirty="0" smtClean="0"/>
              <a:t> </a:t>
            </a:r>
            <a:r>
              <a:rPr lang="ru-RU" dirty="0"/>
              <a:t>и резус отрицательной крови (по показаниям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В/в </a:t>
            </a:r>
            <a:r>
              <a:rPr lang="ru-RU" dirty="0" err="1"/>
              <a:t>дезинтоксикационная</a:t>
            </a:r>
            <a:r>
              <a:rPr lang="ru-RU" dirty="0"/>
              <a:t> терапия. </a:t>
            </a:r>
            <a:endParaRPr lang="ru-RU" dirty="0" smtClean="0"/>
          </a:p>
          <a:p>
            <a:r>
              <a:rPr lang="ru-RU" dirty="0" err="1" smtClean="0"/>
              <a:t>Светотерапия</a:t>
            </a:r>
            <a:r>
              <a:rPr lang="ru-RU" dirty="0" smtClean="0"/>
              <a:t> </a:t>
            </a:r>
            <a:r>
              <a:rPr lang="ru-RU" dirty="0"/>
              <a:t>(курс 24-48 часов). </a:t>
            </a:r>
            <a:endParaRPr lang="ru-RU" dirty="0" smtClean="0"/>
          </a:p>
          <a:p>
            <a:r>
              <a:rPr lang="ru-RU" dirty="0" err="1" smtClean="0"/>
              <a:t>Фенобарбитал</a:t>
            </a:r>
            <a:r>
              <a:rPr lang="ru-RU" dirty="0" smtClean="0"/>
              <a:t> </a:t>
            </a:r>
            <a:r>
              <a:rPr lang="ru-RU" dirty="0"/>
              <a:t>для улучшения функций печени. </a:t>
            </a:r>
            <a:endParaRPr lang="ru-RU" dirty="0" smtClean="0"/>
          </a:p>
          <a:p>
            <a:r>
              <a:rPr lang="ru-RU" dirty="0" smtClean="0"/>
              <a:t>Витамины </a:t>
            </a:r>
            <a:r>
              <a:rPr lang="ru-RU" dirty="0"/>
              <a:t>группы В и С, </a:t>
            </a:r>
            <a:r>
              <a:rPr lang="ru-RU" dirty="0" err="1"/>
              <a:t>энтеросорбенты</a:t>
            </a:r>
            <a:r>
              <a:rPr lang="ru-RU" dirty="0"/>
              <a:t> (карболен, </a:t>
            </a:r>
            <a:r>
              <a:rPr lang="ru-RU" dirty="0" err="1"/>
              <a:t>смекта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Гормоны </a:t>
            </a:r>
            <a:r>
              <a:rPr lang="ru-RU" dirty="0"/>
              <a:t>(в тяжелых случаях). </a:t>
            </a:r>
            <a:endParaRPr lang="ru-RU" dirty="0" smtClean="0"/>
          </a:p>
          <a:p>
            <a:r>
              <a:rPr lang="ru-RU" dirty="0" smtClean="0"/>
              <a:t>Вскармливание </a:t>
            </a:r>
            <a:r>
              <a:rPr lang="ru-RU" dirty="0"/>
              <a:t>с первых часов жизни смесями, пастеризованным материнским молоком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Точное </a:t>
            </a:r>
            <a:r>
              <a:rPr lang="ru-RU" dirty="0"/>
              <a:t>и своевременное выполнение всех врачебных назначений. </a:t>
            </a:r>
            <a:endParaRPr lang="ru-RU" dirty="0" smtClean="0"/>
          </a:p>
          <a:p>
            <a:r>
              <a:rPr lang="ru-RU" dirty="0" smtClean="0"/>
              <a:t>Тщательный </a:t>
            </a:r>
            <a:r>
              <a:rPr lang="ru-RU" dirty="0"/>
              <a:t>уход за кожей и слизистыми. </a:t>
            </a:r>
            <a:endParaRPr lang="ru-RU" dirty="0" smtClean="0"/>
          </a:p>
          <a:p>
            <a:r>
              <a:rPr lang="ru-RU" dirty="0" smtClean="0"/>
              <a:t>Желчегонные</a:t>
            </a:r>
            <a:r>
              <a:rPr lang="ru-RU" dirty="0"/>
              <a:t>: фламин, </a:t>
            </a:r>
            <a:r>
              <a:rPr lang="ru-RU" dirty="0" err="1" smtClean="0"/>
              <a:t>аллохол</a:t>
            </a:r>
            <a:r>
              <a:rPr lang="ru-RU" dirty="0"/>
              <a:t>, </a:t>
            </a:r>
            <a:r>
              <a:rPr lang="ru-RU" dirty="0" smtClean="0"/>
              <a:t>витамин Е.</a:t>
            </a:r>
            <a:endParaRPr lang="ru-RU" dirty="0"/>
          </a:p>
        </p:txBody>
      </p:sp>
      <p:pic>
        <p:nvPicPr>
          <p:cNvPr id="5122" name="Picture 2" descr="http://img.scoop.it/x-pELmZ_Xtiyi9Kx3DRtVDl72eJkfbmt4t8yenImKBVvK0kTmF0xjctABnaLJIm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981" y="1484784"/>
            <a:ext cx="2944060" cy="197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yl.ru/misc/i/ai/99071/2039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0214"/>
            <a:ext cx="3192438" cy="202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8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315200" cy="750269"/>
          </a:xfrm>
        </p:spPr>
        <p:txBody>
          <a:bodyPr/>
          <a:lstStyle/>
          <a:p>
            <a:r>
              <a:rPr lang="ru-RU" dirty="0" smtClean="0"/>
              <a:t>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6480720" cy="568863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1.Резус </a:t>
            </a:r>
            <a:r>
              <a:rPr lang="ru-RU" dirty="0"/>
              <a:t>отрицательным девочкам и женщинам противопоказаны переливания крови, плазмы, </a:t>
            </a:r>
            <a:r>
              <a:rPr lang="ru-RU" dirty="0" err="1"/>
              <a:t>гаммаглобулина</a:t>
            </a:r>
            <a:r>
              <a:rPr lang="ru-RU" dirty="0"/>
              <a:t>;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2</a:t>
            </a:r>
            <a:r>
              <a:rPr lang="ru-RU" dirty="0"/>
              <a:t>. Предупреждение абортов, так как титр антител с каждой беременностью возрастает, а если аборт неизбежен, то в первый день после аборта вводят анти-Д-глобулин, который способствует быстрому выведению эритроцитов ребенка из крови матери.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3</a:t>
            </a:r>
            <a:r>
              <a:rPr lang="ru-RU" dirty="0"/>
              <a:t>. Беременных с высоким титром антител на 16-32 неделе Госпитализируют на 12-14 дней в дородовое отделение, где им проводится неспецифическое лечение или </a:t>
            </a:r>
            <a:r>
              <a:rPr lang="ru-RU" dirty="0" err="1"/>
              <a:t>плазмофорез</a:t>
            </a:r>
            <a:r>
              <a:rPr lang="ru-RU" dirty="0"/>
              <a:t> 2-3 кратно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4.При нарастании у беременной титра антирезусных антител родовспоможение проводят досрочно на 37-39 неделе путем Кесарева сечения.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5.Быстрее </a:t>
            </a:r>
            <a:r>
              <a:rPr lang="ru-RU" dirty="0"/>
              <a:t>отделить ребенка от матери после родов (перерезать пуповину не дожидаясь прекращения пульсации 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6146" name="Picture 2" descr="http://www.herbalzzz.com/wp-content/uploads/2013/11/herbal-plants-for-childr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592" y="1299185"/>
            <a:ext cx="2402632" cy="160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ebdata.vcmedia.vn/webdata/100/4b58111399264758cuongr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65" y="3645024"/>
            <a:ext cx="2400267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1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белаязмея\Desktop\925b8p_zF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" y="20149"/>
            <a:ext cx="9118010" cy="683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8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38</TotalTime>
  <Words>345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Перспектива</vt:lpstr>
      <vt:lpstr>ГЕМОЛИТИЧЕСКАЯ БОЛЕЗНЬ НОВОРОЖДЕННЫХ (ГБН) Автор- составитель  Шахбанова П. Куратор Гаджиева П.М.</vt:lpstr>
      <vt:lpstr>ГБН</vt:lpstr>
      <vt:lpstr>Патогенез:</vt:lpstr>
      <vt:lpstr>Различают три формы ГБН</vt:lpstr>
      <vt:lpstr>Лечение</vt:lpstr>
      <vt:lpstr>Профилактика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ГЕМОЛИТИЧЕСКАЯ БОЛЕЗНЬ НОВОРОЖДЕННЫХ (ГБН)</dc:title>
  <dc:creator>белаязмея</dc:creator>
  <cp:lastModifiedBy>pc</cp:lastModifiedBy>
  <cp:revision>6</cp:revision>
  <dcterms:created xsi:type="dcterms:W3CDTF">2015-12-05T18:44:19Z</dcterms:created>
  <dcterms:modified xsi:type="dcterms:W3CDTF">2023-02-27T14:26:23Z</dcterms:modified>
</cp:coreProperties>
</file>