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1" r:id="rId2"/>
    <p:sldId id="302" r:id="rId3"/>
    <p:sldId id="303" r:id="rId4"/>
    <p:sldId id="289" r:id="rId5"/>
    <p:sldId id="305" r:id="rId6"/>
    <p:sldId id="304" r:id="rId7"/>
    <p:sldId id="307" r:id="rId8"/>
    <p:sldId id="306" r:id="rId9"/>
    <p:sldId id="308" r:id="rId10"/>
    <p:sldId id="309" r:id="rId11"/>
    <p:sldId id="31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F78"/>
    <a:srgbClr val="95B3D7"/>
    <a:srgbClr val="B16268"/>
    <a:srgbClr val="D14C1F"/>
    <a:srgbClr val="FC7243"/>
    <a:srgbClr val="56CA8A"/>
    <a:srgbClr val="DFB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8" autoAdjust="0"/>
    <p:restoredTop sz="94660"/>
  </p:normalViewPr>
  <p:slideViewPr>
    <p:cSldViewPr>
      <p:cViewPr varScale="1">
        <p:scale>
          <a:sx n="68" d="100"/>
          <a:sy n="68" d="100"/>
        </p:scale>
        <p:origin x="74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67E5E-3B11-4857-AB9C-FA04BFA70812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C7DC1-E3F8-4538-AF78-EC10BBBF60E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543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C7DC1-E3F8-4538-AF78-EC10BBBF60E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50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06.03.2023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21.jpeg"/><Relationship Id="rId5" Type="http://schemas.openxmlformats.org/officeDocument/2006/relationships/image" Target="../media/image4.jpeg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4.jpe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10.jpeg"/><Relationship Id="rId2" Type="http://schemas.openxmlformats.org/officeDocument/2006/relationships/image" Target="../media/image22.jpe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.png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5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40.jpeg"/><Relationship Id="rId5" Type="http://schemas.openxmlformats.org/officeDocument/2006/relationships/image" Target="../media/image4.jpe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jpg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9.jpeg"/><Relationship Id="rId10" Type="http://schemas.openxmlformats.org/officeDocument/2006/relationships/image" Target="../media/image49.jpeg"/><Relationship Id="rId4" Type="http://schemas.openxmlformats.org/officeDocument/2006/relationships/image" Target="../media/image2.png"/><Relationship Id="rId9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E6D5FF-0BE2-4FA0-8BE6-B9F4F2A0F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4"/>
          <a:stretch/>
        </p:blipFill>
        <p:spPr bwMode="auto">
          <a:xfrm>
            <a:off x="0" y="-603448"/>
            <a:ext cx="12192000" cy="795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74290A-6B07-46C7-B473-F5A42A0D50D3}"/>
              </a:ext>
            </a:extLst>
          </p:cNvPr>
          <p:cNvSpPr/>
          <p:nvPr/>
        </p:nvSpPr>
        <p:spPr>
          <a:xfrm>
            <a:off x="-17755" y="-745985"/>
            <a:ext cx="12209755" cy="8093047"/>
          </a:xfrm>
          <a:prstGeom prst="rect">
            <a:avLst/>
          </a:prstGeom>
          <a:gradFill>
            <a:gsLst>
              <a:gs pos="25000">
                <a:schemeClr val="tx1">
                  <a:alpha val="56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 ExtraBold" panose="00000900000000000000" pitchFamily="2" charset="-52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B6C5F06-92C4-42EB-9AFE-F98110FFC66B}"/>
              </a:ext>
            </a:extLst>
          </p:cNvPr>
          <p:cNvCxnSpPr/>
          <p:nvPr/>
        </p:nvCxnSpPr>
        <p:spPr>
          <a:xfrm>
            <a:off x="11968992" y="188640"/>
            <a:ext cx="0" cy="6062524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1FDFA66-523C-4BB8-BF37-0E46EA4B881E}"/>
              </a:ext>
            </a:extLst>
          </p:cNvPr>
          <p:cNvCxnSpPr>
            <a:cxnSpLocks/>
          </p:cNvCxnSpPr>
          <p:nvPr/>
        </p:nvCxnSpPr>
        <p:spPr>
          <a:xfrm>
            <a:off x="191344" y="6597352"/>
            <a:ext cx="11286120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0E767A84-BD41-4725-9671-428072EE0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1E1C11"/>
              </a:clrFrom>
              <a:clrTo>
                <a:srgbClr val="1E1C11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464" y="6251164"/>
            <a:ext cx="717170" cy="60683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A78E163-A94D-4EBA-9EF6-B5A5C27F206E}"/>
              </a:ext>
            </a:extLst>
          </p:cNvPr>
          <p:cNvSpPr/>
          <p:nvPr/>
        </p:nvSpPr>
        <p:spPr>
          <a:xfrm>
            <a:off x="5201983" y="4651436"/>
            <a:ext cx="6767009" cy="1584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dirty="0">
                <a:solidFill>
                  <a:schemeClr val="bg1"/>
                </a:solidFill>
                <a:highlight>
                  <a:srgbClr val="437F78"/>
                </a:highlight>
                <a:latin typeface="Montserrat ExtraBold" panose="00000900000000000000" pitchFamily="2" charset="-52"/>
                <a:cs typeface="Arial" panose="020B0604020202020204" pitchFamily="34" charset="0"/>
              </a:rPr>
              <a:t>Культура СССР</a:t>
            </a:r>
            <a:r>
              <a:rPr lang="ru-RU" sz="4800" dirty="0">
                <a:solidFill>
                  <a:schemeClr val="bg1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 1945 - 1991 годов</a:t>
            </a: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965F0D4-0A4E-4D1F-A703-E0BDFFC7D422}"/>
              </a:ext>
            </a:extLst>
          </p:cNvPr>
          <p:cNvCxnSpPr>
            <a:cxnSpLocks/>
          </p:cNvCxnSpPr>
          <p:nvPr/>
        </p:nvCxnSpPr>
        <p:spPr>
          <a:xfrm>
            <a:off x="5184661" y="4651436"/>
            <a:ext cx="0" cy="134076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23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id="{A0CBBBA0-AFF1-447E-87D2-E8E22254E949}"/>
              </a:ext>
            </a:extLst>
          </p:cNvPr>
          <p:cNvSpPr/>
          <p:nvPr/>
        </p:nvSpPr>
        <p:spPr>
          <a:xfrm rot="20038364">
            <a:off x="2769893" y="801073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6E91B6C6-323A-40A2-AB23-5D1BE1E1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06" y="1705514"/>
            <a:ext cx="3211932" cy="214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7384E3E-AEDB-4A37-9CDF-F2797982D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961" y="4194798"/>
            <a:ext cx="3211932" cy="22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1518343" y="609901"/>
            <a:ext cx="4509388" cy="1323439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Важные объекты этого периода –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проспект Калинина в Москве (1964-1969, архитектор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М.Посохин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), здание СЭВ (1963-1970, архитекторы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М.Посохин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А.Мндоянц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В.Свирский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)</a:t>
            </a:r>
          </a:p>
        </p:txBody>
      </p:sp>
      <p:sp>
        <p:nvSpPr>
          <p:cNvPr id="26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B71662E9-954A-4F55-971A-B158639BBCBE}"/>
              </a:ext>
            </a:extLst>
          </p:cNvPr>
          <p:cNvSpPr txBox="1"/>
          <p:nvPr/>
        </p:nvSpPr>
        <p:spPr>
          <a:xfrm>
            <a:off x="71492" y="3518729"/>
            <a:ext cx="297599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dirty="0">
                <a:latin typeface="Montserrat Medium" panose="00000600000000000000" pitchFamily="2" charset="-52"/>
              </a:rPr>
              <a:t>Здание СЭВ в Москве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sp>
        <p:nvSpPr>
          <p:cNvPr id="25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02C9F4BB-2F75-44D0-858B-86A1819F2CF3}"/>
              </a:ext>
            </a:extLst>
          </p:cNvPr>
          <p:cNvSpPr txBox="1"/>
          <p:nvPr/>
        </p:nvSpPr>
        <p:spPr>
          <a:xfrm>
            <a:off x="1013686" y="3792965"/>
            <a:ext cx="220149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1967 г. </a:t>
            </a: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dirty="0">
                <a:latin typeface="Montserrat Medium" panose="00000600000000000000" pitchFamily="2" charset="-52"/>
              </a:rPr>
              <a:t>построена Останкинская башня, архитектор </a:t>
            </a:r>
            <a:r>
              <a:rPr lang="ru-RU" sz="1600" dirty="0" err="1">
                <a:latin typeface="Montserrat Medium" panose="00000600000000000000" pitchFamily="2" charset="-52"/>
              </a:rPr>
              <a:t>Л.Баталов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8F8B5B-69CC-405D-8121-67C4FF67596A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651A41-9D93-4907-88A1-A20888CC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377" r="3458" b="4356"/>
          <a:stretch>
            <a:fillRect/>
          </a:stretch>
        </p:blipFill>
        <p:spPr bwMode="auto">
          <a:xfrm>
            <a:off x="98031" y="82527"/>
            <a:ext cx="1372310" cy="1373674"/>
          </a:xfrm>
          <a:custGeom>
            <a:avLst/>
            <a:gdLst>
              <a:gd name="connsiteX0" fmla="*/ 1953663 w 3907326"/>
              <a:gd name="connsiteY0" fmla="*/ 0 h 3911208"/>
              <a:gd name="connsiteX1" fmla="*/ 3907326 w 3907326"/>
              <a:gd name="connsiteY1" fmla="*/ 1955604 h 3911208"/>
              <a:gd name="connsiteX2" fmla="*/ 1953663 w 3907326"/>
              <a:gd name="connsiteY2" fmla="*/ 3911208 h 3911208"/>
              <a:gd name="connsiteX3" fmla="*/ 0 w 3907326"/>
              <a:gd name="connsiteY3" fmla="*/ 1955604 h 3911208"/>
              <a:gd name="connsiteX4" fmla="*/ 1953663 w 3907326"/>
              <a:gd name="connsiteY4" fmla="*/ 0 h 3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326" h="3911208">
                <a:moveTo>
                  <a:pt x="1953663" y="0"/>
                </a:moveTo>
                <a:cubicBezTo>
                  <a:pt x="3032641" y="0"/>
                  <a:pt x="3907326" y="875554"/>
                  <a:pt x="3907326" y="1955604"/>
                </a:cubicBezTo>
                <a:cubicBezTo>
                  <a:pt x="3907326" y="3035654"/>
                  <a:pt x="3032641" y="3911208"/>
                  <a:pt x="1953663" y="3911208"/>
                </a:cubicBezTo>
                <a:cubicBezTo>
                  <a:pt x="874685" y="3911208"/>
                  <a:pt x="0" y="3035654"/>
                  <a:pt x="0" y="1955604"/>
                </a:cubicBezTo>
                <a:cubicBezTo>
                  <a:pt x="0" y="875554"/>
                  <a:pt x="874685" y="0"/>
                  <a:pt x="19536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DA6798-2585-47A9-AA17-969BEFE5DE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42" t="9535" r="15594" b="9452"/>
          <a:stretch/>
        </p:blipFill>
        <p:spPr>
          <a:xfrm>
            <a:off x="267963" y="1943470"/>
            <a:ext cx="2100413" cy="1619109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3AA6A28-4E11-407C-B3EF-A0010E13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70" y="1959283"/>
            <a:ext cx="2190899" cy="329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772F3E69-9331-491D-997B-AA45F5BD264F}"/>
              </a:ext>
            </a:extLst>
          </p:cNvPr>
          <p:cNvSpPr txBox="1"/>
          <p:nvPr/>
        </p:nvSpPr>
        <p:spPr>
          <a:xfrm>
            <a:off x="9234753" y="2126425"/>
            <a:ext cx="2594485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4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1965 - 1981 гг. </a:t>
            </a:r>
            <a:r>
              <a:rPr lang="ru-RU" sz="1400" dirty="0">
                <a:solidFill>
                  <a:schemeClr val="tx1"/>
                </a:solidFill>
                <a:latin typeface="Montserrat Medium" panose="00000600000000000000" pitchFamily="2" charset="-52"/>
              </a:rPr>
              <a:t>– </a:t>
            </a:r>
            <a:r>
              <a:rPr lang="ru-RU" sz="1400" dirty="0">
                <a:latin typeface="Montserrat Medium" panose="00000600000000000000" pitchFamily="2" charset="-52"/>
              </a:rPr>
              <a:t>строительство Дома Советов РСФСР (ныне Дом Правительства), архитекторы </a:t>
            </a:r>
            <a:r>
              <a:rPr lang="ru-RU" sz="1400" dirty="0" err="1">
                <a:latin typeface="Montserrat Medium" panose="00000600000000000000" pitchFamily="2" charset="-52"/>
              </a:rPr>
              <a:t>Д.Чечулин</a:t>
            </a:r>
            <a:r>
              <a:rPr lang="ru-RU" sz="1400" dirty="0">
                <a:latin typeface="Montserrat Medium" panose="00000600000000000000" pitchFamily="2" charset="-52"/>
              </a:rPr>
              <a:t>, </a:t>
            </a:r>
            <a:r>
              <a:rPr lang="ru-RU" sz="1400" dirty="0" err="1">
                <a:latin typeface="Montserrat Medium" panose="00000600000000000000" pitchFamily="2" charset="-52"/>
              </a:rPr>
              <a:t>П.Штеллер</a:t>
            </a:r>
            <a:r>
              <a:rPr lang="ru-RU" sz="1400" dirty="0">
                <a:latin typeface="Montserrat Medium" panose="00000600000000000000" pitchFamily="2" charset="-52"/>
              </a:rPr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09042A-1F64-40D2-9798-D99188E5EACB}"/>
              </a:ext>
            </a:extLst>
          </p:cNvPr>
          <p:cNvSpPr txBox="1"/>
          <p:nvPr/>
        </p:nvSpPr>
        <p:spPr>
          <a:xfrm>
            <a:off x="9389097" y="3965180"/>
            <a:ext cx="2385271" cy="292388"/>
          </a:xfrm>
          <a:prstGeom prst="rect">
            <a:avLst/>
          </a:prstGeom>
          <a:solidFill>
            <a:schemeClr val="accent2"/>
          </a:solidFill>
          <a:ln>
            <a:solidFill>
              <a:srgbClr val="EEECE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spc="300" dirty="0" err="1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Э.Неизвестный</a:t>
            </a:r>
            <a:endParaRPr lang="ru-RU" sz="1300" b="1" spc="3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4F8A9C-020C-4379-9914-56B1A5B80C49}"/>
              </a:ext>
            </a:extLst>
          </p:cNvPr>
          <p:cNvSpPr/>
          <p:nvPr/>
        </p:nvSpPr>
        <p:spPr>
          <a:xfrm>
            <a:off x="5733848" y="4053994"/>
            <a:ext cx="29680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Montserrat Medium" panose="00000600000000000000" pitchFamily="2" charset="-52"/>
                <a:sym typeface="PT Sans"/>
              </a:rPr>
              <a:t>В 1962 году </a:t>
            </a:r>
            <a:r>
              <a:rPr lang="ru-RU" sz="1600" dirty="0">
                <a:latin typeface="Montserrat Medium" panose="00000600000000000000" pitchFamily="2" charset="-52"/>
                <a:sym typeface="PT Sans"/>
              </a:rPr>
              <a:t>в Манеже прошла выставка, посвященная 30-летию Московского отделения Союза художников. Работы Эрнста Неизвестного </a:t>
            </a:r>
            <a:r>
              <a:rPr lang="ru-RU" sz="1600" dirty="0" err="1">
                <a:latin typeface="Montserrat Medium" panose="00000600000000000000" pitchFamily="2" charset="-52"/>
                <a:sym typeface="PT Sans"/>
              </a:rPr>
              <a:t>Н.Хрущев</a:t>
            </a:r>
            <a:r>
              <a:rPr lang="ru-RU" sz="1600" dirty="0">
                <a:latin typeface="Montserrat Medium" panose="00000600000000000000" pitchFamily="2" charset="-52"/>
                <a:sym typeface="PT Sans"/>
              </a:rPr>
              <a:t>  называл </a:t>
            </a:r>
          </a:p>
          <a:p>
            <a:r>
              <a:rPr lang="ru-RU" sz="1600" dirty="0">
                <a:latin typeface="Montserrat Medium" panose="00000600000000000000" pitchFamily="2" charset="-52"/>
                <a:sym typeface="PT Sans"/>
              </a:rPr>
              <a:t>«дегенеративным искусством»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2F43EA-32F6-46C4-ACAD-29D1E94CE304}"/>
              </a:ext>
            </a:extLst>
          </p:cNvPr>
          <p:cNvSpPr txBox="1"/>
          <p:nvPr/>
        </p:nvSpPr>
        <p:spPr>
          <a:xfrm>
            <a:off x="6431784" y="392686"/>
            <a:ext cx="5326635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К Олимпиаде-1980 в Москве было возведено большое количество оригинальных зданий: 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Центральный дом туриста, Олимпийская деревня, гостиниц «Космос и др. 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117F584-6DE1-4927-B990-A9B7B0DF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1" y="4922679"/>
            <a:ext cx="2968013" cy="155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7E1FA110-D547-4808-883C-B345DE98DF5F}"/>
              </a:ext>
            </a:extLst>
          </p:cNvPr>
          <p:cNvSpPr txBox="1"/>
          <p:nvPr/>
        </p:nvSpPr>
        <p:spPr>
          <a:xfrm>
            <a:off x="3126284" y="5410865"/>
            <a:ext cx="2693217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1967 г. </a:t>
            </a: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– </a:t>
            </a:r>
            <a:r>
              <a:rPr lang="ru-RU" sz="1600" dirty="0">
                <a:latin typeface="Montserrat Medium" panose="00000600000000000000" pitchFamily="2" charset="-52"/>
              </a:rPr>
              <a:t>мемориальный комплекс Сталинградской битвы, архитектор </a:t>
            </a:r>
            <a:r>
              <a:rPr lang="ru-RU" sz="1600" dirty="0" err="1">
                <a:latin typeface="Montserrat Medium" panose="00000600000000000000" pitchFamily="2" charset="-52"/>
              </a:rPr>
              <a:t>Е.Вучетич</a:t>
            </a:r>
            <a:endParaRPr lang="ru-RU" sz="1600" dirty="0"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7743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58DC702B-51F3-4569-A816-A8AFCAC5F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82" y="4562724"/>
            <a:ext cx="2661260" cy="193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6CA045B-BFFE-44BB-B1D3-E738B0CCD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08" y="3566791"/>
            <a:ext cx="2819464" cy="27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0CBBBA0-AFF1-447E-87D2-E8E22254E949}"/>
              </a:ext>
            </a:extLst>
          </p:cNvPr>
          <p:cNvSpPr/>
          <p:nvPr/>
        </p:nvSpPr>
        <p:spPr>
          <a:xfrm rot="20038364">
            <a:off x="-270364" y="3002834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376824" y="1726791"/>
            <a:ext cx="4851280" cy="409342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sz="2000" b="1" dirty="0">
                <a:solidFill>
                  <a:schemeClr val="tx1"/>
                </a:solidFill>
                <a:effectLst/>
              </a:rPr>
              <a:t>Советский «брутализм»</a:t>
            </a:r>
          </a:p>
          <a:p>
            <a:pPr algn="just"/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Брутализм - архитектурный стиль, зародившийся в 1950-хгодах в Британии и вскоре обретший популярность в самых разных странах мира: США, Канаде, Японии, Бразилии и, как ни странно, СССР. При этом новый стиль архитектуры вкупе с советской эстетикой смотрелся настолько ярко и необычно, что многие ошибочно полагали, будто СССР - родина брутализма. Брутализм - стиль, который привнес в архитектуру впечатляющую мощь конструкций и объёмов, смелые крупномасштабные композиционные решения. С традиционной советской эстетикой это сочеталось как нельзя лучше.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8F8B5B-69CC-405D-8121-67C4FF67596A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651A41-9D93-4907-88A1-A20888CC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377" r="3458" b="4356"/>
          <a:stretch>
            <a:fillRect/>
          </a:stretch>
        </p:blipFill>
        <p:spPr bwMode="auto">
          <a:xfrm>
            <a:off x="98031" y="82527"/>
            <a:ext cx="1372310" cy="1373674"/>
          </a:xfrm>
          <a:custGeom>
            <a:avLst/>
            <a:gdLst>
              <a:gd name="connsiteX0" fmla="*/ 1953663 w 3907326"/>
              <a:gd name="connsiteY0" fmla="*/ 0 h 3911208"/>
              <a:gd name="connsiteX1" fmla="*/ 3907326 w 3907326"/>
              <a:gd name="connsiteY1" fmla="*/ 1955604 h 3911208"/>
              <a:gd name="connsiteX2" fmla="*/ 1953663 w 3907326"/>
              <a:gd name="connsiteY2" fmla="*/ 3911208 h 3911208"/>
              <a:gd name="connsiteX3" fmla="*/ 0 w 3907326"/>
              <a:gd name="connsiteY3" fmla="*/ 1955604 h 3911208"/>
              <a:gd name="connsiteX4" fmla="*/ 1953663 w 3907326"/>
              <a:gd name="connsiteY4" fmla="*/ 0 h 3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326" h="3911208">
                <a:moveTo>
                  <a:pt x="1953663" y="0"/>
                </a:moveTo>
                <a:cubicBezTo>
                  <a:pt x="3032641" y="0"/>
                  <a:pt x="3907326" y="875554"/>
                  <a:pt x="3907326" y="1955604"/>
                </a:cubicBezTo>
                <a:cubicBezTo>
                  <a:pt x="3907326" y="3035654"/>
                  <a:pt x="3032641" y="3911208"/>
                  <a:pt x="1953663" y="3911208"/>
                </a:cubicBezTo>
                <a:cubicBezTo>
                  <a:pt x="874685" y="3911208"/>
                  <a:pt x="0" y="3035654"/>
                  <a:pt x="0" y="1955604"/>
                </a:cubicBezTo>
                <a:cubicBezTo>
                  <a:pt x="0" y="875554"/>
                  <a:pt x="874685" y="0"/>
                  <a:pt x="19536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952FBB9-BAD0-4D08-86C1-D0D42209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935" y="187909"/>
            <a:ext cx="2986756" cy="324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772F3E69-9331-491D-997B-AA45F5BD264F}"/>
              </a:ext>
            </a:extLst>
          </p:cNvPr>
          <p:cNvSpPr txBox="1"/>
          <p:nvPr/>
        </p:nvSpPr>
        <p:spPr>
          <a:xfrm>
            <a:off x="6935078" y="296931"/>
            <a:ext cx="211324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4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«Дом корабль» 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на Тульской, Москва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DD57F7A-C7BB-4D07-BAFB-DCDE5E690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400" y="1478169"/>
            <a:ext cx="2986756" cy="19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8CC5AD9C-61DB-402B-BE57-4221153BAAB9}"/>
              </a:ext>
            </a:extLst>
          </p:cNvPr>
          <p:cNvSpPr txBox="1"/>
          <p:nvPr/>
        </p:nvSpPr>
        <p:spPr>
          <a:xfrm>
            <a:off x="9278705" y="1089393"/>
            <a:ext cx="211324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4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Гостиница «Космос»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, Москва</a:t>
            </a:r>
          </a:p>
        </p:txBody>
      </p:sp>
      <p:sp>
        <p:nvSpPr>
          <p:cNvPr id="27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E5A0E8E4-4FFA-44E0-ABB1-C7DA21593F15}"/>
              </a:ext>
            </a:extLst>
          </p:cNvPr>
          <p:cNvSpPr txBox="1"/>
          <p:nvPr/>
        </p:nvSpPr>
        <p:spPr>
          <a:xfrm>
            <a:off x="7416557" y="3586020"/>
            <a:ext cx="2113248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4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Дом «на курьих ножках» 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на «Приморской», Санкт-Петербург </a:t>
            </a:r>
          </a:p>
        </p:txBody>
      </p:sp>
      <p:sp>
        <p:nvSpPr>
          <p:cNvPr id="28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AD8C3F69-02B6-4793-B119-6A06AFC8701A}"/>
              </a:ext>
            </a:extLst>
          </p:cNvPr>
          <p:cNvSpPr txBox="1"/>
          <p:nvPr/>
        </p:nvSpPr>
        <p:spPr>
          <a:xfrm>
            <a:off x="9892614" y="3950718"/>
            <a:ext cx="211324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4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Гостиница «Русь»</a:t>
            </a:r>
            <a:r>
              <a:rPr lang="ru-RU" sz="1600" dirty="0">
                <a:solidFill>
                  <a:schemeClr val="tx1"/>
                </a:solidFill>
                <a:latin typeface="Montserrat" panose="00000500000000000000" pitchFamily="2" charset="-52"/>
              </a:rPr>
              <a:t>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64338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 16">
            <a:extLst>
              <a:ext uri="{FF2B5EF4-FFF2-40B4-BE49-F238E27FC236}">
                <a16:creationId xmlns:a16="http://schemas.microsoft.com/office/drawing/2014/main" id="{759BA795-916C-4D4A-9F5F-C05C7A132396}"/>
              </a:ext>
            </a:extLst>
          </p:cNvPr>
          <p:cNvSpPr/>
          <p:nvPr/>
        </p:nvSpPr>
        <p:spPr>
          <a:xfrm rot="20038364">
            <a:off x="3571529" y="700919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" name="Рисунок 2048">
            <a:extLst>
              <a:ext uri="{FF2B5EF4-FFF2-40B4-BE49-F238E27FC236}">
                <a16:creationId xmlns:a16="http://schemas.microsoft.com/office/drawing/2014/main" id="{700BA0A8-BF11-4F00-BE9A-364A170B7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" t="16473" r="29919" b="52376"/>
          <a:stretch/>
        </p:blipFill>
        <p:spPr>
          <a:xfrm>
            <a:off x="5092978" y="4399554"/>
            <a:ext cx="6705944" cy="2012808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1E0065-8B64-4181-837B-53D6851FB392}"/>
              </a:ext>
            </a:extLst>
          </p:cNvPr>
          <p:cNvSpPr txBox="1"/>
          <p:nvPr/>
        </p:nvSpPr>
        <p:spPr>
          <a:xfrm>
            <a:off x="9645697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CCB733-9874-4C8F-A36E-3B83E7683523}"/>
              </a:ext>
            </a:extLst>
          </p:cNvPr>
          <p:cNvSpPr txBox="1"/>
          <p:nvPr/>
        </p:nvSpPr>
        <p:spPr>
          <a:xfrm>
            <a:off x="6280745" y="1452042"/>
            <a:ext cx="5518177" cy="830997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Были сделаны значительные достижения в развитии радиофизики, электроники, теоретической и химической физики, химии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2F96B60-6F90-4B05-ABF3-A46274C42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8849" r="9838" b="3241"/>
          <a:stretch>
            <a:fillRect/>
          </a:stretch>
        </p:blipFill>
        <p:spPr>
          <a:xfrm>
            <a:off x="8616280" y="44624"/>
            <a:ext cx="1372310" cy="1372310"/>
          </a:xfrm>
          <a:custGeom>
            <a:avLst/>
            <a:gdLst>
              <a:gd name="connsiteX0" fmla="*/ 3014461 w 6028922"/>
              <a:gd name="connsiteY0" fmla="*/ 0 h 6028922"/>
              <a:gd name="connsiteX1" fmla="*/ 6028922 w 6028922"/>
              <a:gd name="connsiteY1" fmla="*/ 3014461 h 6028922"/>
              <a:gd name="connsiteX2" fmla="*/ 3014461 w 6028922"/>
              <a:gd name="connsiteY2" fmla="*/ 6028922 h 6028922"/>
              <a:gd name="connsiteX3" fmla="*/ 0 w 6028922"/>
              <a:gd name="connsiteY3" fmla="*/ 3014461 h 6028922"/>
              <a:gd name="connsiteX4" fmla="*/ 3014461 w 6028922"/>
              <a:gd name="connsiteY4" fmla="*/ 0 h 60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8922" h="6028922">
                <a:moveTo>
                  <a:pt x="3014461" y="0"/>
                </a:moveTo>
                <a:cubicBezTo>
                  <a:pt x="4679302" y="0"/>
                  <a:pt x="6028922" y="1349620"/>
                  <a:pt x="6028922" y="3014461"/>
                </a:cubicBezTo>
                <a:cubicBezTo>
                  <a:pt x="6028922" y="4679302"/>
                  <a:pt x="4679302" y="6028922"/>
                  <a:pt x="3014461" y="6028922"/>
                </a:cubicBezTo>
                <a:cubicBezTo>
                  <a:pt x="1349620" y="6028922"/>
                  <a:pt x="0" y="4679302"/>
                  <a:pt x="0" y="3014461"/>
                </a:cubicBezTo>
                <a:cubicBezTo>
                  <a:pt x="0" y="1349620"/>
                  <a:pt x="1349620" y="0"/>
                  <a:pt x="3014461" y="0"/>
                </a:cubicBezTo>
                <a:close/>
              </a:path>
            </a:pathLst>
          </a:cu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Наука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83AC057-D857-4872-9739-F6EF80B9EC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9113" r="5973" b="1233"/>
          <a:stretch>
            <a:fillRect/>
          </a:stretch>
        </p:blipFill>
        <p:spPr>
          <a:xfrm>
            <a:off x="98031" y="44624"/>
            <a:ext cx="1372310" cy="1372310"/>
          </a:xfrm>
          <a:custGeom>
            <a:avLst/>
            <a:gdLst>
              <a:gd name="connsiteX0" fmla="*/ 1181178 w 2362356"/>
              <a:gd name="connsiteY0" fmla="*/ 0 h 2362356"/>
              <a:gd name="connsiteX1" fmla="*/ 2362356 w 2362356"/>
              <a:gd name="connsiteY1" fmla="*/ 1181178 h 2362356"/>
              <a:gd name="connsiteX2" fmla="*/ 1181178 w 2362356"/>
              <a:gd name="connsiteY2" fmla="*/ 2362356 h 2362356"/>
              <a:gd name="connsiteX3" fmla="*/ 0 w 2362356"/>
              <a:gd name="connsiteY3" fmla="*/ 1181178 h 2362356"/>
              <a:gd name="connsiteX4" fmla="*/ 1181178 w 2362356"/>
              <a:gd name="connsiteY4" fmla="*/ 0 h 23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356" h="2362356">
                <a:moveTo>
                  <a:pt x="1181178" y="0"/>
                </a:moveTo>
                <a:cubicBezTo>
                  <a:pt x="1833525" y="0"/>
                  <a:pt x="2362356" y="528831"/>
                  <a:pt x="2362356" y="1181178"/>
                </a:cubicBezTo>
                <a:cubicBezTo>
                  <a:pt x="2362356" y="1833525"/>
                  <a:pt x="1833525" y="2362356"/>
                  <a:pt x="1181178" y="2362356"/>
                </a:cubicBezTo>
                <a:cubicBezTo>
                  <a:pt x="528831" y="2362356"/>
                  <a:pt x="0" y="1833525"/>
                  <a:pt x="0" y="1181178"/>
                </a:cubicBezTo>
                <a:cubicBezTo>
                  <a:pt x="0" y="528831"/>
                  <a:pt x="528831" y="0"/>
                  <a:pt x="1181178" y="0"/>
                </a:cubicBezTo>
                <a:close/>
              </a:path>
            </a:pathLst>
          </a:cu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70899FE-27E4-4CD9-89F6-3D1D14C313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81" y="333033"/>
            <a:ext cx="2048123" cy="2537030"/>
          </a:xfrm>
          <a:prstGeom prst="rect">
            <a:avLst/>
          </a:prstGeom>
        </p:spPr>
      </p:pic>
      <p:sp>
        <p:nvSpPr>
          <p:cNvPr id="29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3F1BB35F-8059-4681-B93A-5BF17DBE3810}"/>
              </a:ext>
            </a:extLst>
          </p:cNvPr>
          <p:cNvSpPr txBox="1"/>
          <p:nvPr/>
        </p:nvSpPr>
        <p:spPr>
          <a:xfrm>
            <a:off x="339298" y="1597242"/>
            <a:ext cx="3056397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1949 г. </a:t>
            </a:r>
            <a:r>
              <a:rPr lang="ru-RU" sz="1600" dirty="0">
                <a:latin typeface="Montserrat Medium" panose="00000600000000000000" pitchFamily="2" charset="-52"/>
              </a:rPr>
              <a:t>– создание в СССР атомной бомбы (руководитель проекта </a:t>
            </a:r>
            <a:r>
              <a:rPr lang="ru-RU" sz="1600" dirty="0" err="1">
                <a:latin typeface="Montserrat Medium" panose="00000600000000000000" pitchFamily="2" charset="-52"/>
              </a:rPr>
              <a:t>Л.Берия</a:t>
            </a:r>
            <a:r>
              <a:rPr lang="ru-RU" sz="1600" dirty="0">
                <a:latin typeface="Montserrat Medium" panose="00000600000000000000" pitchFamily="2" charset="-52"/>
              </a:rPr>
              <a:t>, научный руководитель </a:t>
            </a:r>
            <a:r>
              <a:rPr lang="ru-RU" sz="1600" dirty="0" err="1">
                <a:latin typeface="Montserrat Medium" panose="00000600000000000000" pitchFamily="2" charset="-52"/>
              </a:rPr>
              <a:t>И.Курчатов</a:t>
            </a:r>
            <a:r>
              <a:rPr lang="ru-RU" sz="1600" dirty="0">
                <a:latin typeface="Montserrat Medium" panose="00000600000000000000" pitchFamily="2" charset="-52"/>
              </a:rPr>
              <a:t>)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8B375AD-5A2F-4CCA-98EE-90AA81B9E4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2" b="18391"/>
          <a:stretch/>
        </p:blipFill>
        <p:spPr>
          <a:xfrm>
            <a:off x="3316283" y="1764914"/>
            <a:ext cx="1132383" cy="1554321"/>
          </a:xfrm>
          <a:prstGeom prst="rect">
            <a:avLst/>
          </a:prstGeom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7138B6E-1F5C-44EE-9D7E-302E88EE08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3"/>
          <a:stretch/>
        </p:blipFill>
        <p:spPr bwMode="auto">
          <a:xfrm>
            <a:off x="300897" y="4435708"/>
            <a:ext cx="3816678" cy="200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1AA698EC-F8AB-430C-82B5-85F1A11ED824}"/>
              </a:ext>
            </a:extLst>
          </p:cNvPr>
          <p:cNvSpPr txBox="1"/>
          <p:nvPr/>
        </p:nvSpPr>
        <p:spPr>
          <a:xfrm>
            <a:off x="239269" y="3441613"/>
            <a:ext cx="596153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1953 г. </a:t>
            </a:r>
            <a:r>
              <a:rPr lang="ru-RU" sz="1600" dirty="0">
                <a:latin typeface="Montserrat Medium" panose="00000600000000000000" pitchFamily="2" charset="-52"/>
              </a:rPr>
              <a:t>– успешное проведение испытаний водородной бомбы в СССР (научная группа в составе </a:t>
            </a:r>
            <a:r>
              <a:rPr lang="ru-RU" sz="1600" dirty="0" err="1">
                <a:latin typeface="Montserrat Medium" panose="00000600000000000000" pitchFamily="2" charset="-52"/>
              </a:rPr>
              <a:t>А.Д.Сахарова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Я.Б.Зельдовича</a:t>
            </a:r>
            <a:r>
              <a:rPr lang="ru-RU" sz="1600" dirty="0">
                <a:latin typeface="Montserrat Medium" panose="00000600000000000000" pitchFamily="2" charset="-52"/>
              </a:rPr>
              <a:t>, </a:t>
            </a:r>
            <a:r>
              <a:rPr lang="ru-RU" sz="1600" dirty="0" err="1">
                <a:latin typeface="Montserrat Medium" panose="00000600000000000000" pitchFamily="2" charset="-52"/>
              </a:rPr>
              <a:t>Ю.Б.Харитона</a:t>
            </a:r>
            <a:r>
              <a:rPr lang="ru-RU" sz="1600" dirty="0">
                <a:latin typeface="Montserrat Medium" panose="00000600000000000000" pitchFamily="2" charset="-52"/>
              </a:rPr>
              <a:t> и пр.)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BE06371-5818-43BE-A290-FA066FD53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t="48399" r="29919" b="10081"/>
          <a:stretch/>
        </p:blipFill>
        <p:spPr>
          <a:xfrm>
            <a:off x="6374140" y="2344228"/>
            <a:ext cx="5148576" cy="1884204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9465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1E0065-8B64-4181-837B-53D6851FB392}"/>
              </a:ext>
            </a:extLst>
          </p:cNvPr>
          <p:cNvSpPr txBox="1"/>
          <p:nvPr/>
        </p:nvSpPr>
        <p:spPr>
          <a:xfrm>
            <a:off x="9645697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651A41-9D93-4907-88A1-A20888CC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377" r="3458" b="4356"/>
          <a:stretch>
            <a:fillRect/>
          </a:stretch>
        </p:blipFill>
        <p:spPr bwMode="auto">
          <a:xfrm>
            <a:off x="98031" y="82527"/>
            <a:ext cx="1372310" cy="1373674"/>
          </a:xfrm>
          <a:custGeom>
            <a:avLst/>
            <a:gdLst>
              <a:gd name="connsiteX0" fmla="*/ 1953663 w 3907326"/>
              <a:gd name="connsiteY0" fmla="*/ 0 h 3911208"/>
              <a:gd name="connsiteX1" fmla="*/ 3907326 w 3907326"/>
              <a:gd name="connsiteY1" fmla="*/ 1955604 h 3911208"/>
              <a:gd name="connsiteX2" fmla="*/ 1953663 w 3907326"/>
              <a:gd name="connsiteY2" fmla="*/ 3911208 h 3911208"/>
              <a:gd name="connsiteX3" fmla="*/ 0 w 3907326"/>
              <a:gd name="connsiteY3" fmla="*/ 1955604 h 3911208"/>
              <a:gd name="connsiteX4" fmla="*/ 1953663 w 3907326"/>
              <a:gd name="connsiteY4" fmla="*/ 0 h 3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326" h="3911208">
                <a:moveTo>
                  <a:pt x="1953663" y="0"/>
                </a:moveTo>
                <a:cubicBezTo>
                  <a:pt x="3032641" y="0"/>
                  <a:pt x="3907326" y="875554"/>
                  <a:pt x="3907326" y="1955604"/>
                </a:cubicBezTo>
                <a:cubicBezTo>
                  <a:pt x="3907326" y="3035654"/>
                  <a:pt x="3032641" y="3911208"/>
                  <a:pt x="1953663" y="3911208"/>
                </a:cubicBezTo>
                <a:cubicBezTo>
                  <a:pt x="874685" y="3911208"/>
                  <a:pt x="0" y="3035654"/>
                  <a:pt x="0" y="1955604"/>
                </a:cubicBezTo>
                <a:cubicBezTo>
                  <a:pt x="0" y="875554"/>
                  <a:pt x="874685" y="0"/>
                  <a:pt x="19536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70236C-609C-4F44-A3A1-0CB559C66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651" r="20208" b="2667"/>
          <a:stretch>
            <a:fillRect/>
          </a:stretch>
        </p:blipFill>
        <p:spPr>
          <a:xfrm>
            <a:off x="8628618" y="82527"/>
            <a:ext cx="1373901" cy="1373901"/>
          </a:xfrm>
          <a:custGeom>
            <a:avLst/>
            <a:gdLst>
              <a:gd name="connsiteX0" fmla="*/ 3315243 w 6630486"/>
              <a:gd name="connsiteY0" fmla="*/ 0 h 6630486"/>
              <a:gd name="connsiteX1" fmla="*/ 6630486 w 6630486"/>
              <a:gd name="connsiteY1" fmla="*/ 3315243 h 6630486"/>
              <a:gd name="connsiteX2" fmla="*/ 3315243 w 6630486"/>
              <a:gd name="connsiteY2" fmla="*/ 6630486 h 6630486"/>
              <a:gd name="connsiteX3" fmla="*/ 0 w 6630486"/>
              <a:gd name="connsiteY3" fmla="*/ 3315243 h 6630486"/>
              <a:gd name="connsiteX4" fmla="*/ 3315243 w 6630486"/>
              <a:gd name="connsiteY4" fmla="*/ 0 h 663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486" h="6630486">
                <a:moveTo>
                  <a:pt x="3315243" y="0"/>
                </a:moveTo>
                <a:cubicBezTo>
                  <a:pt x="5146201" y="0"/>
                  <a:pt x="6630486" y="1484285"/>
                  <a:pt x="6630486" y="3315243"/>
                </a:cubicBezTo>
                <a:cubicBezTo>
                  <a:pt x="6630486" y="5146201"/>
                  <a:pt x="5146201" y="6630486"/>
                  <a:pt x="3315243" y="6630486"/>
                </a:cubicBezTo>
                <a:cubicBezTo>
                  <a:pt x="1484285" y="6630486"/>
                  <a:pt x="0" y="5146201"/>
                  <a:pt x="0" y="3315243"/>
                </a:cubicBezTo>
                <a:cubicBezTo>
                  <a:pt x="0" y="1484285"/>
                  <a:pt x="1484285" y="0"/>
                  <a:pt x="3315243" y="0"/>
                </a:cubicBezTo>
                <a:close/>
              </a:path>
            </a:pathLst>
          </a:cu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628121-639C-48F9-BDE0-3899661E6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39495" r="30510" b="16384"/>
          <a:stretch/>
        </p:blipFill>
        <p:spPr>
          <a:xfrm>
            <a:off x="296681" y="1552042"/>
            <a:ext cx="5997967" cy="230425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C5D778C-F5C9-45C0-9FB8-068E145EF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1" y="4001313"/>
            <a:ext cx="2376239" cy="1693070"/>
          </a:xfrm>
          <a:prstGeom prst="rect">
            <a:avLst/>
          </a:prstGeom>
        </p:spPr>
      </p:pic>
      <p:sp>
        <p:nvSpPr>
          <p:cNvPr id="26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B71662E9-954A-4F55-971A-B158639BBCBE}"/>
              </a:ext>
            </a:extLst>
          </p:cNvPr>
          <p:cNvSpPr txBox="1"/>
          <p:nvPr/>
        </p:nvSpPr>
        <p:spPr>
          <a:xfrm>
            <a:off x="334196" y="5694383"/>
            <a:ext cx="297599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1975 г. </a:t>
            </a:r>
            <a:r>
              <a:rPr lang="ru-RU" sz="1600" dirty="0">
                <a:latin typeface="Montserrat Medium" panose="00000600000000000000" pitchFamily="2" charset="-52"/>
              </a:rPr>
              <a:t>– Нобелевская премия </a:t>
            </a:r>
            <a:r>
              <a:rPr lang="ru-RU" sz="1600" dirty="0" err="1">
                <a:latin typeface="Montserrat Medium" panose="00000600000000000000" pitchFamily="2" charset="-52"/>
              </a:rPr>
              <a:t>Л.В.Кванторовича</a:t>
            </a:r>
            <a:r>
              <a:rPr lang="ru-RU" sz="1600" dirty="0">
                <a:latin typeface="Montserrat Medium" panose="00000600000000000000" pitchFamily="2" charset="-52"/>
              </a:rPr>
              <a:t> по экономике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580F471-E12C-4A89-BE49-A137D51309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19" y="4214434"/>
            <a:ext cx="1631532" cy="2231579"/>
          </a:xfrm>
          <a:prstGeom prst="rect">
            <a:avLst/>
          </a:prstGeom>
        </p:spPr>
      </p:pic>
      <p:sp>
        <p:nvSpPr>
          <p:cNvPr id="29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9B6C5FC4-5ACC-48AB-95A5-8340444DBA78}"/>
              </a:ext>
            </a:extLst>
          </p:cNvPr>
          <p:cNvSpPr txBox="1"/>
          <p:nvPr/>
        </p:nvSpPr>
        <p:spPr>
          <a:xfrm>
            <a:off x="2836094" y="3885250"/>
            <a:ext cx="2975992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1979 г</a:t>
            </a:r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. </a:t>
            </a:r>
            <a:r>
              <a:rPr lang="ru-RU" sz="1600" dirty="0">
                <a:latin typeface="Montserrat Medium" panose="00000600000000000000" pitchFamily="2" charset="-52"/>
              </a:rPr>
              <a:t>– теория этногенеза </a:t>
            </a:r>
            <a:r>
              <a:rPr lang="ru-RU" sz="1600" dirty="0" err="1">
                <a:latin typeface="Montserrat Medium" panose="00000600000000000000" pitchFamily="2" charset="-52"/>
              </a:rPr>
              <a:t>Л.Н.Гумилёва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63BF10D-AD77-49A2-B47E-BE9AC774D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427" y="1480786"/>
            <a:ext cx="3290430" cy="38494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6158671" y="5287733"/>
            <a:ext cx="5518177" cy="1323439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К началу 1990-ых годов начинается кризис науки, связанный со значительным ее недофинансированием. Нестабильность экономической и политической ситуации предопределит т.н. «утечку мозгов» </a:t>
            </a:r>
          </a:p>
        </p:txBody>
      </p:sp>
      <p:sp>
        <p:nvSpPr>
          <p:cNvPr id="3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4B3C6C71-7865-41CD-B137-C787B0DF1BE0}"/>
              </a:ext>
            </a:extLst>
          </p:cNvPr>
          <p:cNvSpPr txBox="1"/>
          <p:nvPr/>
        </p:nvSpPr>
        <p:spPr>
          <a:xfrm>
            <a:off x="6492354" y="1776316"/>
            <a:ext cx="196566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1988 г</a:t>
            </a:r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. </a:t>
            </a:r>
            <a:r>
              <a:rPr lang="ru-RU" sz="1600" dirty="0">
                <a:latin typeface="Montserrat Medium" panose="00000600000000000000" pitchFamily="2" charset="-52"/>
              </a:rPr>
              <a:t>– первый и единственный старт в рамках проекта «Буран»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105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>
            <a:extLst>
              <a:ext uri="{FF2B5EF4-FFF2-40B4-BE49-F238E27FC236}">
                <a16:creationId xmlns:a16="http://schemas.microsoft.com/office/drawing/2014/main" id="{A80C3CC0-DA2B-4453-AEEB-ED693CBDF3E7}"/>
              </a:ext>
            </a:extLst>
          </p:cNvPr>
          <p:cNvSpPr/>
          <p:nvPr/>
        </p:nvSpPr>
        <p:spPr>
          <a:xfrm rot="20038364">
            <a:off x="5240581" y="1805283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D1ADC40-E0EA-4FA6-B1A9-C9998491249D}"/>
              </a:ext>
            </a:extLst>
          </p:cNvPr>
          <p:cNvSpPr/>
          <p:nvPr/>
        </p:nvSpPr>
        <p:spPr>
          <a:xfrm rot="20038364">
            <a:off x="-484241" y="1634542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7CF6706-471C-45AA-B56A-BE031EE8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072" y="4929203"/>
            <a:ext cx="2742901" cy="154288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484E1C24-22DE-4D75-B51D-8234214C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108" y="3241792"/>
            <a:ext cx="2146740" cy="3213415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D6C634-2756-4FB7-9CDB-679355BD4D86}"/>
              </a:ext>
            </a:extLst>
          </p:cNvPr>
          <p:cNvSpPr txBox="1"/>
          <p:nvPr/>
        </p:nvSpPr>
        <p:spPr>
          <a:xfrm>
            <a:off x="9588616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Литература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04C54-6DD4-418C-B77C-303B3EA74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8849" r="9838" b="3241"/>
          <a:stretch>
            <a:fillRect/>
          </a:stretch>
        </p:blipFill>
        <p:spPr>
          <a:xfrm>
            <a:off x="8616280" y="44624"/>
            <a:ext cx="1372310" cy="1372310"/>
          </a:xfrm>
          <a:custGeom>
            <a:avLst/>
            <a:gdLst>
              <a:gd name="connsiteX0" fmla="*/ 3014461 w 6028922"/>
              <a:gd name="connsiteY0" fmla="*/ 0 h 6028922"/>
              <a:gd name="connsiteX1" fmla="*/ 6028922 w 6028922"/>
              <a:gd name="connsiteY1" fmla="*/ 3014461 h 6028922"/>
              <a:gd name="connsiteX2" fmla="*/ 3014461 w 6028922"/>
              <a:gd name="connsiteY2" fmla="*/ 6028922 h 6028922"/>
              <a:gd name="connsiteX3" fmla="*/ 0 w 6028922"/>
              <a:gd name="connsiteY3" fmla="*/ 3014461 h 6028922"/>
              <a:gd name="connsiteX4" fmla="*/ 3014461 w 6028922"/>
              <a:gd name="connsiteY4" fmla="*/ 0 h 60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8922" h="6028922">
                <a:moveTo>
                  <a:pt x="3014461" y="0"/>
                </a:moveTo>
                <a:cubicBezTo>
                  <a:pt x="4679302" y="0"/>
                  <a:pt x="6028922" y="1349620"/>
                  <a:pt x="6028922" y="3014461"/>
                </a:cubicBezTo>
                <a:cubicBezTo>
                  <a:pt x="6028922" y="4679302"/>
                  <a:pt x="4679302" y="6028922"/>
                  <a:pt x="3014461" y="6028922"/>
                </a:cubicBezTo>
                <a:cubicBezTo>
                  <a:pt x="1349620" y="6028922"/>
                  <a:pt x="0" y="4679302"/>
                  <a:pt x="0" y="3014461"/>
                </a:cubicBezTo>
                <a:cubicBezTo>
                  <a:pt x="0" y="1349620"/>
                  <a:pt x="1349620" y="0"/>
                  <a:pt x="3014461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B827AA-AF17-4AAA-ABFB-0779EC271F65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Литература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58BFC1-CCA4-4596-99F3-D62C9E6CB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9113" r="5973" b="1233"/>
          <a:stretch>
            <a:fillRect/>
          </a:stretch>
        </p:blipFill>
        <p:spPr>
          <a:xfrm>
            <a:off x="98031" y="44624"/>
            <a:ext cx="1372310" cy="1372310"/>
          </a:xfrm>
          <a:custGeom>
            <a:avLst/>
            <a:gdLst>
              <a:gd name="connsiteX0" fmla="*/ 1181178 w 2362356"/>
              <a:gd name="connsiteY0" fmla="*/ 0 h 2362356"/>
              <a:gd name="connsiteX1" fmla="*/ 2362356 w 2362356"/>
              <a:gd name="connsiteY1" fmla="*/ 1181178 h 2362356"/>
              <a:gd name="connsiteX2" fmla="*/ 1181178 w 2362356"/>
              <a:gd name="connsiteY2" fmla="*/ 2362356 h 2362356"/>
              <a:gd name="connsiteX3" fmla="*/ 0 w 2362356"/>
              <a:gd name="connsiteY3" fmla="*/ 1181178 h 2362356"/>
              <a:gd name="connsiteX4" fmla="*/ 1181178 w 2362356"/>
              <a:gd name="connsiteY4" fmla="*/ 0 h 23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356" h="2362356">
                <a:moveTo>
                  <a:pt x="1181178" y="0"/>
                </a:moveTo>
                <a:cubicBezTo>
                  <a:pt x="1833525" y="0"/>
                  <a:pt x="2362356" y="528831"/>
                  <a:pt x="2362356" y="1181178"/>
                </a:cubicBezTo>
                <a:cubicBezTo>
                  <a:pt x="2362356" y="1833525"/>
                  <a:pt x="1833525" y="2362356"/>
                  <a:pt x="1181178" y="2362356"/>
                </a:cubicBezTo>
                <a:cubicBezTo>
                  <a:pt x="528831" y="2362356"/>
                  <a:pt x="0" y="1833525"/>
                  <a:pt x="0" y="1181178"/>
                </a:cubicBezTo>
                <a:cubicBezTo>
                  <a:pt x="0" y="528831"/>
                  <a:pt x="528831" y="0"/>
                  <a:pt x="1181178" y="0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0DEAFC-B1C0-46E7-B6CE-3E3C7F4C99A2}"/>
              </a:ext>
            </a:extLst>
          </p:cNvPr>
          <p:cNvSpPr txBox="1"/>
          <p:nvPr/>
        </p:nvSpPr>
        <p:spPr>
          <a:xfrm>
            <a:off x="1640061" y="624599"/>
            <a:ext cx="4609992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</a:rPr>
              <a:t>В послевоенное время в отечественной культуре преобладающей оставалась военная тематика. В </a:t>
            </a:r>
            <a:r>
              <a:rPr lang="ru-RU" dirty="0">
                <a:solidFill>
                  <a:srgbClr val="95B3D7"/>
                </a:solidFill>
                <a:sym typeface="PT Sans"/>
              </a:rPr>
              <a:t>1946 г.</a:t>
            </a:r>
            <a:r>
              <a:rPr lang="ru-RU" dirty="0">
                <a:solidFill>
                  <a:schemeClr val="tx1"/>
                </a:solidFill>
                <a:effectLst/>
              </a:rPr>
              <a:t> опубликованы: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C09AAF-EF7F-4480-94C2-51CE582EFF90}"/>
              </a:ext>
            </a:extLst>
          </p:cNvPr>
          <p:cNvSpPr txBox="1"/>
          <p:nvPr/>
        </p:nvSpPr>
        <p:spPr>
          <a:xfrm>
            <a:off x="319142" y="1581676"/>
            <a:ext cx="5774344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«Повесть о настоящем человеке»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Б.Н.Полевого</a:t>
            </a:r>
            <a:endParaRPr lang="ru-RU" dirty="0">
              <a:solidFill>
                <a:schemeClr val="tx1"/>
              </a:solidFill>
              <a:effectLst/>
              <a:latin typeface="Montserrat" panose="00000500000000000000" pitchFamily="2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поэма «Дом у дороги»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А.Твардовского</a:t>
            </a:r>
            <a:endParaRPr lang="ru-RU" dirty="0">
              <a:solidFill>
                <a:schemeClr val="tx1"/>
              </a:solidFill>
              <a:effectLst/>
              <a:latin typeface="Montserrat" panose="00000500000000000000" pitchFamily="2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роман «Молодя гвардия»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А.Фадеева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повесть «В окопах Сталинграда»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В.Некрасова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27122-25AD-4BDF-9CA4-BEDE1A3FF6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17" y="2658894"/>
            <a:ext cx="1205547" cy="18094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AF6F92-503F-493F-A57B-0B836FBA66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782" y="2702293"/>
            <a:ext cx="1519063" cy="16684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9130CD4-7FEA-46DF-9227-D0C833FFD5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73" y="2663387"/>
            <a:ext cx="1206869" cy="180945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F0976A1-33C5-493D-8DB4-5F59DE6780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352" y="4531124"/>
            <a:ext cx="2930156" cy="1648212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9A42577-534B-48F3-A801-3C893F6F0313}"/>
              </a:ext>
            </a:extLst>
          </p:cNvPr>
          <p:cNvSpPr txBox="1"/>
          <p:nvPr/>
        </p:nvSpPr>
        <p:spPr>
          <a:xfrm>
            <a:off x="6080323" y="1355066"/>
            <a:ext cx="5753819" cy="2062103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Перемены в обществе первыми почувствовали представители литературы. Еще до </a:t>
            </a:r>
            <a:r>
              <a:rPr lang="en-US" dirty="0">
                <a:solidFill>
                  <a:schemeClr val="tx1"/>
                </a:solidFill>
                <a:effectLst/>
              </a:rPr>
              <a:t>XX </a:t>
            </a:r>
            <a:r>
              <a:rPr lang="ru-RU" dirty="0">
                <a:solidFill>
                  <a:schemeClr val="tx1"/>
                </a:solidFill>
                <a:effectLst/>
              </a:rPr>
              <a:t>съезда КПСС появились произведения, обозначившие рождение нового направления в советской литературе, - </a:t>
            </a:r>
            <a:r>
              <a:rPr lang="ru-RU" dirty="0">
                <a:solidFill>
                  <a:srgbClr val="95B3D7"/>
                </a:solidFill>
              </a:rPr>
              <a:t>обновленческого. </a:t>
            </a:r>
            <a:r>
              <a:rPr lang="ru-RU" dirty="0">
                <a:solidFill>
                  <a:schemeClr val="tx1"/>
                </a:solidFill>
                <a:effectLst/>
              </a:rPr>
              <a:t>Суть его состояла в обращении к внутреннему миру человеку, его повседневным заботам и проблемам, нерешенным вопросам в развитии страны.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A5247B-E57F-46EB-BC4D-BCFFD45911C7}"/>
              </a:ext>
            </a:extLst>
          </p:cNvPr>
          <p:cNvSpPr txBox="1"/>
          <p:nvPr/>
        </p:nvSpPr>
        <p:spPr>
          <a:xfrm>
            <a:off x="5635684" y="3359894"/>
            <a:ext cx="3844692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Освоение космоса, разработка новейших образцов техники сделали любимым жанром читателей </a:t>
            </a:r>
            <a:r>
              <a:rPr lang="ru-RU" dirty="0">
                <a:solidFill>
                  <a:srgbClr val="95B3D7"/>
                </a:solidFill>
              </a:rPr>
              <a:t>научную фантастику </a:t>
            </a:r>
            <a:r>
              <a:rPr lang="ru-RU" dirty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763E2F5-16EF-4802-93C8-894F71ACF5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75" y="4482252"/>
            <a:ext cx="1557309" cy="20060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5360C02-04AD-4D21-A066-1C0AA9BBB204}"/>
              </a:ext>
            </a:extLst>
          </p:cNvPr>
          <p:cNvSpPr txBox="1"/>
          <p:nvPr/>
        </p:nvSpPr>
        <p:spPr>
          <a:xfrm>
            <a:off x="6215168" y="4437112"/>
            <a:ext cx="1859887" cy="954107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(</a:t>
            </a:r>
            <a:r>
              <a:rPr lang="ru-RU" sz="1400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И.А.Ефремов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sz="1400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А.П.Казанцев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братья А.Н. и </a:t>
            </a:r>
            <a:r>
              <a:rPr lang="ru-RU" sz="1400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Б.Н.Стругацкие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65913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4E11A36D-9B6D-4ABF-BA91-2B8651C1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141" y="1778875"/>
            <a:ext cx="2002304" cy="200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id="{B534D82E-CD17-4D75-9846-7DD5ADE50CF6}"/>
              </a:ext>
            </a:extLst>
          </p:cNvPr>
          <p:cNvSpPr/>
          <p:nvPr/>
        </p:nvSpPr>
        <p:spPr>
          <a:xfrm rot="20038364">
            <a:off x="4580633" y="2629575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9B02065C-11BF-4E68-96B8-459D0C6B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3" b="97525" l="10000" r="99453">
                        <a14:foregroundMark x1="68359" y1="99854" x2="69609" y2="68996"/>
                        <a14:foregroundMark x1="69609" y1="68996" x2="71641" y2="61426"/>
                        <a14:foregroundMark x1="71641" y1="61426" x2="71563" y2="53275"/>
                        <a14:foregroundMark x1="71563" y1="53275" x2="75547" y2="49782"/>
                        <a14:foregroundMark x1="75547" y1="49782" x2="77344" y2="43231"/>
                        <a14:foregroundMark x1="77344" y1="43231" x2="76172" y2="19214"/>
                        <a14:foregroundMark x1="76172" y1="19214" x2="79219" y2="13100"/>
                        <a14:foregroundMark x1="79219" y1="13100" x2="87109" y2="8297"/>
                        <a14:foregroundMark x1="87109" y1="8297" x2="95547" y2="8443"/>
                        <a14:foregroundMark x1="95547" y1="8443" x2="98516" y2="25182"/>
                        <a14:foregroundMark x1="98516" y1="25182" x2="98359" y2="34207"/>
                        <a14:foregroundMark x1="98359" y1="34207" x2="99531" y2="39447"/>
                        <a14:foregroundMark x1="70781" y1="97234" x2="97656" y2="97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10" y="3748239"/>
            <a:ext cx="5207208" cy="279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1E0065-8B64-4181-837B-53D6851FB392}"/>
              </a:ext>
            </a:extLst>
          </p:cNvPr>
          <p:cNvSpPr txBox="1"/>
          <p:nvPr/>
        </p:nvSpPr>
        <p:spPr>
          <a:xfrm>
            <a:off x="9645697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6164969" y="1394240"/>
            <a:ext cx="5518177" cy="1569660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Для перестройки очень велика была роль литературы, которая способствовала переосмыслению обществом своего прошлого и настоящего. После реабилитации стали доступны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стихи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Н.Гумилева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В.Ходасевича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О. Мандельштама, 	проза и стихи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В.Набокова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и др.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CCD4E6-5376-4683-93E1-476B9E66E622}"/>
              </a:ext>
            </a:extLst>
          </p:cNvPr>
          <p:cNvSpPr txBox="1"/>
          <p:nvPr/>
        </p:nvSpPr>
        <p:spPr>
          <a:xfrm>
            <a:off x="1497117" y="609901"/>
            <a:ext cx="4465834" cy="1323439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</a:rPr>
              <a:t>«Деревенская проза» получила развитие в творчестве: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Ф.А.Абрамова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В.П.Астафьева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В.И.Белова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</a:p>
          <a:p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В.Г.Распутина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В.М.Шукшин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и пр.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FECE1C-C48E-4F67-8711-1754BCA4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999" y="1174283"/>
            <a:ext cx="1215846" cy="15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1FAE54B3-CA72-4F22-B545-F46A310E50BD}"/>
              </a:ext>
            </a:extLst>
          </p:cNvPr>
          <p:cNvSpPr/>
          <p:nvPr/>
        </p:nvSpPr>
        <p:spPr>
          <a:xfrm>
            <a:off x="4498080" y="1456201"/>
            <a:ext cx="284554" cy="17259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A155508C-B24B-48BC-881B-7D834FAAB5BC}"/>
              </a:ext>
            </a:extLst>
          </p:cNvPr>
          <p:cNvSpPr txBox="1"/>
          <p:nvPr/>
        </p:nvSpPr>
        <p:spPr>
          <a:xfrm>
            <a:off x="164450" y="1577218"/>
            <a:ext cx="297599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Тема войны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8D6821D-3FFF-4075-8FC2-8107247E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9" y="1871544"/>
            <a:ext cx="1215847" cy="18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114CBEFC-3A77-4484-BE98-E62DD0E6D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75" y="4446948"/>
            <a:ext cx="1397391" cy="199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B71662E9-954A-4F55-971A-B158639BBCBE}"/>
              </a:ext>
            </a:extLst>
          </p:cNvPr>
          <p:cNvSpPr txBox="1"/>
          <p:nvPr/>
        </p:nvSpPr>
        <p:spPr>
          <a:xfrm>
            <a:off x="98031" y="3615951"/>
            <a:ext cx="297599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1965 г. </a:t>
            </a:r>
            <a:r>
              <a:rPr lang="ru-RU" sz="1600" dirty="0">
                <a:latin typeface="Montserrat Medium" panose="00000600000000000000" pitchFamily="2" charset="-52"/>
              </a:rPr>
              <a:t>– Нобелевская премия </a:t>
            </a:r>
            <a:r>
              <a:rPr lang="ru-RU" sz="1600" dirty="0" err="1">
                <a:latin typeface="Montserrat Medium" panose="00000600000000000000" pitchFamily="2" charset="-52"/>
              </a:rPr>
              <a:t>М.Шолохова</a:t>
            </a:r>
            <a:r>
              <a:rPr lang="ru-RU" sz="1600" dirty="0">
                <a:latin typeface="Montserrat Medium" panose="00000600000000000000" pitchFamily="2" charset="-52"/>
              </a:rPr>
              <a:t> </a:t>
            </a:r>
          </a:p>
          <a:p>
            <a:r>
              <a:rPr lang="ru-RU" sz="1600" dirty="0">
                <a:latin typeface="Montserrat Medium" panose="00000600000000000000" pitchFamily="2" charset="-52"/>
              </a:rPr>
              <a:t>по литературе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69C78CF-3755-4DA7-B6CA-451DA112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695" y="3840063"/>
            <a:ext cx="1932498" cy="231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02C9F4BB-2F75-44D0-858B-86A1819F2CF3}"/>
              </a:ext>
            </a:extLst>
          </p:cNvPr>
          <p:cNvSpPr txBox="1"/>
          <p:nvPr/>
        </p:nvSpPr>
        <p:spPr>
          <a:xfrm>
            <a:off x="3803669" y="5302318"/>
            <a:ext cx="282514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1970 г. </a:t>
            </a: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– Нобелевская премия Солженицына</a:t>
            </a:r>
          </a:p>
          <a:p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по литературе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9C63F1-245B-40B3-8D06-C3F8BEE66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197" y="2947935"/>
            <a:ext cx="3032682" cy="1895426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2E7F065D-B3EA-4A1B-9907-57F395AE5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7" t="35406" r="32840" b="805"/>
          <a:stretch/>
        </p:blipFill>
        <p:spPr bwMode="auto">
          <a:xfrm>
            <a:off x="9619118" y="3000012"/>
            <a:ext cx="899329" cy="13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A80299-2DEE-4E6F-99DF-9464CC7E7B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97" y="2968985"/>
            <a:ext cx="907920" cy="1373902"/>
          </a:xfrm>
          <a:prstGeom prst="rect">
            <a:avLst/>
          </a:prstGeom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14F9394C-3727-4BD8-84FC-07C3A16F2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848" y="2947935"/>
            <a:ext cx="976196" cy="14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F8955227-EF64-44D2-8398-81F7BB97C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999" y="4436591"/>
            <a:ext cx="1050782" cy="16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D6584E-323B-4AE8-8A48-10249238B3E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41" y="4446948"/>
            <a:ext cx="1181878" cy="176107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B682DF3-4E75-468A-8E70-20EB66271963}"/>
              </a:ext>
            </a:extLst>
          </p:cNvPr>
          <p:cNvSpPr txBox="1"/>
          <p:nvPr/>
        </p:nvSpPr>
        <p:spPr>
          <a:xfrm>
            <a:off x="9481480" y="6210782"/>
            <a:ext cx="1895490" cy="292388"/>
          </a:xfrm>
          <a:prstGeom prst="rect">
            <a:avLst/>
          </a:prstGeom>
          <a:solidFill>
            <a:schemeClr val="accent2"/>
          </a:solidFill>
          <a:ln>
            <a:solidFill>
              <a:srgbClr val="EEECE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spc="300" dirty="0" err="1">
                <a:solidFill>
                  <a:schemeClr val="bg1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А.Н.Яковлев</a:t>
            </a:r>
            <a:endParaRPr lang="ru-RU" sz="1300" b="1" spc="300" dirty="0">
              <a:solidFill>
                <a:schemeClr val="bg1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8F8B5B-69CC-405D-8121-67C4FF67596A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Литература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651A41-9D93-4907-88A1-A20888CC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377" r="3458" b="4356"/>
          <a:stretch>
            <a:fillRect/>
          </a:stretch>
        </p:blipFill>
        <p:spPr bwMode="auto">
          <a:xfrm>
            <a:off x="98031" y="82527"/>
            <a:ext cx="1372310" cy="1373674"/>
          </a:xfrm>
          <a:custGeom>
            <a:avLst/>
            <a:gdLst>
              <a:gd name="connsiteX0" fmla="*/ 1953663 w 3907326"/>
              <a:gd name="connsiteY0" fmla="*/ 0 h 3911208"/>
              <a:gd name="connsiteX1" fmla="*/ 3907326 w 3907326"/>
              <a:gd name="connsiteY1" fmla="*/ 1955604 h 3911208"/>
              <a:gd name="connsiteX2" fmla="*/ 1953663 w 3907326"/>
              <a:gd name="connsiteY2" fmla="*/ 3911208 h 3911208"/>
              <a:gd name="connsiteX3" fmla="*/ 0 w 3907326"/>
              <a:gd name="connsiteY3" fmla="*/ 1955604 h 3911208"/>
              <a:gd name="connsiteX4" fmla="*/ 1953663 w 3907326"/>
              <a:gd name="connsiteY4" fmla="*/ 0 h 3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326" h="3911208">
                <a:moveTo>
                  <a:pt x="1953663" y="0"/>
                </a:moveTo>
                <a:cubicBezTo>
                  <a:pt x="3032641" y="0"/>
                  <a:pt x="3907326" y="875554"/>
                  <a:pt x="3907326" y="1955604"/>
                </a:cubicBezTo>
                <a:cubicBezTo>
                  <a:pt x="3907326" y="3035654"/>
                  <a:pt x="3032641" y="3911208"/>
                  <a:pt x="1953663" y="3911208"/>
                </a:cubicBezTo>
                <a:cubicBezTo>
                  <a:pt x="874685" y="3911208"/>
                  <a:pt x="0" y="3035654"/>
                  <a:pt x="0" y="1955604"/>
                </a:cubicBezTo>
                <a:cubicBezTo>
                  <a:pt x="0" y="875554"/>
                  <a:pt x="874685" y="0"/>
                  <a:pt x="19536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0D8B32-E46A-460C-883E-1170448A5590}"/>
              </a:ext>
            </a:extLst>
          </p:cNvPr>
          <p:cNvSpPr txBox="1"/>
          <p:nvPr/>
        </p:nvSpPr>
        <p:spPr>
          <a:xfrm>
            <a:off x="9720923" y="209791"/>
            <a:ext cx="1919693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Литература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70236C-609C-4F44-A3A1-0CB559C66A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651" r="20208" b="2667"/>
          <a:stretch>
            <a:fillRect/>
          </a:stretch>
        </p:blipFill>
        <p:spPr>
          <a:xfrm>
            <a:off x="8628618" y="82527"/>
            <a:ext cx="1373901" cy="1373901"/>
          </a:xfrm>
          <a:custGeom>
            <a:avLst/>
            <a:gdLst>
              <a:gd name="connsiteX0" fmla="*/ 3315243 w 6630486"/>
              <a:gd name="connsiteY0" fmla="*/ 0 h 6630486"/>
              <a:gd name="connsiteX1" fmla="*/ 6630486 w 6630486"/>
              <a:gd name="connsiteY1" fmla="*/ 3315243 h 6630486"/>
              <a:gd name="connsiteX2" fmla="*/ 3315243 w 6630486"/>
              <a:gd name="connsiteY2" fmla="*/ 6630486 h 6630486"/>
              <a:gd name="connsiteX3" fmla="*/ 0 w 6630486"/>
              <a:gd name="connsiteY3" fmla="*/ 3315243 h 6630486"/>
              <a:gd name="connsiteX4" fmla="*/ 3315243 w 6630486"/>
              <a:gd name="connsiteY4" fmla="*/ 0 h 663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486" h="6630486">
                <a:moveTo>
                  <a:pt x="3315243" y="0"/>
                </a:moveTo>
                <a:cubicBezTo>
                  <a:pt x="5146201" y="0"/>
                  <a:pt x="6630486" y="1484285"/>
                  <a:pt x="6630486" y="3315243"/>
                </a:cubicBezTo>
                <a:cubicBezTo>
                  <a:pt x="6630486" y="5146201"/>
                  <a:pt x="5146201" y="6630486"/>
                  <a:pt x="3315243" y="6630486"/>
                </a:cubicBezTo>
                <a:cubicBezTo>
                  <a:pt x="1484285" y="6630486"/>
                  <a:pt x="0" y="5146201"/>
                  <a:pt x="0" y="3315243"/>
                </a:cubicBezTo>
                <a:cubicBezTo>
                  <a:pt x="0" y="1484285"/>
                  <a:pt x="1484285" y="0"/>
                  <a:pt x="3315243" y="0"/>
                </a:cubicBezTo>
                <a:close/>
              </a:path>
            </a:pathLst>
          </a:cu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0526F60-03E6-4A27-A62C-449822F0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2" t="1260" r="7076" b="1253"/>
          <a:stretch>
            <a:fillRect/>
          </a:stretch>
        </p:blipFill>
        <p:spPr bwMode="auto">
          <a:xfrm>
            <a:off x="6251581" y="4525849"/>
            <a:ext cx="1314709" cy="1314709"/>
          </a:xfrm>
          <a:custGeom>
            <a:avLst/>
            <a:gdLst>
              <a:gd name="connsiteX0" fmla="*/ 2103189 w 4206378"/>
              <a:gd name="connsiteY0" fmla="*/ 0 h 4206378"/>
              <a:gd name="connsiteX1" fmla="*/ 4206378 w 4206378"/>
              <a:gd name="connsiteY1" fmla="*/ 2103189 h 4206378"/>
              <a:gd name="connsiteX2" fmla="*/ 2103189 w 4206378"/>
              <a:gd name="connsiteY2" fmla="*/ 4206378 h 4206378"/>
              <a:gd name="connsiteX3" fmla="*/ 0 w 4206378"/>
              <a:gd name="connsiteY3" fmla="*/ 2103189 h 4206378"/>
              <a:gd name="connsiteX4" fmla="*/ 2103189 w 4206378"/>
              <a:gd name="connsiteY4" fmla="*/ 0 h 420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378" h="4206378">
                <a:moveTo>
                  <a:pt x="2103189" y="0"/>
                </a:moveTo>
                <a:cubicBezTo>
                  <a:pt x="3264748" y="0"/>
                  <a:pt x="4206378" y="941630"/>
                  <a:pt x="4206378" y="2103189"/>
                </a:cubicBezTo>
                <a:cubicBezTo>
                  <a:pt x="4206378" y="3264748"/>
                  <a:pt x="3264748" y="4206378"/>
                  <a:pt x="2103189" y="4206378"/>
                </a:cubicBezTo>
                <a:cubicBezTo>
                  <a:pt x="941630" y="4206378"/>
                  <a:pt x="0" y="3264748"/>
                  <a:pt x="0" y="2103189"/>
                </a:cubicBezTo>
                <a:cubicBezTo>
                  <a:pt x="0" y="941630"/>
                  <a:pt x="941630" y="0"/>
                  <a:pt x="210318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2DDDA9EE-4797-4324-8101-3C7D8EE5DDEC}"/>
              </a:ext>
            </a:extLst>
          </p:cNvPr>
          <p:cNvSpPr txBox="1"/>
          <p:nvPr/>
        </p:nvSpPr>
        <p:spPr>
          <a:xfrm>
            <a:off x="5563191" y="5776303"/>
            <a:ext cx="245656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chemeClr val="tx2"/>
                </a:solidFill>
                <a:latin typeface="Montserrat Medium" panose="00000600000000000000" pitchFamily="2" charset="-52"/>
              </a:rPr>
              <a:t>1987 г. </a:t>
            </a:r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– Нобелевская премия </a:t>
            </a:r>
            <a:r>
              <a:rPr lang="ru-RU" sz="1600" dirty="0" err="1">
                <a:solidFill>
                  <a:schemeClr val="tx1"/>
                </a:solidFill>
                <a:latin typeface="Montserrat Medium" panose="00000600000000000000" pitchFamily="2" charset="-52"/>
              </a:rPr>
              <a:t>И.Бродского</a:t>
            </a:r>
            <a:endParaRPr lang="ru-RU" sz="1600" dirty="0">
              <a:solidFill>
                <a:schemeClr val="tx1"/>
              </a:solidFill>
              <a:latin typeface="Montserrat Medium" panose="00000600000000000000" pitchFamily="2" charset="-52"/>
            </a:endParaRPr>
          </a:p>
          <a:p>
            <a:r>
              <a:rPr lang="ru-RU" sz="1600" dirty="0">
                <a:solidFill>
                  <a:schemeClr val="tx1"/>
                </a:solidFill>
                <a:latin typeface="Montserrat Medium" panose="00000600000000000000" pitchFamily="2" charset="-52"/>
              </a:rPr>
              <a:t>по литературе</a:t>
            </a: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6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Овал 25">
            <a:extLst>
              <a:ext uri="{FF2B5EF4-FFF2-40B4-BE49-F238E27FC236}">
                <a16:creationId xmlns:a16="http://schemas.microsoft.com/office/drawing/2014/main" id="{8D07DB16-4C8E-41CF-9789-6D4063F9BF2C}"/>
              </a:ext>
            </a:extLst>
          </p:cNvPr>
          <p:cNvSpPr/>
          <p:nvPr/>
        </p:nvSpPr>
        <p:spPr>
          <a:xfrm rot="20038364">
            <a:off x="2311175" y="391571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0D4FAA-B3E3-4051-B0CF-2ECD8E73A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848" y="4658728"/>
            <a:ext cx="1373409" cy="18644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D6C634-2756-4FB7-9CDB-679355BD4D86}"/>
              </a:ext>
            </a:extLst>
          </p:cNvPr>
          <p:cNvSpPr txBox="1"/>
          <p:nvPr/>
        </p:nvSpPr>
        <p:spPr>
          <a:xfrm>
            <a:off x="9588616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Кино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04C54-6DD4-418C-B77C-303B3EA74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8849" r="9838" b="3241"/>
          <a:stretch>
            <a:fillRect/>
          </a:stretch>
        </p:blipFill>
        <p:spPr>
          <a:xfrm>
            <a:off x="8616280" y="44624"/>
            <a:ext cx="1372310" cy="1372310"/>
          </a:xfrm>
          <a:custGeom>
            <a:avLst/>
            <a:gdLst>
              <a:gd name="connsiteX0" fmla="*/ 3014461 w 6028922"/>
              <a:gd name="connsiteY0" fmla="*/ 0 h 6028922"/>
              <a:gd name="connsiteX1" fmla="*/ 6028922 w 6028922"/>
              <a:gd name="connsiteY1" fmla="*/ 3014461 h 6028922"/>
              <a:gd name="connsiteX2" fmla="*/ 3014461 w 6028922"/>
              <a:gd name="connsiteY2" fmla="*/ 6028922 h 6028922"/>
              <a:gd name="connsiteX3" fmla="*/ 0 w 6028922"/>
              <a:gd name="connsiteY3" fmla="*/ 3014461 h 6028922"/>
              <a:gd name="connsiteX4" fmla="*/ 3014461 w 6028922"/>
              <a:gd name="connsiteY4" fmla="*/ 0 h 60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8922" h="6028922">
                <a:moveTo>
                  <a:pt x="3014461" y="0"/>
                </a:moveTo>
                <a:cubicBezTo>
                  <a:pt x="4679302" y="0"/>
                  <a:pt x="6028922" y="1349620"/>
                  <a:pt x="6028922" y="3014461"/>
                </a:cubicBezTo>
                <a:cubicBezTo>
                  <a:pt x="6028922" y="4679302"/>
                  <a:pt x="4679302" y="6028922"/>
                  <a:pt x="3014461" y="6028922"/>
                </a:cubicBezTo>
                <a:cubicBezTo>
                  <a:pt x="1349620" y="6028922"/>
                  <a:pt x="0" y="4679302"/>
                  <a:pt x="0" y="3014461"/>
                </a:cubicBezTo>
                <a:cubicBezTo>
                  <a:pt x="0" y="1349620"/>
                  <a:pt x="1349620" y="0"/>
                  <a:pt x="3014461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B827AA-AF17-4AAA-ABFB-0779EC271F65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Кино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58BFC1-CCA4-4596-99F3-D62C9E6CB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9113" r="5973" b="1233"/>
          <a:stretch>
            <a:fillRect/>
          </a:stretch>
        </p:blipFill>
        <p:spPr>
          <a:xfrm>
            <a:off x="98031" y="44624"/>
            <a:ext cx="1372310" cy="1372310"/>
          </a:xfrm>
          <a:custGeom>
            <a:avLst/>
            <a:gdLst>
              <a:gd name="connsiteX0" fmla="*/ 1181178 w 2362356"/>
              <a:gd name="connsiteY0" fmla="*/ 0 h 2362356"/>
              <a:gd name="connsiteX1" fmla="*/ 2362356 w 2362356"/>
              <a:gd name="connsiteY1" fmla="*/ 1181178 h 2362356"/>
              <a:gd name="connsiteX2" fmla="*/ 1181178 w 2362356"/>
              <a:gd name="connsiteY2" fmla="*/ 2362356 h 2362356"/>
              <a:gd name="connsiteX3" fmla="*/ 0 w 2362356"/>
              <a:gd name="connsiteY3" fmla="*/ 1181178 h 2362356"/>
              <a:gd name="connsiteX4" fmla="*/ 1181178 w 2362356"/>
              <a:gd name="connsiteY4" fmla="*/ 0 h 23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356" h="2362356">
                <a:moveTo>
                  <a:pt x="1181178" y="0"/>
                </a:moveTo>
                <a:cubicBezTo>
                  <a:pt x="1833525" y="0"/>
                  <a:pt x="2362356" y="528831"/>
                  <a:pt x="2362356" y="1181178"/>
                </a:cubicBezTo>
                <a:cubicBezTo>
                  <a:pt x="2362356" y="1833525"/>
                  <a:pt x="1833525" y="2362356"/>
                  <a:pt x="1181178" y="2362356"/>
                </a:cubicBezTo>
                <a:cubicBezTo>
                  <a:pt x="528831" y="2362356"/>
                  <a:pt x="0" y="1833525"/>
                  <a:pt x="0" y="1181178"/>
                </a:cubicBezTo>
                <a:cubicBezTo>
                  <a:pt x="0" y="528831"/>
                  <a:pt x="528831" y="0"/>
                  <a:pt x="118117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53774B-52FE-40C2-979F-5E3983307EC6}"/>
              </a:ext>
            </a:extLst>
          </p:cNvPr>
          <p:cNvSpPr txBox="1"/>
          <p:nvPr/>
        </p:nvSpPr>
        <p:spPr>
          <a:xfrm>
            <a:off x="1470342" y="609901"/>
            <a:ext cx="4904012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</a:rPr>
              <a:t>Идеализация советской действительности стала нормой художественного творчества. Этому соответствовали и советские кинокартины 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4307E3-F207-488D-A137-FC0B6BAF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1" y="1720352"/>
            <a:ext cx="2999655" cy="1687306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048FF260-BDA4-428B-A7BE-820AD2585D7A}"/>
              </a:ext>
            </a:extLst>
          </p:cNvPr>
          <p:cNvSpPr txBox="1"/>
          <p:nvPr/>
        </p:nvSpPr>
        <p:spPr>
          <a:xfrm>
            <a:off x="229345" y="3481333"/>
            <a:ext cx="28916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dirty="0">
                <a:latin typeface="Montserrat Medium" panose="00000600000000000000" pitchFamily="2" charset="-52"/>
              </a:rPr>
              <a:t>Режиссер </a:t>
            </a:r>
            <a:r>
              <a:rPr lang="ru-RU" dirty="0" err="1">
                <a:latin typeface="Montserrat Medium" panose="00000600000000000000" pitchFamily="2" charset="-52"/>
              </a:rPr>
              <a:t>И.Пырьев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4B6B2991-781D-4847-8B22-D0E6A832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450" y="1420211"/>
            <a:ext cx="1825636" cy="2296822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6043B86C-3927-410F-BF04-F86ED572DD6C}"/>
              </a:ext>
            </a:extLst>
          </p:cNvPr>
          <p:cNvSpPr txBox="1"/>
          <p:nvPr/>
        </p:nvSpPr>
        <p:spPr>
          <a:xfrm>
            <a:off x="2999656" y="3707740"/>
            <a:ext cx="338437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dirty="0">
                <a:latin typeface="Montserrat Medium" panose="00000600000000000000" pitchFamily="2" charset="-52"/>
              </a:rPr>
              <a:t>Режиссер </a:t>
            </a:r>
            <a:r>
              <a:rPr lang="ru-RU" dirty="0" err="1">
                <a:latin typeface="Montserrat Medium" panose="00000600000000000000" pitchFamily="2" charset="-52"/>
              </a:rPr>
              <a:t>Г.Александров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19364-14E7-4B2B-90EB-5944E3FBCDE8}"/>
              </a:ext>
            </a:extLst>
          </p:cNvPr>
          <p:cNvSpPr txBox="1"/>
          <p:nvPr/>
        </p:nvSpPr>
        <p:spPr>
          <a:xfrm>
            <a:off x="218417" y="4231784"/>
            <a:ext cx="2868337" cy="1569660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Также популярными стали картины «Молодая гвардия»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С.Герасимова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«Сказание о земле Сибирской»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И.Пырьева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</a:t>
            </a:r>
          </a:p>
          <a:p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«Садко»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А.Птушко</a:t>
            </a:r>
            <a:endParaRPr lang="ru-RU" dirty="0">
              <a:solidFill>
                <a:schemeClr val="tx1"/>
              </a:solidFill>
              <a:effectLst/>
              <a:latin typeface="Montserrat" panose="00000500000000000000" pitchFamily="2" charset="-52"/>
            </a:endParaRP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35D9AED8-1528-4D83-98FD-0D880257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149080"/>
            <a:ext cx="2986331" cy="2262134"/>
          </a:xfrm>
          <a:prstGeom prst="rect">
            <a:avLst/>
          </a:prstGeom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33F91C-8537-4F55-8FAF-FF5EEB6304BA}"/>
              </a:ext>
            </a:extLst>
          </p:cNvPr>
          <p:cNvSpPr txBox="1"/>
          <p:nvPr/>
        </p:nvSpPr>
        <p:spPr>
          <a:xfrm>
            <a:off x="6096000" y="1302307"/>
            <a:ext cx="4157759" cy="1323439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</a:rPr>
              <a:t>Лучшие фильмы первых лет «оттепели» посвящены судьбе человека н войне, а также поднимали тему поиска жизненного пути молодым поколением  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051606E0-269E-41FE-82FB-C7F2FC59A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8" t="7208" r="17894" b="9170"/>
          <a:stretch/>
        </p:blipFill>
        <p:spPr bwMode="auto">
          <a:xfrm>
            <a:off x="10221856" y="821044"/>
            <a:ext cx="1570843" cy="222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9955B9C0-BC60-429F-8066-E2E1A5730F7C}"/>
              </a:ext>
            </a:extLst>
          </p:cNvPr>
          <p:cNvSpPr txBox="1"/>
          <p:nvPr/>
        </p:nvSpPr>
        <p:spPr>
          <a:xfrm>
            <a:off x="7063183" y="2529434"/>
            <a:ext cx="472951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Режиссер </a:t>
            </a:r>
            <a:r>
              <a:rPr lang="ru-RU" sz="1600" dirty="0" err="1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М.Калатозов</a:t>
            </a:r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. </a:t>
            </a:r>
          </a:p>
          <a:p>
            <a:r>
              <a:rPr lang="ru-RU" dirty="0">
                <a:latin typeface="Montserrat Medium" panose="00000600000000000000" pitchFamily="2" charset="-52"/>
              </a:rPr>
              <a:t>Это единственный фильм удостоенный приза «Золотой пальмовой ветви» Каннского кинофестиваля в 1958 г.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71BCDE-3071-45A2-A854-8B35FA2C41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8"/>
          <a:stretch/>
        </p:blipFill>
        <p:spPr>
          <a:xfrm>
            <a:off x="6216284" y="3962286"/>
            <a:ext cx="1582765" cy="2160977"/>
          </a:xfrm>
          <a:prstGeom prst="rect">
            <a:avLst/>
          </a:prstGeom>
        </p:spPr>
      </p:pic>
      <p:sp>
        <p:nvSpPr>
          <p:cNvPr id="22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74580C17-E5AB-4F8E-94ED-EB15F5504233}"/>
              </a:ext>
            </a:extLst>
          </p:cNvPr>
          <p:cNvSpPr txBox="1"/>
          <p:nvPr/>
        </p:nvSpPr>
        <p:spPr>
          <a:xfrm>
            <a:off x="6265704" y="6092917"/>
            <a:ext cx="148392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ctr"/>
            <a:r>
              <a:rPr lang="ru-RU" sz="1200" dirty="0">
                <a:latin typeface="Montserrat Medium" panose="00000600000000000000" pitchFamily="2" charset="-52"/>
              </a:rPr>
              <a:t>Режиссер </a:t>
            </a:r>
          </a:p>
          <a:p>
            <a:pPr algn="ctr"/>
            <a:r>
              <a:rPr lang="ru-RU" sz="1200" dirty="0" err="1">
                <a:latin typeface="Montserrat Medium" panose="00000600000000000000" pitchFamily="2" charset="-52"/>
              </a:rPr>
              <a:t>Г.Н.Чухрай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4108" name="Picture 12">
            <a:extLst>
              <a:ext uri="{FF2B5EF4-FFF2-40B4-BE49-F238E27FC236}">
                <a16:creationId xmlns:a16="http://schemas.microsoft.com/office/drawing/2014/main" id="{5CEB5260-0246-45A4-A9E6-C8CBBA518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5" r="29159" b="6985"/>
          <a:stretch/>
        </p:blipFill>
        <p:spPr bwMode="auto">
          <a:xfrm>
            <a:off x="10475198" y="3665999"/>
            <a:ext cx="1317501" cy="19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97CB8A37-2231-465C-BBAE-4506F9B2B483}"/>
              </a:ext>
            </a:extLst>
          </p:cNvPr>
          <p:cNvSpPr txBox="1"/>
          <p:nvPr/>
        </p:nvSpPr>
        <p:spPr>
          <a:xfrm>
            <a:off x="10497102" y="5734459"/>
            <a:ext cx="148392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ctr"/>
            <a:r>
              <a:rPr lang="ru-RU" sz="1200" dirty="0">
                <a:latin typeface="Montserrat Medium" panose="00000600000000000000" pitchFamily="2" charset="-52"/>
              </a:rPr>
              <a:t>Режиссер </a:t>
            </a:r>
          </a:p>
          <a:p>
            <a:pPr algn="ctr"/>
            <a:r>
              <a:rPr lang="ru-RU" sz="1200" dirty="0" err="1">
                <a:latin typeface="Montserrat Medium" panose="00000600000000000000" pitchFamily="2" charset="-52"/>
              </a:rPr>
              <a:t>Э.Рязанов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C3AF60B-18BA-4C25-91C4-AC1F8E29D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45" y="3962162"/>
            <a:ext cx="1328570" cy="2160977"/>
          </a:xfrm>
          <a:prstGeom prst="rect">
            <a:avLst/>
          </a:prstGeom>
        </p:spPr>
      </p:pic>
      <p:sp>
        <p:nvSpPr>
          <p:cNvPr id="31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BF05AF7C-DF33-4DA7-9219-C2E13706058A}"/>
              </a:ext>
            </a:extLst>
          </p:cNvPr>
          <p:cNvSpPr txBox="1"/>
          <p:nvPr/>
        </p:nvSpPr>
        <p:spPr>
          <a:xfrm>
            <a:off x="7795758" y="6103309"/>
            <a:ext cx="148392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algn="ctr"/>
            <a:r>
              <a:rPr lang="ru-RU" sz="1200" dirty="0">
                <a:latin typeface="Montserrat Medium" panose="00000600000000000000" pitchFamily="2" charset="-52"/>
              </a:rPr>
              <a:t>Режиссер </a:t>
            </a:r>
          </a:p>
          <a:p>
            <a:pPr algn="ctr"/>
            <a:r>
              <a:rPr lang="ru-RU" sz="1200" dirty="0">
                <a:latin typeface="Montserrat Medium" panose="00000600000000000000" pitchFamily="2" charset="-52"/>
              </a:rPr>
              <a:t>Г. Данелия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9836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Овал 24">
            <a:extLst>
              <a:ext uri="{FF2B5EF4-FFF2-40B4-BE49-F238E27FC236}">
                <a16:creationId xmlns:a16="http://schemas.microsoft.com/office/drawing/2014/main" id="{5691D8A2-81BE-4479-8F3E-82A7AC6E7537}"/>
              </a:ext>
            </a:extLst>
          </p:cNvPr>
          <p:cNvSpPr/>
          <p:nvPr/>
        </p:nvSpPr>
        <p:spPr>
          <a:xfrm rot="20038364">
            <a:off x="-1599919" y="875033"/>
            <a:ext cx="9177310" cy="4871006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F518C9-7C91-4743-977E-337AED80F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9" y="4704542"/>
            <a:ext cx="1202290" cy="182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4D0FE0-2FD1-45BC-BB80-D57C67DDD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" y="1676380"/>
            <a:ext cx="4119971" cy="308997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A6A64C6-2D0E-4728-A883-829E7BCB7635}"/>
              </a:ext>
            </a:extLst>
          </p:cNvPr>
          <p:cNvSpPr txBox="1"/>
          <p:nvPr/>
        </p:nvSpPr>
        <p:spPr>
          <a:xfrm>
            <a:off x="1127448" y="209791"/>
            <a:ext cx="158417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1840280" y="5161982"/>
            <a:ext cx="4341836" cy="138499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sz="1400" dirty="0">
                <a:solidFill>
                  <a:schemeClr val="tx1"/>
                </a:solidFill>
                <a:effectLst/>
              </a:rPr>
              <a:t>Неотъемлемой частью эпохи стало т.н. интеллектуальное (авторское) кино. Это фильмы </a:t>
            </a:r>
            <a:r>
              <a:rPr lang="ru-RU" sz="1400" b="1" dirty="0" err="1">
                <a:solidFill>
                  <a:srgbClr val="95B3D7"/>
                </a:solidFill>
                <a:effectLst/>
                <a:sym typeface="PT Sans"/>
              </a:rPr>
              <a:t>А.Тарковского</a:t>
            </a:r>
            <a:r>
              <a:rPr lang="ru-RU" sz="1400" b="1" dirty="0">
                <a:solidFill>
                  <a:srgbClr val="95B3D7"/>
                </a:solidFill>
                <a:effectLst/>
                <a:sym typeface="PT Sans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(«Зеркало», «Андрей Рублев», «</a:t>
            </a:r>
            <a:r>
              <a:rPr lang="ru-RU" sz="1400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Солярис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» и пр.) и </a:t>
            </a:r>
            <a:r>
              <a:rPr lang="ru-RU" sz="1400" b="1" dirty="0" err="1">
                <a:solidFill>
                  <a:srgbClr val="95B3D7"/>
                </a:solidFill>
                <a:effectLst/>
                <a:sym typeface="PT Sans"/>
              </a:rPr>
              <a:t>А.Германа</a:t>
            </a:r>
            <a:r>
              <a:rPr lang="ru-RU" sz="1400" b="1" dirty="0">
                <a:solidFill>
                  <a:srgbClr val="95B3D7"/>
                </a:solidFill>
                <a:effectLst/>
                <a:sym typeface="PT Sans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(«</a:t>
            </a:r>
            <a:r>
              <a:rPr lang="ru-RU" sz="1400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Двдцать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дней без войны», «Мой друг Иван Лапшин»)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C0662-EE6C-44BD-BA40-8FFE410E5F32}"/>
              </a:ext>
            </a:extLst>
          </p:cNvPr>
          <p:cNvSpPr txBox="1"/>
          <p:nvPr/>
        </p:nvSpPr>
        <p:spPr>
          <a:xfrm>
            <a:off x="1127448" y="209791"/>
            <a:ext cx="158417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Кино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651A41-9D93-4907-88A1-A20888CCB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t="1377" r="3458" b="4356"/>
          <a:stretch>
            <a:fillRect/>
          </a:stretch>
        </p:blipFill>
        <p:spPr bwMode="auto">
          <a:xfrm>
            <a:off x="98031" y="82527"/>
            <a:ext cx="1372310" cy="1373674"/>
          </a:xfrm>
          <a:custGeom>
            <a:avLst/>
            <a:gdLst>
              <a:gd name="connsiteX0" fmla="*/ 1953663 w 3907326"/>
              <a:gd name="connsiteY0" fmla="*/ 0 h 3911208"/>
              <a:gd name="connsiteX1" fmla="*/ 3907326 w 3907326"/>
              <a:gd name="connsiteY1" fmla="*/ 1955604 h 3911208"/>
              <a:gd name="connsiteX2" fmla="*/ 1953663 w 3907326"/>
              <a:gd name="connsiteY2" fmla="*/ 3911208 h 3911208"/>
              <a:gd name="connsiteX3" fmla="*/ 0 w 3907326"/>
              <a:gd name="connsiteY3" fmla="*/ 1955604 h 3911208"/>
              <a:gd name="connsiteX4" fmla="*/ 1953663 w 3907326"/>
              <a:gd name="connsiteY4" fmla="*/ 0 h 391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7326" h="3911208">
                <a:moveTo>
                  <a:pt x="1953663" y="0"/>
                </a:moveTo>
                <a:cubicBezTo>
                  <a:pt x="3032641" y="0"/>
                  <a:pt x="3907326" y="875554"/>
                  <a:pt x="3907326" y="1955604"/>
                </a:cubicBezTo>
                <a:cubicBezTo>
                  <a:pt x="3907326" y="3035654"/>
                  <a:pt x="3032641" y="3911208"/>
                  <a:pt x="1953663" y="3911208"/>
                </a:cubicBezTo>
                <a:cubicBezTo>
                  <a:pt x="874685" y="3911208"/>
                  <a:pt x="0" y="3035654"/>
                  <a:pt x="0" y="1955604"/>
                </a:cubicBezTo>
                <a:cubicBezTo>
                  <a:pt x="0" y="875554"/>
                  <a:pt x="874685" y="0"/>
                  <a:pt x="195366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06F06DCE-FA14-4C93-882D-12CC5E38CF7D}"/>
              </a:ext>
            </a:extLst>
          </p:cNvPr>
          <p:cNvSpPr/>
          <p:nvPr/>
        </p:nvSpPr>
        <p:spPr>
          <a:xfrm rot="10800000">
            <a:off x="1555725" y="5681881"/>
            <a:ext cx="284554" cy="17259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BA872D6-CE3E-41C2-B98C-86825898F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08" y="840666"/>
            <a:ext cx="2575852" cy="181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478647-D780-42B7-8361-D47BDECA15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4"/>
          <a:stretch/>
        </p:blipFill>
        <p:spPr>
          <a:xfrm rot="556503">
            <a:off x="11401918" y="283032"/>
            <a:ext cx="532029" cy="1318163"/>
          </a:xfrm>
          <a:prstGeom prst="rect">
            <a:avLst/>
          </a:prstGeom>
        </p:spPr>
      </p:pic>
      <p:sp>
        <p:nvSpPr>
          <p:cNvPr id="21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B78D5FDF-8F54-491E-9046-C877B9A4BF13}"/>
              </a:ext>
            </a:extLst>
          </p:cNvPr>
          <p:cNvSpPr txBox="1"/>
          <p:nvPr/>
        </p:nvSpPr>
        <p:spPr>
          <a:xfrm>
            <a:off x="9328730" y="466394"/>
            <a:ext cx="25348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1967г. </a:t>
            </a:r>
            <a:r>
              <a:rPr lang="ru-RU" sz="1600" dirty="0">
                <a:latin typeface="Montserrat Medium" panose="00000600000000000000" pitchFamily="2" charset="-52"/>
              </a:rPr>
              <a:t>– кинопремия «Оскар», режиссер Сергей Бондарчук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F079E713-2257-4FD4-B377-9F6CE7733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215" y="2404647"/>
            <a:ext cx="2046155" cy="295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234C75E1-3AC4-40BA-AB2A-DFA78497FC35}"/>
              </a:ext>
            </a:extLst>
          </p:cNvPr>
          <p:cNvSpPr txBox="1"/>
          <p:nvPr/>
        </p:nvSpPr>
        <p:spPr>
          <a:xfrm>
            <a:off x="9387472" y="1515158"/>
            <a:ext cx="23798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1981 г. </a:t>
            </a:r>
            <a:r>
              <a:rPr lang="ru-RU" sz="1600" dirty="0">
                <a:latin typeface="Montserrat Medium" panose="00000600000000000000" pitchFamily="2" charset="-52"/>
              </a:rPr>
              <a:t>– кинопремия «Оскар», режиссер Владимир Меньшов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195FA1C1-2AF8-41E2-B813-1E4B5B25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28" y="2765423"/>
            <a:ext cx="2747791" cy="212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3A80CBD-867C-4B98-9D94-CF3D96698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58" y="5110765"/>
            <a:ext cx="2312067" cy="129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C829C9E7-2B7B-4E19-8182-EA0ED8018E62}"/>
              </a:ext>
            </a:extLst>
          </p:cNvPr>
          <p:cNvSpPr txBox="1"/>
          <p:nvPr/>
        </p:nvSpPr>
        <p:spPr>
          <a:xfrm>
            <a:off x="6502878" y="5418327"/>
            <a:ext cx="237989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1984 г. </a:t>
            </a:r>
            <a:r>
              <a:rPr lang="ru-RU" sz="1600" dirty="0">
                <a:latin typeface="Montserrat Medium" panose="00000600000000000000" pitchFamily="2" charset="-52"/>
              </a:rPr>
              <a:t>– выход кинокомедии «Любовь и голуби»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id="{B856FA34-614D-4B4D-9A21-3B82E515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486" y="1542867"/>
            <a:ext cx="2693567" cy="151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0112E5-19FD-4046-A065-E1A114066CE9}"/>
              </a:ext>
            </a:extLst>
          </p:cNvPr>
          <p:cNvSpPr txBox="1"/>
          <p:nvPr/>
        </p:nvSpPr>
        <p:spPr>
          <a:xfrm>
            <a:off x="1509951" y="550377"/>
            <a:ext cx="5077841" cy="98488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sz="1400" dirty="0">
                <a:solidFill>
                  <a:schemeClr val="tx1"/>
                </a:solidFill>
                <a:effectLst/>
              </a:rPr>
              <a:t>Большой популярность пользовались фильмы </a:t>
            </a:r>
            <a:r>
              <a:rPr lang="ru-RU" b="1" dirty="0" err="1">
                <a:solidFill>
                  <a:srgbClr val="95B3D7"/>
                </a:solidFill>
                <a:effectLst/>
              </a:rPr>
              <a:t>Л.Гайдая</a:t>
            </a:r>
            <a:r>
              <a:rPr lang="ru-RU" sz="1400" dirty="0">
                <a:solidFill>
                  <a:schemeClr val="tx1"/>
                </a:solidFill>
                <a:effectLst/>
              </a:rPr>
              <a:t>: 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«Операция «Ы» и другие приключения Шурика», «Бриллиантовая рука», «Иван Васильевич меняет профессию», «Кавказская пленница» и др.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CAFAB18-6A34-490B-AB0C-7D8D2E73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001" y="3192503"/>
            <a:ext cx="1839693" cy="183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093B9F0F-12FF-4665-BE28-96A27C76A765}"/>
              </a:ext>
            </a:extLst>
          </p:cNvPr>
          <p:cNvSpPr/>
          <p:nvPr/>
        </p:nvSpPr>
        <p:spPr>
          <a:xfrm>
            <a:off x="3999399" y="3246585"/>
            <a:ext cx="301488" cy="36483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69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вал 22">
            <a:extLst>
              <a:ext uri="{FF2B5EF4-FFF2-40B4-BE49-F238E27FC236}">
                <a16:creationId xmlns:a16="http://schemas.microsoft.com/office/drawing/2014/main" id="{E896BB4A-F3AE-4963-A4BF-4DBBF1235FDE}"/>
              </a:ext>
            </a:extLst>
          </p:cNvPr>
          <p:cNvSpPr/>
          <p:nvPr/>
        </p:nvSpPr>
        <p:spPr>
          <a:xfrm rot="20038364">
            <a:off x="3033555" y="1595657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9E3AD0-D6E8-401F-920C-181EFB56C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3" y="3775484"/>
            <a:ext cx="11822093" cy="2798243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1E0065-8B64-4181-837B-53D6851FB392}"/>
              </a:ext>
            </a:extLst>
          </p:cNvPr>
          <p:cNvSpPr txBox="1"/>
          <p:nvPr/>
        </p:nvSpPr>
        <p:spPr>
          <a:xfrm>
            <a:off x="9645697" y="209791"/>
            <a:ext cx="1920036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Наука </a:t>
            </a:r>
          </a:p>
        </p:txBody>
      </p: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3807F54-EDB9-4E36-B070-E7221FDCD1CD}"/>
              </a:ext>
            </a:extLst>
          </p:cNvPr>
          <p:cNvSpPr txBox="1"/>
          <p:nvPr/>
        </p:nvSpPr>
        <p:spPr>
          <a:xfrm>
            <a:off x="254442" y="230868"/>
            <a:ext cx="5828073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Годы перестройки были отмечены появлением ранее запрещенных фильмов («полочных» кинолент):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«Комиссар»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А.Аскольдова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«Проверка на дорогах»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А.Германа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«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Зстава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Ильича»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М.Хуциева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 и др.   </a:t>
            </a:r>
          </a:p>
        </p:txBody>
      </p:sp>
      <p:sp>
        <p:nvSpPr>
          <p:cNvPr id="3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4B3C6C71-7865-41CD-B137-C787B0DF1BE0}"/>
              </a:ext>
            </a:extLst>
          </p:cNvPr>
          <p:cNvSpPr txBox="1"/>
          <p:nvPr/>
        </p:nvSpPr>
        <p:spPr>
          <a:xfrm>
            <a:off x="7969651" y="1407863"/>
            <a:ext cx="385951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1988 г</a:t>
            </a:r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. </a:t>
            </a:r>
            <a:r>
              <a:rPr lang="ru-RU" sz="1600" dirty="0">
                <a:latin typeface="Montserrat Medium" panose="00000600000000000000" pitchFamily="2" charset="-52"/>
              </a:rPr>
              <a:t>– выход фильма </a:t>
            </a:r>
            <a:r>
              <a:rPr lang="ru-RU" sz="1600" dirty="0" err="1">
                <a:latin typeface="Montserrat Medium" panose="00000600000000000000" pitchFamily="2" charset="-52"/>
              </a:rPr>
              <a:t>В.Бортко</a:t>
            </a:r>
            <a:r>
              <a:rPr lang="ru-RU" sz="1600" dirty="0">
                <a:latin typeface="Montserrat Medium" panose="00000600000000000000" pitchFamily="2" charset="-52"/>
              </a:rPr>
              <a:t> «Собачье сердце»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A59309-ECB4-4B1E-840E-26EA714A019C}"/>
              </a:ext>
            </a:extLst>
          </p:cNvPr>
          <p:cNvSpPr txBox="1"/>
          <p:nvPr/>
        </p:nvSpPr>
        <p:spPr>
          <a:xfrm>
            <a:off x="9477501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Кино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D70236C-609C-4F44-A3A1-0CB559C66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2" t="651" r="20208" b="2667"/>
          <a:stretch>
            <a:fillRect/>
          </a:stretch>
        </p:blipFill>
        <p:spPr>
          <a:xfrm>
            <a:off x="8628618" y="82527"/>
            <a:ext cx="1373901" cy="1373901"/>
          </a:xfrm>
          <a:custGeom>
            <a:avLst/>
            <a:gdLst>
              <a:gd name="connsiteX0" fmla="*/ 3315243 w 6630486"/>
              <a:gd name="connsiteY0" fmla="*/ 0 h 6630486"/>
              <a:gd name="connsiteX1" fmla="*/ 6630486 w 6630486"/>
              <a:gd name="connsiteY1" fmla="*/ 3315243 h 6630486"/>
              <a:gd name="connsiteX2" fmla="*/ 3315243 w 6630486"/>
              <a:gd name="connsiteY2" fmla="*/ 6630486 h 6630486"/>
              <a:gd name="connsiteX3" fmla="*/ 0 w 6630486"/>
              <a:gd name="connsiteY3" fmla="*/ 3315243 h 6630486"/>
              <a:gd name="connsiteX4" fmla="*/ 3315243 w 6630486"/>
              <a:gd name="connsiteY4" fmla="*/ 0 h 663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0486" h="6630486">
                <a:moveTo>
                  <a:pt x="3315243" y="0"/>
                </a:moveTo>
                <a:cubicBezTo>
                  <a:pt x="5146201" y="0"/>
                  <a:pt x="6630486" y="1484285"/>
                  <a:pt x="6630486" y="3315243"/>
                </a:cubicBezTo>
                <a:cubicBezTo>
                  <a:pt x="6630486" y="5146201"/>
                  <a:pt x="5146201" y="6630486"/>
                  <a:pt x="3315243" y="6630486"/>
                </a:cubicBezTo>
                <a:cubicBezTo>
                  <a:pt x="1484285" y="6630486"/>
                  <a:pt x="0" y="5146201"/>
                  <a:pt x="0" y="3315243"/>
                </a:cubicBezTo>
                <a:cubicBezTo>
                  <a:pt x="0" y="1484285"/>
                  <a:pt x="1484285" y="0"/>
                  <a:pt x="3315243" y="0"/>
                </a:cubicBezTo>
                <a:close/>
              </a:path>
            </a:pathLst>
          </a:cu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1D4EEA-5E40-4138-AFF8-3FEA1EE04E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99"/>
          <a:stretch/>
        </p:blipFill>
        <p:spPr>
          <a:xfrm>
            <a:off x="331322" y="1452617"/>
            <a:ext cx="3045057" cy="18666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87AF1CD-472C-4D25-947B-FEA711943876}"/>
              </a:ext>
            </a:extLst>
          </p:cNvPr>
          <p:cNvSpPr txBox="1"/>
          <p:nvPr/>
        </p:nvSpPr>
        <p:spPr>
          <a:xfrm>
            <a:off x="3280476" y="1270748"/>
            <a:ext cx="4429655" cy="1569660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Появились новые произведения антисталинского звучания: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«Покаяние»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Т.Абуладзе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«Завтра была война» </a:t>
            </a:r>
            <a:r>
              <a:rPr lang="ru-RU" dirty="0" err="1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Ю.Кары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, «Холодное лето пятьдесят третьего года» А Прошкина, «Так жить нельзя» </a:t>
            </a:r>
            <a:r>
              <a:rPr lang="ru-RU" dirty="0" err="1">
                <a:sym typeface="PT Sans"/>
              </a:rPr>
              <a:t>С.Говорухина</a:t>
            </a:r>
            <a:r>
              <a:rPr lang="ru-RU" dirty="0">
                <a:sym typeface="PT Sans"/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C2F8C4-2165-4153-970F-F553C8E6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892" y="2551759"/>
            <a:ext cx="1311655" cy="12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826E695-6268-4BA4-B220-1E205236EBB0}"/>
              </a:ext>
            </a:extLst>
          </p:cNvPr>
          <p:cNvSpPr/>
          <p:nvPr/>
        </p:nvSpPr>
        <p:spPr>
          <a:xfrm>
            <a:off x="5775154" y="2618558"/>
            <a:ext cx="284554" cy="172599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4301A35-A685-4808-A4CC-122BA4CA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970" y="1961885"/>
            <a:ext cx="2946543" cy="165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вал 32">
            <a:extLst>
              <a:ext uri="{FF2B5EF4-FFF2-40B4-BE49-F238E27FC236}">
                <a16:creationId xmlns:a16="http://schemas.microsoft.com/office/drawing/2014/main" id="{0EEA0267-3616-4147-9D96-E74D9967F9DB}"/>
              </a:ext>
            </a:extLst>
          </p:cNvPr>
          <p:cNvSpPr/>
          <p:nvPr/>
        </p:nvSpPr>
        <p:spPr>
          <a:xfrm rot="20038364">
            <a:off x="1399042" y="1501897"/>
            <a:ext cx="7515826" cy="4527921"/>
          </a:xfrm>
          <a:prstGeom prst="ellipse">
            <a:avLst/>
          </a:prstGeom>
          <a:gradFill flip="none" rotWithShape="1">
            <a:gsLst>
              <a:gs pos="4000">
                <a:srgbClr val="437F78"/>
              </a:gs>
              <a:gs pos="54000">
                <a:schemeClr val="bg1">
                  <a:lumMod val="85000"/>
                </a:schemeClr>
              </a:gs>
            </a:gsLst>
            <a:lin ang="8100000" scaled="1"/>
            <a:tileRect/>
          </a:gra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721F065-3283-46B3-9433-DCFE8239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70" y="3415547"/>
            <a:ext cx="3580978" cy="201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D6C634-2756-4FB7-9CDB-679355BD4D86}"/>
              </a:ext>
            </a:extLst>
          </p:cNvPr>
          <p:cNvSpPr txBox="1"/>
          <p:nvPr/>
        </p:nvSpPr>
        <p:spPr>
          <a:xfrm>
            <a:off x="9588616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1F88BDF-74CC-4C90-9870-FEA5984E9C5D}"/>
              </a:ext>
            </a:extLst>
          </p:cNvPr>
          <p:cNvCxnSpPr>
            <a:cxnSpLocks/>
          </p:cNvCxnSpPr>
          <p:nvPr/>
        </p:nvCxnSpPr>
        <p:spPr>
          <a:xfrm>
            <a:off x="321653" y="6554582"/>
            <a:ext cx="111531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CAABB78-C10F-4353-BECF-BA1209B3F17F}"/>
              </a:ext>
            </a:extLst>
          </p:cNvPr>
          <p:cNvCxnSpPr>
            <a:cxnSpLocks/>
          </p:cNvCxnSpPr>
          <p:nvPr/>
        </p:nvCxnSpPr>
        <p:spPr>
          <a:xfrm>
            <a:off x="11878866" y="296931"/>
            <a:ext cx="0" cy="595423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1BCF89CB-3DE9-48CB-9F00-EFD2FE35E5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30" y="6251164"/>
            <a:ext cx="717170" cy="6068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04C54-6DD4-418C-B77C-303B3EA74F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9" t="8849" r="9838" b="3241"/>
          <a:stretch>
            <a:fillRect/>
          </a:stretch>
        </p:blipFill>
        <p:spPr>
          <a:xfrm>
            <a:off x="8616280" y="44624"/>
            <a:ext cx="1372310" cy="1372310"/>
          </a:xfrm>
          <a:custGeom>
            <a:avLst/>
            <a:gdLst>
              <a:gd name="connsiteX0" fmla="*/ 3014461 w 6028922"/>
              <a:gd name="connsiteY0" fmla="*/ 0 h 6028922"/>
              <a:gd name="connsiteX1" fmla="*/ 6028922 w 6028922"/>
              <a:gd name="connsiteY1" fmla="*/ 3014461 h 6028922"/>
              <a:gd name="connsiteX2" fmla="*/ 3014461 w 6028922"/>
              <a:gd name="connsiteY2" fmla="*/ 6028922 h 6028922"/>
              <a:gd name="connsiteX3" fmla="*/ 0 w 6028922"/>
              <a:gd name="connsiteY3" fmla="*/ 3014461 h 6028922"/>
              <a:gd name="connsiteX4" fmla="*/ 3014461 w 6028922"/>
              <a:gd name="connsiteY4" fmla="*/ 0 h 602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8922" h="6028922">
                <a:moveTo>
                  <a:pt x="3014461" y="0"/>
                </a:moveTo>
                <a:cubicBezTo>
                  <a:pt x="4679302" y="0"/>
                  <a:pt x="6028922" y="1349620"/>
                  <a:pt x="6028922" y="3014461"/>
                </a:cubicBezTo>
                <a:cubicBezTo>
                  <a:pt x="6028922" y="4679302"/>
                  <a:pt x="4679302" y="6028922"/>
                  <a:pt x="3014461" y="6028922"/>
                </a:cubicBezTo>
                <a:cubicBezTo>
                  <a:pt x="1349620" y="6028922"/>
                  <a:pt x="0" y="4679302"/>
                  <a:pt x="0" y="3014461"/>
                </a:cubicBezTo>
                <a:cubicBezTo>
                  <a:pt x="0" y="1349620"/>
                  <a:pt x="1349620" y="0"/>
                  <a:pt x="3014461" y="0"/>
                </a:cubicBezTo>
                <a:close/>
              </a:path>
            </a:pathLst>
          </a:cu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B827AA-AF17-4AAA-ABFB-0779EC271F65}"/>
              </a:ext>
            </a:extLst>
          </p:cNvPr>
          <p:cNvSpPr txBox="1"/>
          <p:nvPr/>
        </p:nvSpPr>
        <p:spPr>
          <a:xfrm>
            <a:off x="1127448" y="209791"/>
            <a:ext cx="2088232" cy="400110"/>
          </a:xfrm>
          <a:prstGeom prst="rect">
            <a:avLst/>
          </a:prstGeom>
          <a:gradFill>
            <a:gsLst>
              <a:gs pos="61000">
                <a:srgbClr val="8C561C"/>
              </a:gs>
              <a:gs pos="27000">
                <a:schemeClr val="bg2">
                  <a:lumMod val="25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Архитектура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B58BFC1-CCA4-4596-99F3-D62C9E6CB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9113" r="5973" b="1233"/>
          <a:stretch>
            <a:fillRect/>
          </a:stretch>
        </p:blipFill>
        <p:spPr>
          <a:xfrm>
            <a:off x="98031" y="44624"/>
            <a:ext cx="1372310" cy="1372310"/>
          </a:xfrm>
          <a:custGeom>
            <a:avLst/>
            <a:gdLst>
              <a:gd name="connsiteX0" fmla="*/ 1181178 w 2362356"/>
              <a:gd name="connsiteY0" fmla="*/ 0 h 2362356"/>
              <a:gd name="connsiteX1" fmla="*/ 2362356 w 2362356"/>
              <a:gd name="connsiteY1" fmla="*/ 1181178 h 2362356"/>
              <a:gd name="connsiteX2" fmla="*/ 1181178 w 2362356"/>
              <a:gd name="connsiteY2" fmla="*/ 2362356 h 2362356"/>
              <a:gd name="connsiteX3" fmla="*/ 0 w 2362356"/>
              <a:gd name="connsiteY3" fmla="*/ 1181178 h 2362356"/>
              <a:gd name="connsiteX4" fmla="*/ 1181178 w 2362356"/>
              <a:gd name="connsiteY4" fmla="*/ 0 h 236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356" h="2362356">
                <a:moveTo>
                  <a:pt x="1181178" y="0"/>
                </a:moveTo>
                <a:cubicBezTo>
                  <a:pt x="1833525" y="0"/>
                  <a:pt x="2362356" y="528831"/>
                  <a:pt x="2362356" y="1181178"/>
                </a:cubicBezTo>
                <a:cubicBezTo>
                  <a:pt x="2362356" y="1833525"/>
                  <a:pt x="1833525" y="2362356"/>
                  <a:pt x="1181178" y="2362356"/>
                </a:cubicBezTo>
                <a:cubicBezTo>
                  <a:pt x="528831" y="2362356"/>
                  <a:pt x="0" y="1833525"/>
                  <a:pt x="0" y="1181178"/>
                </a:cubicBezTo>
                <a:cubicBezTo>
                  <a:pt x="0" y="528831"/>
                  <a:pt x="528831" y="0"/>
                  <a:pt x="1181178" y="0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0DEAFC-B1C0-46E7-B6CE-3E3C7F4C99A2}"/>
              </a:ext>
            </a:extLst>
          </p:cNvPr>
          <p:cNvSpPr txBox="1"/>
          <p:nvPr/>
        </p:nvSpPr>
        <p:spPr>
          <a:xfrm>
            <a:off x="3945488" y="2274847"/>
            <a:ext cx="2074035" cy="2062103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effectLst/>
              </a:rPr>
              <a:t>В </a:t>
            </a:r>
            <a:r>
              <a:rPr lang="ru-RU" dirty="0">
                <a:solidFill>
                  <a:srgbClr val="95B3D7"/>
                </a:solidFill>
                <a:sym typeface="PT Sans"/>
              </a:rPr>
              <a:t>1947 г.</a:t>
            </a:r>
            <a:r>
              <a:rPr lang="ru-RU" dirty="0">
                <a:solidFill>
                  <a:schemeClr val="tx1"/>
                </a:solidFill>
                <a:effectLst/>
              </a:rPr>
              <a:t> Совет Министров СССР принял постановление «О строительстве в Москве многоэтажных зданий»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C09AAF-EF7F-4480-94C2-51CE582EFF90}"/>
              </a:ext>
            </a:extLst>
          </p:cNvPr>
          <p:cNvSpPr txBox="1"/>
          <p:nvPr/>
        </p:nvSpPr>
        <p:spPr>
          <a:xfrm>
            <a:off x="117238" y="4891230"/>
            <a:ext cx="2815342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Главный павильон ВДНХ построен к </a:t>
            </a:r>
            <a:r>
              <a:rPr lang="ru-RU" dirty="0">
                <a:solidFill>
                  <a:srgbClr val="95B3D7"/>
                </a:solidFill>
              </a:rPr>
              <a:t>1954 г. </a:t>
            </a:r>
          </a:p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по проекту </a:t>
            </a:r>
            <a:r>
              <a:rPr lang="ru-RU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Г. В. Щуко и Е. А. Столярова.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3CF5C3-B1CC-44EB-8D84-87E6CE6C2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9" y="2242996"/>
            <a:ext cx="3592029" cy="236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orem ipsum dolor sit adipiscing elit, sed do incididunt exercitation ullamco laboris nisi consequat.">
            <a:extLst>
              <a:ext uri="{FF2B5EF4-FFF2-40B4-BE49-F238E27FC236}">
                <a16:creationId xmlns:a16="http://schemas.microsoft.com/office/drawing/2014/main" id="{4EDD3B83-B631-486F-9F34-61D68D726A59}"/>
              </a:ext>
            </a:extLst>
          </p:cNvPr>
          <p:cNvSpPr txBox="1"/>
          <p:nvPr/>
        </p:nvSpPr>
        <p:spPr>
          <a:xfrm>
            <a:off x="1466995" y="632104"/>
            <a:ext cx="4629005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ctr">
            <a:spAutoFit/>
          </a:bodyPr>
          <a:lstStyle>
            <a:lvl1pPr defTabSz="457200">
              <a:defRPr>
                <a:solidFill>
                  <a:srgbClr val="A09FA7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r>
              <a:rPr lang="ru-RU" sz="1600" b="1" dirty="0">
                <a:solidFill>
                  <a:srgbClr val="95B3D7"/>
                </a:solidFill>
                <a:latin typeface="Montserrat Medium" panose="00000600000000000000" pitchFamily="2" charset="-52"/>
              </a:rPr>
              <a:t>«Сталинским ампиром», </a:t>
            </a:r>
            <a:r>
              <a:rPr lang="ru-RU" sz="1600" dirty="0">
                <a:latin typeface="Montserrat Medium" panose="00000600000000000000" pitchFamily="2" charset="-52"/>
              </a:rPr>
              <a:t>или советским монументальным классицизмом, называют архитектурное направление, которое было популярно в СССР с конца 1930-х по 1950-е годы, и которое ассоциируется с </a:t>
            </a:r>
            <a:r>
              <a:rPr lang="ru-RU" sz="1600" dirty="0" err="1">
                <a:latin typeface="Montserrat Medium" panose="00000600000000000000" pitchFamily="2" charset="-52"/>
              </a:rPr>
              <a:t>И.Сталиным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Medium" panose="000006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027555-3076-4268-90CF-F233AE5468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63" y="4424189"/>
            <a:ext cx="2948460" cy="18498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BE074AC-98B5-40A3-A004-FAD0FF03C67E}"/>
              </a:ext>
            </a:extLst>
          </p:cNvPr>
          <p:cNvSpPr/>
          <p:nvPr/>
        </p:nvSpPr>
        <p:spPr>
          <a:xfrm>
            <a:off x="9058912" y="1412903"/>
            <a:ext cx="31861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95B3D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</a:rPr>
              <a:t>1954 г. </a:t>
            </a:r>
            <a:r>
              <a:rPr lang="ru-RU" dirty="0">
                <a:solidFill>
                  <a:srgbClr val="333333"/>
                </a:solidFill>
                <a:latin typeface="PT Sans"/>
              </a:rPr>
              <a:t>вышло постановление правительства «Об устранении излишеств в проектировании и строительстве»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2C9A2C-58AC-488F-8BF0-86707654ADF3}"/>
              </a:ext>
            </a:extLst>
          </p:cNvPr>
          <p:cNvSpPr txBox="1"/>
          <p:nvPr/>
        </p:nvSpPr>
        <p:spPr>
          <a:xfrm>
            <a:off x="8124103" y="5406912"/>
            <a:ext cx="3674448" cy="107721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pPr algn="just"/>
            <a:r>
              <a:rPr lang="ru-RU" dirty="0">
                <a:solidFill>
                  <a:srgbClr val="95B3D7"/>
                </a:solidFill>
              </a:rPr>
              <a:t>Кремлевский дворец съездов </a:t>
            </a:r>
          </a:p>
          <a:p>
            <a:pPr algn="just"/>
            <a:r>
              <a:rPr lang="ru-RU" dirty="0">
                <a:solidFill>
                  <a:schemeClr val="tx1"/>
                </a:solidFill>
                <a:effectLst/>
              </a:rPr>
              <a:t>(нынешний Государственный Кремлевский дворец), 1961, </a:t>
            </a:r>
            <a:r>
              <a:rPr lang="ru-RU" dirty="0" err="1">
                <a:solidFill>
                  <a:schemeClr val="tx1"/>
                </a:solidFill>
                <a:effectLst/>
              </a:rPr>
              <a:t>М.Посохин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CEFFEB2-28A2-4D34-B7ED-2B639E9A8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92" y="1380459"/>
            <a:ext cx="2590805" cy="17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A583FE9C-D961-42D6-99FF-DE37FC8AC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47" y="2945416"/>
            <a:ext cx="1447145" cy="172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B9B612-B9EB-43F3-AA3A-350CE6EAA790}"/>
              </a:ext>
            </a:extLst>
          </p:cNvPr>
          <p:cNvSpPr txBox="1"/>
          <p:nvPr/>
        </p:nvSpPr>
        <p:spPr>
          <a:xfrm>
            <a:off x="6168062" y="4650726"/>
            <a:ext cx="1987314" cy="1600438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defPPr>
              <a:defRPr lang="ru-RU"/>
            </a:defPPr>
            <a:lvl1pPr defTabSz="457200">
              <a:defRPr sz="1600">
                <a:solidFill>
                  <a:srgbClr val="A09F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52"/>
                <a:ea typeface="PT Sans"/>
                <a:cs typeface="PT Sans"/>
              </a:defRPr>
            </a:lvl1pPr>
          </a:lstStyle>
          <a:p>
            <a:r>
              <a:rPr lang="ru-RU" sz="1400" dirty="0">
                <a:solidFill>
                  <a:srgbClr val="95B3D7"/>
                </a:solidFill>
                <a:sym typeface="PT Sans"/>
              </a:rPr>
              <a:t>1954 г.</a:t>
            </a:r>
            <a:r>
              <a:rPr lang="ru-RU" sz="1400" dirty="0">
                <a:solidFill>
                  <a:schemeClr val="tx1"/>
                </a:solidFill>
                <a:effectLst/>
              </a:rPr>
              <a:t> памятник </a:t>
            </a:r>
            <a:r>
              <a:rPr lang="ru-RU" sz="1400" dirty="0" err="1">
                <a:solidFill>
                  <a:schemeClr val="tx1"/>
                </a:solidFill>
                <a:effectLst/>
              </a:rPr>
              <a:t>Ю.Долгорукому</a:t>
            </a:r>
            <a:r>
              <a:rPr lang="ru-RU" sz="1400" dirty="0">
                <a:solidFill>
                  <a:schemeClr val="tx1"/>
                </a:solidFill>
                <a:effectLst/>
              </a:rPr>
              <a:t> в Москве, </a:t>
            </a:r>
            <a:r>
              <a:rPr lang="ru-RU" sz="1400" dirty="0">
                <a:solidFill>
                  <a:schemeClr val="tx1"/>
                </a:solidFill>
                <a:effectLst/>
                <a:latin typeface="Montserrat" panose="00000500000000000000" pitchFamily="2" charset="-52"/>
              </a:rPr>
              <a:t>Скульпторы С. М. Орлов, А. П. Антропов, Н. Л. Штамм</a:t>
            </a:r>
          </a:p>
        </p:txBody>
      </p:sp>
    </p:spTree>
    <p:extLst>
      <p:ext uri="{BB962C8B-B14F-4D97-AF65-F5344CB8AC3E}">
        <p14:creationId xmlns:p14="http://schemas.microsoft.com/office/powerpoint/2010/main" val="21995484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1137</Words>
  <Application>Microsoft Office PowerPoint</Application>
  <PresentationFormat>Широкоэкранный</PresentationFormat>
  <Paragraphs>96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Montserrat</vt:lpstr>
      <vt:lpstr>Montserrat ExtraBold</vt:lpstr>
      <vt:lpstr>Montserrat Medium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</dc:creator>
  <cp:lastModifiedBy>User</cp:lastModifiedBy>
  <cp:revision>226</cp:revision>
  <dcterms:created xsi:type="dcterms:W3CDTF">2021-07-23T07:09:17Z</dcterms:created>
  <dcterms:modified xsi:type="dcterms:W3CDTF">2023-03-06T18:19:40Z</dcterms:modified>
</cp:coreProperties>
</file>