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2" r:id="rId6"/>
    <p:sldId id="271" r:id="rId7"/>
    <p:sldId id="272" r:id="rId8"/>
    <p:sldId id="279" r:id="rId9"/>
    <p:sldId id="273" r:id="rId10"/>
    <p:sldId id="263" r:id="rId11"/>
    <p:sldId id="264" r:id="rId12"/>
    <p:sldId id="265" r:id="rId13"/>
    <p:sldId id="266" r:id="rId14"/>
    <p:sldId id="269" r:id="rId15"/>
    <p:sldId id="274" r:id="rId16"/>
    <p:sldId id="275" r:id="rId17"/>
    <p:sldId id="276" r:id="rId18"/>
    <p:sldId id="27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D31891-5338-4AF7-9CBB-B5755ADBA67B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72D40-0FEB-4B60-91EE-3E6B94037B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362FED-B45D-46E7-86DC-EE7100FCE4F6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D7068-4475-43FA-830D-FC61BC74DC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49C9DC-9452-4905-95E3-C5651E27A7F2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3BC67-ED50-4F94-AAD9-1175D1B3FF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76154-7F12-45F3-B900-4AF0AF863FB0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58D81-0ECF-4D68-8F84-7EA6BF1D9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826EF-C230-4FC0-A3B5-67540EB5FF05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F52D9-28EE-4489-9114-BC32337AAA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6681A-E80C-4E62-B510-E0148E5AEDFF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E8C76-074B-4D53-B926-318F9D191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839D22-4663-4DE7-99B9-6F2BEB7F4C36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F859F-26C6-457F-A345-DCA2A0D454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C2E957-F5CB-4B82-B8E1-624AACC7700A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AA6B4-C954-468D-8852-D6F160B488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A45DB9-0AC2-470E-9650-CA35DD4A8C00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17D8D-AA50-4ECB-A6F7-F123FC30BB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8286D-0FD2-40A0-A5EE-CFB5E1F6AAB8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3E6AA-81F3-415D-B1C7-8E92F286DD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94083-7932-4234-9CFD-70E82CD74D94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5A80E-3A2F-4655-A445-5CCCD9FD36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EFE5B4-E28C-4E4E-BAAF-2A5704B96758}" type="datetimeFigureOut">
              <a:rPr lang="ru-RU" smtClean="0"/>
              <a:pPr>
                <a:defRPr/>
              </a:pPr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080889-C43B-43F1-8BC9-B840A34F22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785794"/>
            <a:ext cx="6520949" cy="32518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Тема: Локальные, эмоционально-личностные проблемы – детские страхи в психологическом консультировании.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5500702"/>
            <a:ext cx="2748844" cy="106926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Каюмова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А.Ф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108266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страхов</a:t>
            </a:r>
            <a:endParaRPr lang="ru-RU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929190" y="785794"/>
            <a:ext cx="3672408" cy="33123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ru-RU" sz="2400" dirty="0" smtClean="0"/>
              <a:t>     Существуют три вида страхов. В основе классификации лежат предмет страха, особенности его протекания, продолжительность, сила и причины возникновения.</a:t>
            </a:r>
          </a:p>
        </p:txBody>
      </p:sp>
      <p:pic>
        <p:nvPicPr>
          <p:cNvPr id="17412" name="Рисунок 3" descr="strahi-stan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643182"/>
            <a:ext cx="3752850" cy="376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10800000" flipV="1">
            <a:off x="4499992" y="4437112"/>
            <a:ext cx="228334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Навязчивые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157192"/>
            <a:ext cx="237626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Бредовые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5949280"/>
            <a:ext cx="237626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err="1" smtClean="0"/>
              <a:t>Сверхценные</a:t>
            </a:r>
            <a:endParaRPr lang="ru-RU" sz="2800" dirty="0"/>
          </a:p>
        </p:txBody>
      </p:sp>
    </p:spTree>
  </p:cSld>
  <p:clrMapOvr>
    <a:masterClrMapping/>
  </p:clrMapOvr>
  <p:transition spd="med"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5686436" cy="9286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Навязчивые страхи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563888" y="1340768"/>
            <a:ext cx="5080078" cy="4802876"/>
          </a:xfrm>
        </p:spPr>
        <p:txBody>
          <a:bodyPr>
            <a:normAutofit fontScale="92500"/>
          </a:bodyPr>
          <a:lstStyle/>
          <a:p>
            <a:pPr eaLnBrk="1" hangingPunct="1">
              <a:buNone/>
            </a:pPr>
            <a:r>
              <a:rPr lang="ru-RU" dirty="0" smtClean="0"/>
              <a:t>    эти страхи ребенок испытывает в определенных, конкретных ситуациях, он боится обстоятельств, которые могут их за собой повлечь. К таким страхам относятся, например, страх высоты, закрытых и открытых пространств и др.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072098" cy="86834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/>
              <a:t>Бредовые страхи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000100" y="2000240"/>
            <a:ext cx="7043758" cy="4197361"/>
          </a:xfrm>
        </p:spPr>
        <p:txBody>
          <a:bodyPr/>
          <a:lstStyle/>
          <a:p>
            <a:pPr eaLnBrk="1" hangingPunct="1">
              <a:buNone/>
            </a:pPr>
            <a:r>
              <a:rPr lang="ru-RU" b="1" dirty="0" smtClean="0"/>
              <a:t>   самая тяжелая форма страхов, причину появления которых найти невозможно. Например, почему ребенок боится играть с какой-то игрушкой или не хочет надевать какую-то одежду. Их наличие часто указывает на серьезные отклонения в психике малыша. </a:t>
            </a:r>
            <a:endParaRPr lang="ru-RU" b="1" dirty="0" smtClean="0"/>
          </a:p>
        </p:txBody>
      </p:sp>
    </p:spTree>
  </p:cSld>
  <p:clrMapOvr>
    <a:masterClrMapping/>
  </p:clrMapOvr>
  <p:transition spd="med"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5829312" cy="10826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 smtClean="0"/>
              <a:t>Сверхценные</a:t>
            </a:r>
            <a:r>
              <a:rPr lang="ru-RU" b="1" dirty="0" smtClean="0"/>
              <a:t> страхи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    самый распространенный вид. Они связаны с идеями фикс и вызваны собственной фантазией ребенка. В 90% случаев практикующие психологи сталкиваются именно с ними. Сначала эти страхи соответствуют какой-либо жизненной ситуации, а потом становятся настолько значимыми, что ни о чем другом ребенок думать не может.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med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1444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Как </a:t>
            </a:r>
            <a:r>
              <a:rPr lang="ru-RU" b="1" dirty="0" smtClean="0"/>
              <a:t>же предупредить развитие страхов у своего ребенка?</a:t>
            </a:r>
            <a:br>
              <a:rPr lang="ru-RU" b="1" dirty="0" smtClean="0"/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810" cy="5077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b="1" dirty="0" smtClean="0"/>
              <a:t>Во-первых</a:t>
            </a:r>
            <a:r>
              <a:rPr lang="ru-RU" dirty="0" smtClean="0"/>
              <a:t>, если Вы сами чего-то боитесь, старайтесь не демонстрировать свой страх при малыше, чтобы не передать ему это чувство, ведь дети очень восприимчивы. </a:t>
            </a:r>
          </a:p>
          <a:p>
            <a:r>
              <a:rPr lang="ru-RU" b="1" dirty="0" smtClean="0"/>
              <a:t>Во-вторых</a:t>
            </a:r>
            <a:r>
              <a:rPr lang="ru-RU" dirty="0" smtClean="0"/>
              <a:t>, не следует разрешать смотреть фильмы и телепередачи (так называемые «ужастики») в целях закаливания детской психики. Таким образом вы только поселите в душевном мире ребенка ужас.</a:t>
            </a:r>
          </a:p>
          <a:p>
            <a:r>
              <a:rPr lang="ru-RU" b="1" dirty="0" smtClean="0"/>
              <a:t>В-третьих</a:t>
            </a:r>
            <a:r>
              <a:rPr lang="ru-RU" dirty="0" smtClean="0"/>
              <a:t>, не стоит брать себе в союзники в процессе воспитания страшных героев, запугивая ребенка сердитым милиционером, дядькой с мешком, Бабой Ягой. 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Способы преодоления страхов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4968552" cy="58772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/>
              <a:t>Игра позволяет пережить жизненные обстоятельства в условном, ослабленном виде; укрепить уверенность в себе. Используются  </a:t>
            </a:r>
            <a:r>
              <a:rPr lang="ru-RU" sz="4000" b="1" dirty="0" smtClean="0"/>
              <a:t>а)</a:t>
            </a:r>
            <a:r>
              <a:rPr lang="ru-RU" sz="4000" dirty="0" smtClean="0"/>
              <a:t> </a:t>
            </a:r>
            <a:r>
              <a:rPr lang="ru-RU" sz="4000" b="1" i="1" dirty="0" smtClean="0"/>
              <a:t>подвижные игры</a:t>
            </a:r>
            <a:r>
              <a:rPr lang="ru-RU" sz="4000" dirty="0" smtClean="0"/>
              <a:t>, где проявляется активность, самостоятельность, инициатива ребенка. </a:t>
            </a:r>
            <a:r>
              <a:rPr lang="ru-RU" sz="4000" b="1" dirty="0" smtClean="0"/>
              <a:t>б)</a:t>
            </a:r>
            <a:r>
              <a:rPr lang="ru-RU" sz="4000" dirty="0" smtClean="0"/>
              <a:t> </a:t>
            </a:r>
            <a:r>
              <a:rPr lang="ru-RU" sz="4000" b="1" i="1" dirty="0" smtClean="0"/>
              <a:t>игры-подражания,</a:t>
            </a:r>
            <a:r>
              <a:rPr lang="ru-RU" sz="4000" dirty="0" smtClean="0"/>
              <a:t> когда ребенок выбирает роль, компенсирующую его возможности; позволяют отработать навыки управления эмоциями и принятия решений. </a:t>
            </a:r>
            <a:r>
              <a:rPr lang="ru-RU" sz="4000" b="1" dirty="0" smtClean="0"/>
              <a:t>в)</a:t>
            </a:r>
            <a:r>
              <a:rPr lang="ru-RU" sz="4000" dirty="0" smtClean="0"/>
              <a:t> </a:t>
            </a:r>
            <a:r>
              <a:rPr lang="ru-RU" sz="4000" b="1" i="1" dirty="0" smtClean="0"/>
              <a:t>игры-драматизации,</a:t>
            </a:r>
            <a:r>
              <a:rPr lang="ru-RU" sz="4000" dirty="0" smtClean="0"/>
              <a:t> помогают преодолеть страх, возникший в результате испуга.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5605" name="Picture 5" descr="http://baby.ts-club.by/images/articles/tv_s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200524"/>
            <a:ext cx="3810000" cy="2657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40152" y="1340768"/>
            <a:ext cx="230425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Игротерапия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mb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175282" cy="58912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u="sng" dirty="0" err="1" smtClean="0"/>
              <a:t>Арттерапия</a:t>
            </a:r>
            <a:r>
              <a:rPr lang="ru-RU" b="1" u="sng" dirty="0" smtClean="0"/>
              <a:t>.</a:t>
            </a:r>
            <a:r>
              <a:rPr lang="ru-RU" dirty="0" smtClean="0"/>
              <a:t> Эффективна в возрасте 5-11 лет, когда у детей нет барьеров, они рисуют непринужденно, спонтанно.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Используется </a:t>
            </a:r>
            <a:r>
              <a:rPr lang="ru-RU" b="1" i="1" dirty="0" smtClean="0"/>
              <a:t>направленное рисование: </a:t>
            </a:r>
            <a:r>
              <a:rPr lang="ru-RU" dirty="0" smtClean="0"/>
              <a:t>1) ребенок рисует свой страх; 2) ребенок рисует свой страх и рядом  себя, не боящегося страха; 3) ребенок самостоятельно уничтожает свой рисунок.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6629" name="Picture 5" descr="http://www.e-motherhood.ru/wp-content/uploads/2011/11/art-therapy-a-z-co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210049"/>
            <a:ext cx="4343400" cy="26479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0618" cy="86834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Куклотерапия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3923928" y="1412776"/>
            <a:ext cx="4824536" cy="48245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None/>
            </a:pPr>
            <a:r>
              <a:rPr lang="ru-RU" dirty="0" smtClean="0"/>
              <a:t>Реализуя страх в виде куклы, ребенок овладевает ситуацией, и материализованный в кукле страх лишается своей эмоциональной напряженности, своей пугающей составляющей. </a:t>
            </a:r>
          </a:p>
        </p:txBody>
      </p:sp>
      <p:sp>
        <p:nvSpPr>
          <p:cNvPr id="27653" name="AutoShape 5" descr="data:image/jpeg;base64,/9j/4AAQSkZJRgABAQAAAQABAAD/2wCEAAkGBxQQEBQUEBQWFRUQFBUUEhUVFA8VFRUVFRQXFhUUFhUYHCggGBolGxQUITEhJSkrLi4uFx8zODMsNygtLiwBCgoKDg0OGhAQFywlHBwsLCwsLCwsLCwsLDAsLSwsLC0sLDQsLCwsLCwsLCwsLCwsLC0sLCwsLCwsLCwrLCwsLP/AABEIAS4ApwMBIgACEQEDEQH/xAAcAAABBQEBAQAAAAAAAAAAAAAAAQMEBQYCBwj/xABEEAABAwICBgYHBQYEBwAAAAABAAIRAwQFIQYSMUFRYRMiMnGRsSNCUnKBocEHFDNz0WKCorLC8JKz4fEVFjRDg9Li/8QAGgEBAQEBAQEBAAAAAAAAAAAAAAECAwQFBv/EACMRAQEAAgIBBQEAAwAAAAAAAAABAhEDIRIEEzFBUWEiMnH/2gAMAwEAAhEDEQA/APEkIQgEIQgEISIBcpSuUE3EsujHCiz5gu/qSXR9HR91385XWMZViPZawfwBc3fZpe5/UUEYJQhKED7XHozzePkHQmU+fwhzqO+TW/qmEEio46jR3+ajFPP7Lfj5pooEQkQgVEoQgEIQgRCEIBCEFAJEIQclDRJjjkgp/Dma1amONRg8XBUd4q6a9Tk9w8DH0S3myl+UPMqNWqaznO9ok+JlSrv/ALf5TfNygjwlCUpEEmq2KNM8X1PkGBRlMufwKP8A5T/GB9FDQPVB1G9x8ymSpFX8Nncf5io6DlCChAqEiVAIQhAiEIQCEqRAiRKkKBCpeED0zeWsf8LSR5KGpmGdp59mk8/KPqqIalVj2eTGjzUZSbhsFvNjD4iVBwkSSlQSLl8spD2Wu+bpUcFP3bYDPcB8SVHCglVD6Nn738xUYqRU/Db+95physK5SJUiASpEIFQhCAQhCASJUIEXJXRXBQIpdlkyseFOP8T2j6qIpdExRqc3U2/Dru/pCCKpd4es38ul/lt/VRFKvO3+5S/ymoGUoSJWoH7z1Py2fMT9VHT972o4NYP4GphSLUh59Gzvd9EwU649Rve7+lNFVCIQgIEQlKRAqEiVABCRKgAhAQgQrgrorkoEUs/9P31T/Cwf+xURS62VGnzLz8wEEVS7/wDEPus/y2qIpd/+K74fyhAwlCRdMGccUD+I/iu5EDwAH0UVSLoy90+0Uwi067sjvd/SmynXdkd7vJq4CI4hKlKRAFcldJCgRCVCBEqRKgUJIShCDgrhOFcFAilXeTKQ/YJ8Xu/QKKpV+es0ezTpjxYHH5uQRlLxH8Z/veSiFScR/Gqe+7z/ANEDQXdES5vMjzTadtj1m+8PNAtweu73j5rhdVD1ieJK5QdnsjvPkFwnD2R7x8gm0AkSpEAkKVBQIhEIQIlC5XYQCChIUCFcLtazQbQ3/iD5qVOipzGQBc6NsTkBzQY+FMxURWePZIb4AD6L1vST7F20aPTWdd9To4dUp1GslzQRrFrmxmBOUZryTFPx6v5jx4OIUllXSM1sx3p+/wDxqn5j/wCYpcPtH1arGU2ue5zhDWgk7eAXotL7JbitrVH1W0i57napYXQC46ubXd08Fz5ebj4u87pccLl8PM09atl7e9bzBvsquX1XtufRMpmA4Qek3gsn1ea1DPskpCHU6tQObuOo5pMcIB+a45+u4MLq5NTiyv08XdtSStHpPoZcWLuu3XZuqMBLfj7KzhXow5Mc55Y3cYss+Tx7A94+QTQK7Lur8fom5W0KhCEAhKhAIQhA2CuwmgnAgVIUEoQItjoVippFoBiCscrXR21NWu1oJA2uI4BS/DWN1X0Xo5ihqt67obHW7oXin2iaNVKeJupUaAa2sA+iGSWvZvqdbsnjOQK9n0UtGGm2ey0ghucngSd6f07NNtKlU1Zcx+oDvAc0mDxEtGXJebkz9rC5Sb06yeeUjG6C6JMs6U1iNd0F5aSJJ9UO2kDgABzW+beMptLsmsaJJ2wAJkk7MoWWsrhhd1yepnmcpPHj3DdC0mF4T96aDWHotrWH185BdyHDmvzd931PLqvoZceHHj2oP+bRcFz6DT1Pdkt4gE/KFYYJjf3hxMFoadV8tYCCeU5DmmtLdHW0j0tuNUjOBs2cPgs83EdR/StOVQatURmx45bx5iV6ssMvT71jLL+kww5sZrqxvbyyZVYW1AHBwIJImeOxfPf2haKGwrkszovPUPsn2T9F7JheKwRDuo/KJyY7bA4tO5PY5hVO+oOZUaDrCBskHcRzC8no/W5em5O/9b8py+muUfNZHV+P0XCv73R6tTZUYKbnmnVjqtcerquh0DdkqKpTc0w4Fp4EEHwK/XY5TKbnxXyrNXVJKEgSqoEqRCAQhCBpq7XIXSASpEqAWy0Io6vWI28tyylnbl7wAvS8Hs+ip5jcpasjZ6OYi4u1BEblYYhVNW3qh0HVfLQR7BBWc0YE1W960lJhdTLRl0nS/MQFx5cd4Wfx1xy1lGbwpwc4T2QS53OIgf3wW50ExWvXon701jXh5DdTYWDsmNywGEPGQ/YHm5XlriD6JBYdngvn+i45jh/17PUXyrd6RUj93qaolxaQ2eJBg+K8nOBXNtRDq5FRzh14BjbIPeFuaGlTniKgHeFAv8YZWJo7XFpJgSG+8dgJ3Bejm45lLK58Fyxu/wAZS1ugxwHqVADHCc8uEFaiwuYmeBM90AgfHNZO6oRlwdl8c481LdVIolwM9HBI/ZBEnwlfBx9NOT1GOF+8tV9Lk5dcVy/j0TCL2g1rmhoDnGXnKXniV519qmCUazC9oAeyS1wie5MjEADOtnuVPpLjJdTdBnIyeGRX6jwuN8cZ1HxLZe7815a4QgLuttXAXVyKhIlQCEIQcAJUIQCVInbakXvDR6xhBrNCMK1z0jhI3dy1+K1IhrdhUvR7DhRoCB6sKoun61buyWftuRqNE6PWB4LR4XQc8NFMEu6N7huEzlJ3ZpjQjCjUZr7G7J2TxjitzY2rKDAxgyAidpPMlYtl6N9vBaV4aF10dQFhADXNOUOkkj5q3uLNzndJQqFpOZa6XMd8PV+C2H2q6LturV1xSb6e3brSBm9g7TDx2kheO4dpBUpQO03gdscivHjj7fT2YZXLtrzTuHZOcxg3lus4/CYCsMOoii2GbXZuJzc48XHeVR2GOurDq0j4tUrFMSfbsDuiJ1sgZGqDumM10t63Tdt0m4tVbSpOc6JIGrO0ujKPFQdG7gCS8ggACHSWySciNp2BUFpVfe3VNtR3acByaNpgLV3WFU6GvS1XzIDtctzyMER4ry8fp7nyeeLvycmPHx+OXyYF7bunU1cgSG6rgWnMZZnKdxzCbv8AAdWmS4dWuxwjKA4iZEAd8qk1OuQd/mtjb1zVtjTec6YlpOewbO6F9Li48+PGzLLb5/LljldyaeD3DC1xa/JzSQe8GE1C0GmtrqXGuBlVE/vb/os9K6RxEJUIVAhCECFCChAiuNG6XpNciQ2PAZlU8LZaOWcUSQJLiGgASSTuAUt0sei3F+wW7XNyDhkN8xsS6L6MdI4VbnJsy2n6zubuATFhhjqWr04h8AsB7Df/AKWgsryBqg78yBn/AKBee5fjtjj+tpZV2tAa2ABkANgjcp8A5rK2RdvPjkeORG4q8oVzA8h5rMMosWwRn3L5v00wwUMQuW0wAxtRxaBEAOh0ZcJX0MysAY4rzzTXRVpq1azGCbgSXAesGxBPFTKeUa474VQ6L2YFJpA9Wf1Vri1p0lq5vtMdB/abDh9UmjQmi0bCWR3GITlpcE2+rHWDyyIznMFvzXX29zx/WfPV2xuhNXo7wVHN1hRa58cwru4uXvaalVxLn1NbrGS1pJIZJzyBhW91g9G2JLB6VzA2r7IO3VA48e5V99R9D3FvmsYX2v8AD+tct93LzZ+o30rebgtBaVdV+3+4VA5vpW+8FZE5ley3p54zeluH9LQJbtpOkd05jwXnrgvV3RrEHY7IjdBXm+MWZo1nsPquMcwc2nwhYKgBKhJKqFQhCBEIQgetaes4Ben6IYg23rUmOA60QY2O3fosDglCTK0F06HAjIiCD3bws5dtTp7vc2X3oDWbAA2hVlWydbCIlskA/DJSfs50kF5QDTHS0gBUHHg4LSYhbAtMgHgvLqx3mTOWlUkjcFe0qgAyCqegDT/ceCc+9lp4DjsnLJVanXDic27irCm0VWQ7NUxuZ38/747Ejr00h3Z7Y+BT4Zs3GV0ibSs7pw6VjGnruaSdYawmWtAzGRU/DIdT+8lmq3P7uHCHPecjWeO4CO5Z51andXdetWAc1h1WctUARnznxV+266ZgfM9G0AcIO6B3LrM5rpmY/amxCsS6N8y7vKgXFQxHFTehJJJ2kquu/wASODSfosSbu271Fa0TWbyk+AU9jZlQbPOt3NKtqLF6LXGKq/oQZWY00stcNrNGbW6tQDgOy5bm/oS3Z8VVMa1zSyoNsifgkSvKHLlTMVteiqvZ7LjHduUNVl0EICRAIahd0RJQaXBaUNU3EBGr3HzXOGMhgXeKPkN4iVlr6P4Bjj7KuyrTPZPXHtN3tX0NhuJU7ug2pTMtqNkcuR5hfMTnLb/ZhpWbWqKFRwFGsdpJ6jzEHkDl8lyzx2uNepYjSdSfOwGYOZ/2UWriQfAI7pHiJWtdRBGWe/vVVe2w9nw48Vz1p1mW1RRfIyGqDz37xv4KDpFemlQc4+o0keGXDPYrCsdWRHydlCxend/6MU97znHAceexUrPYLcuFJwntEk57TvW10SGtbkd2/drEBYTDjDPiVvdCeyG8aZP8Sv1SJj7XasriDoqP5AD6re3IDWuLoAaCT3ASSvMunFVxeMw4kjuTj+dnJdR3hjPSOPBv1V7bUvBVOGDrv7m+ZV/ZgZLu4w1cUcllrlkOK2lzQET/ALLK4gyHFIrE6Y2UxVb3P+hWTXpOM24fScOS84qNgqxmuQUqRCqFUmzbLgoys8JpS4FCNRbt1WDuVPiFbr8gruernuCoq2ZPesWNG9fPbPNPUSmQ1OUdqkg9z+yrSs3FP7vXdNSkB0ZJzezhzIW2xBo1eR+R3FfNmF3rqFVlSmYdTIIP68l9A6OY02+tW1RGYh49lw2hcs43iqrm5GcZcTB+q8y0urh1eAZAHzJK1OkWIkVS3KN68/vK2vUcdsn5bkjWVTrXJq2OhF41r6YPra1PuccwsVSdlwVhg1eHOaDBPWaeDm7/ACVV6PpbW6O3cBtf1eWeR+S8vsnCk803d7eYO1bvFq7runRe3ZB18vXGTh9fislpFh5aA/ewymHTOfadhIlz/wB36q9o04MceSzejNTWY9x9po8BJ81sLcsLhBnzXdz+hct6n9+SyOKthy2lC7ZUc9mfADfO8QsbjzC2pByIJlXWqzMtqm7ZLF5vilPVqOHAr0wmQsNpZa6tWR6w+YU+1UCEIVR1TEkLSYXQ1fis5TdBngr/AA7FaWx8sPHa0/opVi3usmGVUTKXF79oIa0zOcgyOSgG9yU0WpdV42BKwqALhSqVUFTQs2OyW1+z3EnW9XULiGV+0N0xlHBYywaCc9gVyyuGOaWkSDPgsZfjtjPtodL646UhvwHDmVjnHNWVxVLwXO2uzKrXhZnUS9plB0hKKpY4OG0JigU7UatNNloNj1MV+irdVleBmeq2puI4TMeC1Wl+j/onloyiV4/vWt0W0yfRJp3bnVaL2xmdYs5ic45Ka+0qPoy3Vtidk1X/ACgfRXNC11xAqar5kAEyWbDs2GYzPFUFW5bTpOZSMtD6mqeILpBVVZV62uNWTG3M9nLI8paCvTh04ZStlh7XUw99Jxljna7amoNYe1IEyM/BV2lVQGqSDrAHbtnIb07ZWB6MvrEl5M7ctkeSrcXOxTLLdZwx0iUn5xxWf00o9Vp5+aummComlDNe3OWbYPgVmtvPSlSvCRVCJQkSoALqUiECgp6i/PamQlaYQaCwq7Fc0KEnLestZ3EHuWlwi7aCNY9U/IrllHTCz7WdZoiFBrsgq2uI2qtu6wEDedixt2sMNfClF2S46OEHJaZ+CSlhcNCfadyosbGgOjVhh1BN4ezqK0wqh1l1vw4p1wAymByWTxZ3WCu8dvwydghYPE8aDn5blmC1aUt40Opuad4PkqKji44qRVxRsKoxlwyCRwKE5fGXujeShVEVKhCAShIgIOkIQgVpUyhelqhBdEJRt8AxZtUaju0Nk7SFYXDAvO6NUscHNMEZgrX4fjTarRMB+8fULjljruO+Ge+qmFy4cmKlccUxUvWhIWp45IFSCBvJhV9LEOGal2va1nbfJak3UuXTVWR6ohWtrWgHZKoKd1qthRL3GhRY52+OqOJOxbrmzul+NOqVHMGTWEjvKybqpKduqpc4kmSSSfio6SMuw8pemPFNwhUdFyRJCVAqQpUiAQhCAlEoQgJSykQgWUB0bDsSIQPG6cd5SmuUwhBJp3RBVpb4zHaz7oCokSg0lTSV3qADmcyqi8vnVDLiSeahSiU0ApUiJQLCIRKEBCRKhAiEICAQhCAQhCAQhCAQhCAQhCAQhCAQhCAQhCAQhCAQh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5" name="Picture 7" descr="http://img0.liveinternet.ru/images/attach/c/9/107/527/107527322_5356595_marionet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2947296" cy="5310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71736" y="2285992"/>
            <a:ext cx="5904656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</p:cSld>
  <p:clrMapOvr>
    <a:masterClrMapping/>
  </p:clrMapOvr>
  <p:transition spd="med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child-fears-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571876"/>
            <a:ext cx="3996329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Содержимое 2"/>
          <p:cNvSpPr>
            <a:spLocks noGrp="1"/>
          </p:cNvSpPr>
          <p:nvPr>
            <p:ph idx="1"/>
          </p:nvPr>
        </p:nvSpPr>
        <p:spPr>
          <a:xfrm>
            <a:off x="1214414" y="428604"/>
            <a:ext cx="7344816" cy="24482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None/>
            </a:pPr>
            <a:r>
              <a:rPr lang="ru-RU" sz="2800" dirty="0" smtClean="0"/>
              <a:t>Страх — эмоция, возникающая в ситуациях</a:t>
            </a:r>
            <a:r>
              <a:rPr lang="en-US" sz="2800" dirty="0" smtClean="0"/>
              <a:t> </a:t>
            </a:r>
            <a:r>
              <a:rPr lang="ru-RU" sz="2800" dirty="0" smtClean="0"/>
              <a:t>угрозы биологическому или социальному существованию индивида и направленная на источник действительной или воображаемой опасности.</a:t>
            </a:r>
          </a:p>
        </p:txBody>
      </p:sp>
      <p:pic>
        <p:nvPicPr>
          <p:cNvPr id="10248" name="Picture 8" descr="Картинки по запросу детские страх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000372"/>
            <a:ext cx="4288909" cy="28540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6624736" cy="23762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Действительно ли страх – это отрицательная эмоция, травмирующее детскую душу чувство, от которого необходимо избавляться во что бы то ни стало? </a:t>
            </a:r>
            <a:endParaRPr lang="ru-RU" dirty="0"/>
          </a:p>
        </p:txBody>
      </p:sp>
      <p:pic>
        <p:nvPicPr>
          <p:cNvPr id="11271" name="Picture 7" descr="http://cdns2.freepik.com/free-photo/white-question-mark-on-a-black-circular-background_318-359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42852"/>
            <a:ext cx="2155916" cy="2155916"/>
          </a:xfrm>
          <a:prstGeom prst="rect">
            <a:avLst/>
          </a:prstGeom>
          <a:noFill/>
        </p:spPr>
      </p:pic>
      <p:pic>
        <p:nvPicPr>
          <p:cNvPr id="1026" name="Picture 2" descr="C:\Users\Евгений\Desktop\slide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857496"/>
            <a:ext cx="3857652" cy="292574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6543692" cy="1060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Теории страха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834" cy="4835624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 И. П. Павлов считал страх проявлением естественного рефлекса. Страх основан на инстинкте самосохранения, имеет защитный характер и сопровождается определёнными изменениями высшей нервной деятельности, отражается на частоте пульса и дыхания. В самом общем виде эмоция страха возникает в ответ на действие угрожающего стимула. 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4929222" cy="989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Причины страха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3000372"/>
            <a:ext cx="6572296" cy="316039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  Причины страха</a:t>
            </a:r>
            <a:r>
              <a:rPr lang="ru-RU" dirty="0" smtClean="0"/>
              <a:t> (распространённые):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конкретный случай (укусила собака, застрял в лифте)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внушённые страхи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детская фантазия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внутрисемейные конфликты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взаимоотношения со сверстниками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невроз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3316" name="Рисунок 3" descr="klassifikaciy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500042"/>
            <a:ext cx="34290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972320" cy="7254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Вопрос о причинах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826" cy="4979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З. Фрейд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выделяет 2 источника: 1)автоматические (в ситуациях опасности); 2)продуцированные  – события, которые способствуют неудачам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Фромм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 ситуации, вызывающие страх и тревожность: подражание, травма, система наказаний, вина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отечественной психологии (Данилова, Гарбузов,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Кришакова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причиной детских страхов и тревоги считают особенности воспитания: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гиперсоциализированное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сверхориентация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окружающих); непринятие матерью ребёнка; тревожно – мнительное воспитание; эгоцентрическое (ребенок – звезда).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386044" cy="10515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Динамика страхов и тревожности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4536504" cy="51125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1) До года малыши боятся громких неожиданных звуков (шум работающего пылесоса, громкий смех, крик).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2) В возрасте 7 - 8 месяцев появляется страх перед незнакомыми взрослыми (малыш научается отличать круг родных от чужих людей).</a:t>
            </a:r>
          </a:p>
        </p:txBody>
      </p:sp>
      <p:pic>
        <p:nvPicPr>
          <p:cNvPr id="15365" name="Picture 5" descr="http://thumbs.dreamstime.com/thumb_274/1212185085nxXNU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764704"/>
            <a:ext cx="2219325" cy="3333750"/>
          </a:xfrm>
          <a:prstGeom prst="rect">
            <a:avLst/>
          </a:prstGeom>
          <a:noFill/>
        </p:spPr>
      </p:pic>
      <p:pic>
        <p:nvPicPr>
          <p:cNvPr id="15367" name="Picture 7" descr="http://womenlot.ru/wp-content/uploads/2014/02/sposob_preodolet_detskie_stra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4716016" cy="6073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/>
              <a:t>3) Двухлетние дети, как правило, боятся медицинских работников, что связано со страхом причинения боли (уколы, болезненные осмотры</a:t>
            </a:r>
            <a:r>
              <a:rPr lang="ru-RU" sz="2400" dirty="0" smtClean="0"/>
              <a:t>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4)</a:t>
            </a:r>
            <a:r>
              <a:rPr lang="ru-RU" sz="2400" dirty="0"/>
              <a:t> Детей 3 - 4 лет пугает темнота и замкнутое пространство. </a:t>
            </a:r>
            <a:endParaRPr lang="ru-RU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5)</a:t>
            </a:r>
            <a:r>
              <a:rPr lang="ru-RU" sz="2400" dirty="0"/>
              <a:t> Страх смерти особенно актуален в возрасте 5 - 6 лет и выражается в боязни страшных сказочных персонажей (Кощея Бессмертного, Бабы Яги, Змея Горыныча и </a:t>
            </a:r>
            <a:r>
              <a:rPr lang="ru-RU" sz="2400" dirty="0" smtClean="0"/>
              <a:t>др.)</a:t>
            </a:r>
            <a:endParaRPr lang="ru-RU" sz="2400" dirty="0"/>
          </a:p>
        </p:txBody>
      </p:sp>
      <p:pic>
        <p:nvPicPr>
          <p:cNvPr id="52226" name="Picture 2" descr="http://www.igromagazin.ru/img/wysiwyg/Spritze_315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2656"/>
            <a:ext cx="3923928" cy="2615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52228" name="Picture 4" descr="http://svoiskazki.ru/wp-content/uploads/2015/01/detskie-stra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4208642" cy="28083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 spd="med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929618" cy="11430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Критерии выявления тревоги у ребёнка: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7143800" cy="2857520"/>
          </a:xfrm>
        </p:spPr>
        <p:txBody>
          <a:bodyPr>
            <a:normAutofit fontScale="70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1. Испытывает постоянное беспокойство.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2. Трудности в концентрации внимания.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3. Мускульное напряжение чаще в области лица и шеи.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4. Раздражительность.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5. Нарушение сна.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Если присутствуют 2-3 критерия, то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ребенок тревожен.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6388" name="Рисунок 3" descr="strahi_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857628"/>
            <a:ext cx="40719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607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Тема: Локальные, эмоционально-личностные проблемы – детские страхи в психологическом консультировании.</vt:lpstr>
      <vt:lpstr>Слайд 2</vt:lpstr>
      <vt:lpstr>Слайд 3</vt:lpstr>
      <vt:lpstr>Теории страха</vt:lpstr>
      <vt:lpstr>Причины страха</vt:lpstr>
      <vt:lpstr>Вопрос о причинах</vt:lpstr>
      <vt:lpstr>Динамика страхов и тревожности</vt:lpstr>
      <vt:lpstr>Слайд 8</vt:lpstr>
      <vt:lpstr>Критерии выявления тревоги у ребёнка:</vt:lpstr>
      <vt:lpstr>Виды страхов</vt:lpstr>
      <vt:lpstr>Навязчивые страхи </vt:lpstr>
      <vt:lpstr>Бредовые страхи </vt:lpstr>
      <vt:lpstr>Сверхценные страхи </vt:lpstr>
      <vt:lpstr> Как же предупредить развитие страхов у своего ребенка? </vt:lpstr>
      <vt:lpstr>Способы преодоления страхов</vt:lpstr>
      <vt:lpstr>Слайд 16</vt:lpstr>
      <vt:lpstr>Куклотерапия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СТРАХИ</dc:title>
  <dc:creator>ViLina</dc:creator>
  <cp:lastModifiedBy>Евгений</cp:lastModifiedBy>
  <cp:revision>16</cp:revision>
  <dcterms:created xsi:type="dcterms:W3CDTF">2011-11-22T18:30:28Z</dcterms:created>
  <dcterms:modified xsi:type="dcterms:W3CDTF">2017-05-14T15:34:16Z</dcterms:modified>
</cp:coreProperties>
</file>