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sldIdLst>
    <p:sldId id="256" r:id="rId2"/>
    <p:sldId id="257" r:id="rId3"/>
    <p:sldId id="273" r:id="rId4"/>
    <p:sldId id="258" r:id="rId5"/>
    <p:sldId id="259" r:id="rId6"/>
    <p:sldId id="260" r:id="rId7"/>
    <p:sldId id="261" r:id="rId8"/>
    <p:sldId id="274" r:id="rId9"/>
    <p:sldId id="262"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270"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5FA02A-4E37-496C-8053-EF7757B13A1D}" type="datetimeFigureOut">
              <a:rPr lang="ru-RU" smtClean="0"/>
              <a:pPr/>
              <a:t>19.03.2023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C91FDA-827F-47C6-A10E-94EAFF5029D6}"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C0D7662B-5ACB-4569-995D-AF89FFD828D2}" type="datetime1">
              <a:rPr lang="ru-RU" smtClean="0"/>
              <a:pPr/>
              <a:t>19.03.2023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339A96F8-73AA-441B-A68E-2AC60E7CE3DA}" type="datetime1">
              <a:rPr lang="ru-RU" smtClean="0"/>
              <a:pPr/>
              <a:t>19.03.2023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F21D9DC0-32DF-4146-B676-FB6C52809C26}" type="datetime1">
              <a:rPr lang="ru-RU" smtClean="0"/>
              <a:pPr/>
              <a:t>19.03.2023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FAADF4EC-266A-4D3C-A21A-87DB4D4ED258}" type="datetime1">
              <a:rPr lang="ru-RU" smtClean="0"/>
              <a:pPr/>
              <a:t>19.03.2023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0B7D079-1AEF-4669-81F2-6B2C8F1EC7CE}" type="datetime1">
              <a:rPr lang="ru-RU" smtClean="0"/>
              <a:pPr/>
              <a:t>19.03.2023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A263EFE-D401-4EEA-BB78-B13FB1E37006}" type="datetime1">
              <a:rPr lang="ru-RU" smtClean="0"/>
              <a:pPr/>
              <a:t>19.03.2023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F68960A2-C530-4A25-AB28-72754A8DEADE}" type="datetime1">
              <a:rPr lang="ru-RU" smtClean="0"/>
              <a:pPr/>
              <a:t>19.03.2023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9D0FC3E9-6594-4479-BA9A-8594381BC4B5}" type="datetime1">
              <a:rPr lang="ru-RU" smtClean="0"/>
              <a:pPr/>
              <a:t>19.03.2023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3A8235-6424-43BD-8B13-487C24D773FC}" type="datetime1">
              <a:rPr lang="ru-RU" smtClean="0"/>
              <a:pPr/>
              <a:t>19.03.2023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ru-RU" smtClean="0"/>
              <a:t>Образец заголовка</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809CB04-6A2D-4596-AEBE-4B8143CBDC1E}" type="datetime1">
              <a:rPr lang="ru-RU" smtClean="0"/>
              <a:pPr/>
              <a:t>19.03.2023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
        <p:nvSpPr>
          <p:cNvPr id="9" name="Content Placeholder 8"/>
          <p:cNvSpPr>
            <a:spLocks noGrp="1"/>
          </p:cNvSpPr>
          <p:nvPr>
            <p:ph sz="quarter" idx="13"/>
          </p:nvPr>
        </p:nvSpPr>
        <p:spPr>
          <a:xfrm>
            <a:off x="304800" y="381000"/>
            <a:ext cx="7772400" cy="494284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ru-RU" smtClean="0"/>
              <a:t>Образец заголовка</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8" name="Date Placeholder 7"/>
          <p:cNvSpPr>
            <a:spLocks noGrp="1"/>
          </p:cNvSpPr>
          <p:nvPr>
            <p:ph type="dt" sz="half" idx="10"/>
          </p:nvPr>
        </p:nvSpPr>
        <p:spPr/>
        <p:txBody>
          <a:bodyPr/>
          <a:lstStyle/>
          <a:p>
            <a:fld id="{9F5040BC-80EC-427E-BB4C-2135C9C6BA0F}" type="datetime1">
              <a:rPr lang="ru-RU" smtClean="0"/>
              <a:pPr/>
              <a:t>19.03.2023</a:t>
            </a:fld>
            <a:endParaRPr lang="ru-RU"/>
          </a:p>
        </p:txBody>
      </p:sp>
      <p:sp>
        <p:nvSpPr>
          <p:cNvPr id="9" name="Slide Number Placeholder 8"/>
          <p:cNvSpPr>
            <a:spLocks noGrp="1"/>
          </p:cNvSpPr>
          <p:nvPr>
            <p:ph type="sldNum" sz="quarter" idx="11"/>
          </p:nvPr>
        </p:nvSpPr>
        <p:spPr/>
        <p:txBody>
          <a:bodyPr/>
          <a:lstStyle/>
          <a:p>
            <a:fld id="{B19B0651-EE4F-4900-A07F-96A6BFA9D0F0}" type="slidenum">
              <a:rPr lang="ru-RU" smtClean="0"/>
              <a:pPr/>
              <a:t>‹#›</a:t>
            </a:fld>
            <a:endParaRPr lang="ru-RU"/>
          </a:p>
        </p:txBody>
      </p:sp>
      <p:sp>
        <p:nvSpPr>
          <p:cNvPr id="10" name="Footer Placeholder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19B0651-EE4F-4900-A07F-96A6BFA9D0F0}" type="slidenum">
              <a:rPr lang="ru-RU" smtClean="0"/>
              <a:pPr/>
              <a:t>‹#›</a:t>
            </a:fld>
            <a:endParaRPr lang="ru-RU"/>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ru-RU"/>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FB3D13AC-049B-4044-B752-74646F227E32}" type="datetime1">
              <a:rPr lang="ru-RU" smtClean="0"/>
              <a:pPr/>
              <a:t>19.03.2023</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53214" y="1772816"/>
            <a:ext cx="6766520" cy="1470025"/>
          </a:xfrm>
        </p:spPr>
        <p:txBody>
          <a:bodyPr>
            <a:noAutofit/>
          </a:bodyPr>
          <a:lstStyle/>
          <a:p>
            <a:pPr algn="ctr"/>
            <a:r>
              <a:rPr lang="ru-RU" sz="2800" b="1" dirty="0" smtClean="0">
                <a:latin typeface="Times New Roman" panose="02020603050405020304" pitchFamily="18" charset="0"/>
                <a:cs typeface="Times New Roman" panose="02020603050405020304" pitchFamily="18" charset="0"/>
              </a:rPr>
              <a:t>Презентация по экономике на тему: «Потребительские предпочтения: закономерности развития»</a:t>
            </a:r>
            <a:endParaRPr lang="ru-RU" sz="2800" b="1"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5580112" y="3789040"/>
            <a:ext cx="2480320" cy="1152128"/>
          </a:xfrm>
        </p:spPr>
        <p:txBody>
          <a:bodyPr>
            <a:normAutofit fontScale="85000" lnSpcReduction="20000"/>
          </a:bodyPr>
          <a:lstStyle/>
          <a:p>
            <a:pPr algn="r"/>
            <a:r>
              <a:rPr lang="ru-RU" sz="1600" u="sng" dirty="0" smtClean="0">
                <a:solidFill>
                  <a:schemeClr val="tx1"/>
                </a:solidFill>
                <a:latin typeface="Times New Roman" panose="02020603050405020304" pitchFamily="18" charset="0"/>
                <a:ea typeface="+mj-ea"/>
                <a:cs typeface="Times New Roman" panose="02020603050405020304" pitchFamily="18" charset="0"/>
              </a:rPr>
              <a:t>Подготовил:</a:t>
            </a:r>
          </a:p>
          <a:p>
            <a:pPr algn="r"/>
            <a:r>
              <a:rPr lang="ru-RU" sz="1600" dirty="0" smtClean="0">
                <a:solidFill>
                  <a:schemeClr val="tx1"/>
                </a:solidFill>
                <a:latin typeface="Times New Roman" panose="02020603050405020304" pitchFamily="18" charset="0"/>
                <a:ea typeface="+mj-ea"/>
                <a:cs typeface="Times New Roman" panose="02020603050405020304" pitchFamily="18" charset="0"/>
              </a:rPr>
              <a:t> </a:t>
            </a:r>
            <a:r>
              <a:rPr lang="ru-RU" sz="1600" dirty="0" err="1" smtClean="0">
                <a:solidFill>
                  <a:schemeClr val="tx1"/>
                </a:solidFill>
                <a:latin typeface="Times New Roman" panose="02020603050405020304" pitchFamily="18" charset="0"/>
                <a:ea typeface="+mj-ea"/>
                <a:cs typeface="Times New Roman" panose="02020603050405020304" pitchFamily="18" charset="0"/>
              </a:rPr>
              <a:t>Гусаковский</a:t>
            </a:r>
            <a:r>
              <a:rPr lang="ru-RU" sz="1600" dirty="0" smtClean="0">
                <a:solidFill>
                  <a:schemeClr val="tx1"/>
                </a:solidFill>
                <a:latin typeface="Times New Roman" panose="02020603050405020304" pitchFamily="18" charset="0"/>
                <a:ea typeface="+mj-ea"/>
                <a:cs typeface="Times New Roman" panose="02020603050405020304" pitchFamily="18" charset="0"/>
              </a:rPr>
              <a:t> </a:t>
            </a:r>
            <a:r>
              <a:rPr lang="ru-RU" sz="1600" dirty="0">
                <a:solidFill>
                  <a:schemeClr val="tx1"/>
                </a:solidFill>
                <a:latin typeface="Times New Roman" panose="02020603050405020304" pitchFamily="18" charset="0"/>
                <a:ea typeface="+mj-ea"/>
                <a:cs typeface="Times New Roman" panose="02020603050405020304" pitchFamily="18" charset="0"/>
              </a:rPr>
              <a:t>Н.Е</a:t>
            </a:r>
            <a:r>
              <a:rPr lang="ru-RU" sz="1600" dirty="0" smtClean="0">
                <a:solidFill>
                  <a:schemeClr val="tx1"/>
                </a:solidFill>
                <a:latin typeface="Times New Roman" panose="02020603050405020304" pitchFamily="18" charset="0"/>
                <a:ea typeface="+mj-ea"/>
                <a:cs typeface="Times New Roman" panose="02020603050405020304" pitchFamily="18" charset="0"/>
              </a:rPr>
              <a:t>.</a:t>
            </a:r>
          </a:p>
          <a:p>
            <a:pPr algn="r"/>
            <a:endParaRPr lang="ru-RU" sz="1600" dirty="0" smtClean="0">
              <a:solidFill>
                <a:schemeClr val="tx1"/>
              </a:solidFill>
              <a:latin typeface="Times New Roman" panose="02020603050405020304" pitchFamily="18" charset="0"/>
              <a:ea typeface="+mj-ea"/>
              <a:cs typeface="Times New Roman" panose="02020603050405020304" pitchFamily="18" charset="0"/>
            </a:endParaRPr>
          </a:p>
          <a:p>
            <a:pPr algn="r"/>
            <a:r>
              <a:rPr lang="ru-RU" sz="1600" u="sng" dirty="0" smtClean="0">
                <a:solidFill>
                  <a:schemeClr val="tx1"/>
                </a:solidFill>
                <a:latin typeface="Times New Roman" panose="02020603050405020304" pitchFamily="18" charset="0"/>
                <a:ea typeface="+mj-ea"/>
                <a:cs typeface="Times New Roman" panose="02020603050405020304" pitchFamily="18" charset="0"/>
              </a:rPr>
              <a:t>Руководитель:</a:t>
            </a:r>
          </a:p>
          <a:p>
            <a:pPr algn="r"/>
            <a:r>
              <a:rPr lang="ru-RU" sz="1600" dirty="0" err="1" smtClean="0">
                <a:solidFill>
                  <a:schemeClr val="tx1"/>
                </a:solidFill>
                <a:latin typeface="Times New Roman" panose="02020603050405020304" pitchFamily="18" charset="0"/>
                <a:ea typeface="+mj-ea"/>
                <a:cs typeface="Times New Roman" panose="02020603050405020304" pitchFamily="18" charset="0"/>
              </a:rPr>
              <a:t>д.э.н</a:t>
            </a:r>
            <a:r>
              <a:rPr lang="ru-RU" sz="1600" dirty="0" smtClean="0">
                <a:solidFill>
                  <a:schemeClr val="tx1"/>
                </a:solidFill>
                <a:latin typeface="Times New Roman" panose="02020603050405020304" pitchFamily="18" charset="0"/>
                <a:ea typeface="+mj-ea"/>
                <a:cs typeface="Times New Roman" panose="02020603050405020304" pitchFamily="18" charset="0"/>
              </a:rPr>
              <a:t>., доцент Лаврикова Н.И. </a:t>
            </a:r>
            <a:endParaRPr lang="ru-RU" sz="1600" dirty="0">
              <a:solidFill>
                <a:schemeClr val="tx1"/>
              </a:solidFill>
              <a:latin typeface="Times New Roman" panose="02020603050405020304" pitchFamily="18" charset="0"/>
              <a:ea typeface="+mj-ea"/>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B19B0651-EE4F-4900-A07F-96A6BFA9D0F0}" type="slidenum">
              <a:rPr lang="ru-RU" smtClean="0"/>
              <a:pPr/>
              <a:t>1</a:t>
            </a:fld>
            <a:endParaRPr lang="ru-RU"/>
          </a:p>
        </p:txBody>
      </p:sp>
    </p:spTree>
    <p:extLst>
      <p:ext uri="{BB962C8B-B14F-4D97-AF65-F5344CB8AC3E}">
        <p14:creationId xmlns="" xmlns:p14="http://schemas.microsoft.com/office/powerpoint/2010/main" val="22170819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63888" y="260648"/>
            <a:ext cx="2242592" cy="706090"/>
          </a:xfrm>
        </p:spPr>
        <p:txBody>
          <a:bodyPr>
            <a:normAutofit/>
          </a:bodyPr>
          <a:lstStyle/>
          <a:p>
            <a:pPr algn="l">
              <a:spcBef>
                <a:spcPct val="20000"/>
              </a:spcBef>
            </a:pPr>
            <a:r>
              <a:rPr lang="ru-RU" sz="2800" b="1" dirty="0">
                <a:latin typeface="Times New Roman" panose="02020603050405020304" pitchFamily="18" charset="0"/>
                <a:ea typeface="+mn-ea"/>
                <a:cs typeface="Times New Roman" panose="02020603050405020304" pitchFamily="18" charset="0"/>
              </a:rPr>
              <a:t>Введение</a:t>
            </a:r>
          </a:p>
        </p:txBody>
      </p:sp>
      <p:sp>
        <p:nvSpPr>
          <p:cNvPr id="3" name="Объект 2"/>
          <p:cNvSpPr>
            <a:spLocks noGrp="1"/>
          </p:cNvSpPr>
          <p:nvPr>
            <p:ph idx="1"/>
          </p:nvPr>
        </p:nvSpPr>
        <p:spPr>
          <a:xfrm>
            <a:off x="323528" y="980728"/>
            <a:ext cx="7776864" cy="4824536"/>
          </a:xfrm>
        </p:spPr>
        <p:txBody>
          <a:bodyPr>
            <a:noAutofit/>
          </a:bodyPr>
          <a:lstStyle/>
          <a:p>
            <a:pPr marL="285750" indent="-285750" algn="just" defTabSz="881063"/>
            <a:r>
              <a:rPr lang="ru-RU" sz="1600" b="1" dirty="0" smtClean="0">
                <a:solidFill>
                  <a:srgbClr val="FF0000"/>
                </a:solidFill>
                <a:latin typeface="Times New Roman" panose="02020603050405020304" pitchFamily="18" charset="0"/>
                <a:cs typeface="Times New Roman" panose="02020603050405020304" pitchFamily="18" charset="0"/>
              </a:rPr>
              <a:t>Актуальность.</a:t>
            </a:r>
            <a:r>
              <a:rPr lang="ru-RU" sz="1600" dirty="0" smtClean="0">
                <a:latin typeface="Times New Roman" panose="02020603050405020304" pitchFamily="18" charset="0"/>
                <a:cs typeface="Times New Roman" panose="02020603050405020304" pitchFamily="18" charset="0"/>
              </a:rPr>
              <a:t> Важное</a:t>
            </a:r>
            <a:r>
              <a:rPr lang="ru-RU" sz="1600" dirty="0">
                <a:latin typeface="Times New Roman" panose="02020603050405020304" pitchFamily="18" charset="0"/>
                <a:cs typeface="Times New Roman" panose="02020603050405020304" pitchFamily="18" charset="0"/>
              </a:rPr>
              <a:t> место  при изучении рынка занимает </a:t>
            </a:r>
            <a:r>
              <a:rPr lang="ru-RU" sz="1600" dirty="0" smtClean="0">
                <a:latin typeface="Times New Roman" panose="02020603050405020304" pitchFamily="18" charset="0"/>
                <a:cs typeface="Times New Roman" panose="02020603050405020304" pitchFamily="18" charset="0"/>
              </a:rPr>
              <a:t>анализ</a:t>
            </a:r>
            <a:r>
              <a:rPr lang="en-US" sz="1600" dirty="0" smtClean="0">
                <a:latin typeface="Times New Roman" panose="02020603050405020304" pitchFamily="18" charset="0"/>
                <a:cs typeface="Times New Roman" panose="02020603050405020304" pitchFamily="18" charset="0"/>
              </a:rPr>
              <a:t> </a:t>
            </a:r>
            <a:r>
              <a:rPr lang="ru-RU" sz="1600" dirty="0" smtClean="0">
                <a:latin typeface="Times New Roman" panose="02020603050405020304" pitchFamily="18" charset="0"/>
                <a:cs typeface="Times New Roman" panose="02020603050405020304" pitchFamily="18" charset="0"/>
              </a:rPr>
              <a:t>потребительских</a:t>
            </a:r>
            <a:r>
              <a:rPr lang="ru-RU" sz="1600" dirty="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  </a:t>
            </a:r>
            <a:r>
              <a:rPr lang="ru-RU" sz="1600" dirty="0" smtClean="0">
                <a:latin typeface="Times New Roman" panose="02020603050405020304" pitchFamily="18" charset="0"/>
                <a:cs typeface="Times New Roman" panose="02020603050405020304" pitchFamily="18" charset="0"/>
              </a:rPr>
              <a:t>предпочтений</a:t>
            </a:r>
            <a:r>
              <a:rPr lang="ru-RU" sz="1600" dirty="0">
                <a:latin typeface="Times New Roman" panose="02020603050405020304" pitchFamily="18" charset="0"/>
                <a:cs typeface="Times New Roman" panose="02020603050405020304" pitchFamily="18" charset="0"/>
              </a:rPr>
              <a:t>, который  позволяет определить и исследовать  весь комплекс побудительных факторов, которыми руководствуются потребители  при выборе товаров (доходы, социальное положение, половозрастная структура, образование</a:t>
            </a:r>
            <a:r>
              <a:rPr lang="ru-RU" sz="1600" dirty="0" smtClean="0">
                <a:latin typeface="Times New Roman" panose="02020603050405020304" pitchFamily="18" charset="0"/>
                <a:cs typeface="Times New Roman" panose="02020603050405020304" pitchFamily="18" charset="0"/>
              </a:rPr>
              <a:t>). Исследование  потребителей – получение необходимых  данных для обеспечения конкурентного  преимущества на рынке, а также поиск  возможностей сотрудничества и кооперации с возможными конкурентами. С этой </a:t>
            </a:r>
            <a:r>
              <a:rPr lang="ru-RU" sz="1600" b="1" dirty="0" smtClean="0">
                <a:solidFill>
                  <a:srgbClr val="FF0000"/>
                </a:solidFill>
                <a:latin typeface="Times New Roman" panose="02020603050405020304" pitchFamily="18" charset="0"/>
                <a:cs typeface="Times New Roman" panose="02020603050405020304" pitchFamily="18" charset="0"/>
              </a:rPr>
              <a:t>целью</a:t>
            </a:r>
            <a:r>
              <a:rPr lang="ru-RU" sz="1600" dirty="0" smtClean="0">
                <a:latin typeface="Times New Roman" panose="02020603050405020304" pitchFamily="18" charset="0"/>
                <a:cs typeface="Times New Roman" panose="02020603050405020304" pitchFamily="18" charset="0"/>
              </a:rPr>
              <a:t> </a:t>
            </a:r>
            <a:r>
              <a:rPr lang="ru-RU" sz="1600" dirty="0" smtClean="0">
                <a:latin typeface="Times New Roman" panose="02020603050405020304" pitchFamily="18" charset="0"/>
                <a:cs typeface="Times New Roman" panose="02020603050405020304" pitchFamily="18" charset="0"/>
              </a:rPr>
              <a:t>анализируются</a:t>
            </a:r>
            <a:r>
              <a:rPr lang="ru-RU" sz="1600" dirty="0" smtClean="0">
                <a:latin typeface="Times New Roman" panose="02020603050405020304" pitchFamily="18" charset="0"/>
                <a:cs typeface="Times New Roman" panose="02020603050405020304" pitchFamily="18" charset="0"/>
              </a:rPr>
              <a:t> сильные  и слабые стороны конкурентов, изучаются  занимаемая ими доля рынка, реакция  потребителей на маркетинговые средства конкурентов (совершенствование товара, изменение цен, товарные марки, проведение рекламных кампаний, развитие сервиса). </a:t>
            </a:r>
          </a:p>
          <a:p>
            <a:pPr marL="285750" indent="-285750" algn="just"/>
            <a:r>
              <a:rPr lang="ru-RU" sz="1600" dirty="0" smtClean="0">
                <a:latin typeface="Times New Roman" panose="02020603050405020304" pitchFamily="18" charset="0"/>
                <a:cs typeface="Times New Roman" panose="02020603050405020304" pitchFamily="18" charset="0"/>
              </a:rPr>
              <a:t>В </a:t>
            </a:r>
            <a:r>
              <a:rPr lang="ru-RU" sz="1600" dirty="0">
                <a:latin typeface="Times New Roman" panose="02020603050405020304" pitchFamily="18" charset="0"/>
                <a:cs typeface="Times New Roman" panose="02020603050405020304" pitchFamily="18" charset="0"/>
              </a:rPr>
              <a:t>качестве </a:t>
            </a:r>
            <a:r>
              <a:rPr lang="ru-RU" sz="1600" b="1" dirty="0">
                <a:solidFill>
                  <a:srgbClr val="FF0000"/>
                </a:solidFill>
                <a:latin typeface="Times New Roman" panose="02020603050405020304" pitchFamily="18" charset="0"/>
                <a:cs typeface="Times New Roman" panose="02020603050405020304" pitchFamily="18" charset="0"/>
              </a:rPr>
              <a:t>объектов</a:t>
            </a:r>
            <a:r>
              <a:rPr lang="ru-RU" sz="1600" dirty="0">
                <a:latin typeface="Times New Roman" panose="02020603050405020304" pitchFamily="18" charset="0"/>
                <a:cs typeface="Times New Roman" panose="02020603050405020304" pitchFamily="18" charset="0"/>
              </a:rPr>
              <a:t> выступают индивидуальные потребители, семьи, домашние хозяйства, а также  потребители-организации.</a:t>
            </a:r>
          </a:p>
          <a:p>
            <a:pPr marL="285750" indent="-285750" algn="just"/>
            <a:r>
              <a:rPr lang="ru-RU" sz="1600" b="1" dirty="0">
                <a:solidFill>
                  <a:srgbClr val="FF0000"/>
                </a:solidFill>
                <a:latin typeface="Times New Roman" panose="02020603050405020304" pitchFamily="18" charset="0"/>
                <a:cs typeface="Times New Roman" panose="02020603050405020304" pitchFamily="18" charset="0"/>
              </a:rPr>
              <a:t>Предметом</a:t>
            </a:r>
            <a:r>
              <a:rPr lang="ru-RU" sz="1600" dirty="0">
                <a:latin typeface="Times New Roman" panose="02020603050405020304" pitchFamily="18" charset="0"/>
                <a:cs typeface="Times New Roman" panose="02020603050405020304" pitchFamily="18" charset="0"/>
              </a:rPr>
              <a:t> исследования является мотивация потребительского поведения на рынке и определяющие ее факторы. Изучается структура  потребления, обеспеченность товарами, тенденции покупательного спроса. </a:t>
            </a:r>
            <a:endParaRPr lang="ru-RU" sz="1600" dirty="0" smtClean="0">
              <a:latin typeface="Times New Roman" panose="02020603050405020304" pitchFamily="18" charset="0"/>
              <a:cs typeface="Times New Roman" panose="02020603050405020304" pitchFamily="18" charset="0"/>
            </a:endParaRPr>
          </a:p>
          <a:p>
            <a:pPr marL="285750" indent="-285750" algn="just"/>
            <a:r>
              <a:rPr lang="ru-RU" sz="1600" dirty="0" smtClean="0">
                <a:latin typeface="Times New Roman" panose="02020603050405020304" pitchFamily="18" charset="0"/>
                <a:cs typeface="Times New Roman" panose="02020603050405020304" pitchFamily="18" charset="0"/>
              </a:rPr>
              <a:t>Доклад направлен на </a:t>
            </a:r>
            <a:r>
              <a:rPr lang="ru-RU" sz="1600" dirty="0">
                <a:latin typeface="Times New Roman" panose="02020603050405020304" pitchFamily="18" charset="0"/>
                <a:cs typeface="Times New Roman" panose="02020603050405020304" pitchFamily="18" charset="0"/>
              </a:rPr>
              <a:t>раскрытие  некоторых теоретических аспектов исследования потребительских предпочтений, рассмотрение методов и способов исследования.</a:t>
            </a:r>
          </a:p>
          <a:p>
            <a:pPr marL="0" indent="266700" algn="just">
              <a:buNone/>
            </a:pPr>
            <a:endParaRPr lang="ru-RU" sz="1400" dirty="0">
              <a:latin typeface="Times New Roman" panose="02020603050405020304" pitchFamily="18" charset="0"/>
              <a:cs typeface="Times New Roman" panose="02020603050405020304" pitchFamily="18"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pPr/>
              <a:t>2</a:t>
            </a:fld>
            <a:endParaRPr lang="ru-RU"/>
          </a:p>
        </p:txBody>
      </p:sp>
    </p:spTree>
    <p:extLst>
      <p:ext uri="{BB962C8B-B14F-4D97-AF65-F5344CB8AC3E}">
        <p14:creationId xmlns="" xmlns:p14="http://schemas.microsoft.com/office/powerpoint/2010/main" val="16736443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31640" y="116632"/>
            <a:ext cx="5554960" cy="796950"/>
          </a:xfrm>
        </p:spPr>
        <p:txBody>
          <a:bodyPr>
            <a:noAutofit/>
          </a:bodyPr>
          <a:lstStyle/>
          <a:p>
            <a:r>
              <a:rPr lang="ru-RU" sz="2400" dirty="0" smtClean="0"/>
              <a:t>Понятие</a:t>
            </a:r>
            <a:r>
              <a:rPr lang="ru-RU" sz="2400" dirty="0"/>
              <a:t> потребительских предпочтений. Факторы, влияющие на потребителя</a:t>
            </a:r>
          </a:p>
        </p:txBody>
      </p:sp>
      <p:sp>
        <p:nvSpPr>
          <p:cNvPr id="3" name="Объект 2"/>
          <p:cNvSpPr>
            <a:spLocks noGrp="1"/>
          </p:cNvSpPr>
          <p:nvPr>
            <p:ph idx="1"/>
          </p:nvPr>
        </p:nvSpPr>
        <p:spPr>
          <a:xfrm>
            <a:off x="296074" y="1052736"/>
            <a:ext cx="7804317" cy="5328592"/>
          </a:xfrm>
        </p:spPr>
        <p:txBody>
          <a:bodyPr vert="horz" lIns="91440" tIns="45720" rIns="91440" bIns="45720" rtlCol="0">
            <a:noAutofit/>
          </a:bodyPr>
          <a:lstStyle/>
          <a:p>
            <a:pPr marL="0" indent="355600" algn="just" defTabSz="881063">
              <a:buNone/>
            </a:pPr>
            <a:r>
              <a:rPr lang="ru-RU" sz="1600" b="1" dirty="0">
                <a:latin typeface="Times New Roman" panose="02020603050405020304" pitchFamily="18" charset="0"/>
                <a:cs typeface="Times New Roman" panose="02020603050405020304" pitchFamily="18" charset="0"/>
              </a:rPr>
              <a:t>Потребители товаров и услуг</a:t>
            </a:r>
            <a:r>
              <a:rPr lang="ru-RU" sz="1600" dirty="0">
                <a:latin typeface="Times New Roman" panose="02020603050405020304" pitchFamily="18" charset="0"/>
                <a:cs typeface="Times New Roman" panose="02020603050405020304" pitchFamily="18" charset="0"/>
              </a:rPr>
              <a:t> – это люди, группы людей, а также организации  различного масштаба и профиля деятельности, использующие товары и услуги.</a:t>
            </a:r>
          </a:p>
          <a:p>
            <a:pPr marL="0" indent="355600" algn="just" defTabSz="881063">
              <a:buNone/>
            </a:pPr>
            <a:r>
              <a:rPr lang="ru-RU" sz="1600" b="1" dirty="0">
                <a:latin typeface="Times New Roman" panose="02020603050405020304" pitchFamily="18" charset="0"/>
                <a:cs typeface="Times New Roman" panose="02020603050405020304" pitchFamily="18" charset="0"/>
              </a:rPr>
              <a:t>Потребительские предпочтения </a:t>
            </a:r>
            <a:r>
              <a:rPr lang="ru-RU" sz="1600" dirty="0">
                <a:latin typeface="Times New Roman" panose="02020603050405020304" pitchFamily="18" charset="0"/>
                <a:cs typeface="Times New Roman" panose="02020603050405020304" pitchFamily="18" charset="0"/>
              </a:rPr>
              <a:t>– это обусловленное  внешними факторами и </a:t>
            </a:r>
            <a:r>
              <a:rPr lang="ru-RU" sz="1600" dirty="0" err="1" smtClean="0">
                <a:latin typeface="Times New Roman" panose="02020603050405020304" pitchFamily="18" charset="0"/>
                <a:cs typeface="Times New Roman" panose="02020603050405020304" pitchFamily="18" charset="0"/>
              </a:rPr>
              <a:t>внутриличностными</a:t>
            </a:r>
            <a:r>
              <a:rPr lang="ru-RU" sz="1600" dirty="0" smtClean="0">
                <a:latin typeface="Times New Roman" panose="02020603050405020304" pitchFamily="18" charset="0"/>
                <a:cs typeface="Times New Roman" panose="02020603050405020304" pitchFamily="18" charset="0"/>
              </a:rPr>
              <a:t> факторами</a:t>
            </a:r>
            <a:r>
              <a:rPr lang="ru-RU" sz="1600" dirty="0">
                <a:latin typeface="Times New Roman" panose="02020603050405020304" pitchFamily="18" charset="0"/>
                <a:cs typeface="Times New Roman" panose="02020603050405020304" pitchFamily="18" charset="0"/>
              </a:rPr>
              <a:t>  </a:t>
            </a:r>
            <a:r>
              <a:rPr lang="ru-RU" sz="1600" dirty="0" smtClean="0">
                <a:latin typeface="Times New Roman" panose="02020603050405020304" pitchFamily="18" charset="0"/>
                <a:cs typeface="Times New Roman" panose="02020603050405020304" pitchFamily="18" charset="0"/>
              </a:rPr>
              <a:t>поведение </a:t>
            </a:r>
            <a:r>
              <a:rPr lang="ru-RU" sz="1600" dirty="0">
                <a:latin typeface="Times New Roman" panose="02020603050405020304" pitchFamily="18" charset="0"/>
                <a:cs typeface="Times New Roman" panose="02020603050405020304" pitchFamily="18" charset="0"/>
              </a:rPr>
              <a:t>потребителей, направленное на удовлетворение нужд с получением максимальной пользы и выгоды для себя. Поведение потребителя подвержено влиянию - это и есть фундаментальный принцип, который лежит в основе изучения потребительских предпочтений. Потребитель независим в своём выборе, однако можно повлиять и на мотивацию, и на поведение, если предлагаемое изделие или услуга рассчитана на удовлетворение нужд и ожиданий потребителя</a:t>
            </a:r>
            <a:r>
              <a:rPr lang="ru-RU" sz="1600" dirty="0" smtClean="0">
                <a:latin typeface="Times New Roman" panose="02020603050405020304" pitchFamily="18" charset="0"/>
                <a:cs typeface="Times New Roman" panose="02020603050405020304" pitchFamily="18" charset="0"/>
              </a:rPr>
              <a:t>.</a:t>
            </a:r>
            <a:endParaRPr lang="ru-RU" sz="1600" dirty="0">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rotWithShape="1">
          <a:blip r:embed="rId2" cstate="print">
            <a:extLst>
              <a:ext uri="{28A0092B-C50C-407E-A947-70E740481C1C}">
                <a14:useLocalDpi xmlns="" xmlns:a14="http://schemas.microsoft.com/office/drawing/2010/main" val="0"/>
              </a:ext>
            </a:extLst>
          </a:blip>
          <a:srcRect l="7453" t="4330" r="5487" b="10223"/>
          <a:stretch/>
        </p:blipFill>
        <p:spPr>
          <a:xfrm>
            <a:off x="3059832" y="3617087"/>
            <a:ext cx="4402749" cy="3240913"/>
          </a:xfrm>
          <a:prstGeom prst="rect">
            <a:avLst/>
          </a:prstGeom>
        </p:spPr>
      </p:pic>
      <p:sp>
        <p:nvSpPr>
          <p:cNvPr id="5" name="Номер слайда 4"/>
          <p:cNvSpPr>
            <a:spLocks noGrp="1"/>
          </p:cNvSpPr>
          <p:nvPr>
            <p:ph type="sldNum" sz="quarter" idx="12"/>
          </p:nvPr>
        </p:nvSpPr>
        <p:spPr/>
        <p:txBody>
          <a:bodyPr/>
          <a:lstStyle/>
          <a:p>
            <a:fld id="{B19B0651-EE4F-4900-A07F-96A6BFA9D0F0}" type="slidenum">
              <a:rPr lang="ru-RU" smtClean="0"/>
              <a:pPr/>
              <a:t>3</a:t>
            </a:fld>
            <a:endParaRPr lang="ru-RU"/>
          </a:p>
        </p:txBody>
      </p:sp>
    </p:spTree>
    <p:extLst>
      <p:ext uri="{BB962C8B-B14F-4D97-AF65-F5344CB8AC3E}">
        <p14:creationId xmlns="" xmlns:p14="http://schemas.microsoft.com/office/powerpoint/2010/main" val="6190367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31640" y="116632"/>
            <a:ext cx="5554960" cy="796950"/>
          </a:xfrm>
        </p:spPr>
        <p:txBody>
          <a:bodyPr>
            <a:noAutofit/>
          </a:bodyPr>
          <a:lstStyle/>
          <a:p>
            <a:r>
              <a:rPr lang="ru-RU" sz="2400" dirty="0" smtClean="0"/>
              <a:t>Понятие</a:t>
            </a:r>
            <a:r>
              <a:rPr lang="ru-RU" sz="2400" dirty="0"/>
              <a:t> потребительских предпочтений. Факторы, влияющие на потребителя</a:t>
            </a:r>
          </a:p>
        </p:txBody>
      </p:sp>
      <p:sp>
        <p:nvSpPr>
          <p:cNvPr id="3" name="Объект 2"/>
          <p:cNvSpPr>
            <a:spLocks noGrp="1"/>
          </p:cNvSpPr>
          <p:nvPr>
            <p:ph idx="1"/>
          </p:nvPr>
        </p:nvSpPr>
        <p:spPr>
          <a:xfrm>
            <a:off x="395536" y="1052736"/>
            <a:ext cx="4896544" cy="4824536"/>
          </a:xfrm>
        </p:spPr>
        <p:txBody>
          <a:bodyPr vert="horz" lIns="91440" tIns="45720" rIns="91440" bIns="45720" rtlCol="0">
            <a:noAutofit/>
          </a:bodyPr>
          <a:lstStyle/>
          <a:p>
            <a:pPr marL="0" indent="355600" defTabSz="881063">
              <a:buNone/>
            </a:pPr>
            <a:r>
              <a:rPr lang="ru-RU" sz="1600" dirty="0" smtClean="0">
                <a:latin typeface="Times New Roman" panose="02020603050405020304" pitchFamily="18" charset="0"/>
                <a:cs typeface="Times New Roman" panose="02020603050405020304" pitchFamily="18" charset="0"/>
              </a:rPr>
              <a:t>Потребители </a:t>
            </a:r>
            <a:r>
              <a:rPr lang="ru-RU" sz="1600" dirty="0">
                <a:latin typeface="Times New Roman" panose="02020603050405020304" pitchFamily="18" charset="0"/>
                <a:cs typeface="Times New Roman" panose="02020603050405020304" pitchFamily="18" charset="0"/>
              </a:rPr>
              <a:t>принимают  свои решения не в </a:t>
            </a:r>
            <a:r>
              <a:rPr lang="ru-RU" sz="1600" dirty="0" smtClean="0">
                <a:latin typeface="Times New Roman" panose="02020603050405020304" pitchFamily="18" charset="0"/>
                <a:cs typeface="Times New Roman" panose="02020603050405020304" pitchFamily="18" charset="0"/>
              </a:rPr>
              <a:t>вакууме.</a:t>
            </a:r>
            <a:endParaRPr lang="en-US" sz="1600" dirty="0" smtClean="0">
              <a:latin typeface="Times New Roman" panose="02020603050405020304" pitchFamily="18" charset="0"/>
              <a:cs typeface="Times New Roman" panose="02020603050405020304" pitchFamily="18" charset="0"/>
            </a:endParaRPr>
          </a:p>
          <a:p>
            <a:pPr marL="0" indent="355600" defTabSz="881063">
              <a:buNone/>
            </a:pPr>
            <a:r>
              <a:rPr lang="ru-RU" sz="1600" dirty="0" smtClean="0">
                <a:latin typeface="Times New Roman" panose="02020603050405020304" pitchFamily="18" charset="0"/>
                <a:cs typeface="Times New Roman" panose="02020603050405020304" pitchFamily="18" charset="0"/>
              </a:rPr>
              <a:t>На</a:t>
            </a:r>
            <a:r>
              <a:rPr lang="en-US" sz="1600" dirty="0">
                <a:latin typeface="Times New Roman" panose="02020603050405020304" pitchFamily="18" charset="0"/>
                <a:cs typeface="Times New Roman" panose="02020603050405020304" pitchFamily="18" charset="0"/>
              </a:rPr>
              <a:t>_</a:t>
            </a:r>
            <a:r>
              <a:rPr lang="ru-RU" sz="1600" dirty="0" smtClean="0">
                <a:latin typeface="Times New Roman" panose="02020603050405020304" pitchFamily="18" charset="0"/>
                <a:cs typeface="Times New Roman" panose="02020603050405020304" pitchFamily="18" charset="0"/>
              </a:rPr>
              <a:t>совершаемые</a:t>
            </a:r>
            <a:r>
              <a:rPr lang="ru-RU" sz="1600" dirty="0">
                <a:latin typeface="Times New Roman" panose="02020603050405020304" pitchFamily="18" charset="0"/>
                <a:cs typeface="Times New Roman" panose="02020603050405020304" pitchFamily="18" charset="0"/>
              </a:rPr>
              <a:t>  ими покупки большое </a:t>
            </a:r>
            <a:r>
              <a:rPr lang="ru-RU" sz="1600" dirty="0" smtClean="0">
                <a:latin typeface="Times New Roman" panose="02020603050405020304" pitchFamily="18" charset="0"/>
                <a:cs typeface="Times New Roman" panose="02020603050405020304" pitchFamily="18" charset="0"/>
              </a:rPr>
              <a:t>влияние</a:t>
            </a:r>
            <a:r>
              <a:rPr lang="ru-RU" sz="1600" dirty="0">
                <a:latin typeface="Times New Roman" panose="02020603050405020304" pitchFamily="18" charset="0"/>
                <a:cs typeface="Times New Roman" panose="02020603050405020304" pitchFamily="18" charset="0"/>
              </a:rPr>
              <a:t>  оказывают факторы культурного, социального, личного и психологического </a:t>
            </a:r>
            <a:r>
              <a:rPr lang="ru-RU" sz="1600" dirty="0" smtClean="0">
                <a:latin typeface="Times New Roman" panose="02020603050405020304" pitchFamily="18" charset="0"/>
                <a:cs typeface="Times New Roman" panose="02020603050405020304" pitchFamily="18" charset="0"/>
              </a:rPr>
              <a:t>порядка.</a:t>
            </a:r>
          </a:p>
          <a:p>
            <a:pPr marL="0" indent="355600" defTabSz="881063">
              <a:buNone/>
            </a:pPr>
            <a:r>
              <a:rPr lang="ru-RU" sz="1600" dirty="0" smtClean="0">
                <a:latin typeface="Times New Roman" panose="02020603050405020304" pitchFamily="18" charset="0"/>
                <a:cs typeface="Times New Roman" panose="02020603050405020304" pitchFamily="18" charset="0"/>
              </a:rPr>
              <a:t>В</a:t>
            </a:r>
            <a:r>
              <a:rPr lang="ru-RU" sz="1600" dirty="0">
                <a:latin typeface="Times New Roman" panose="02020603050405020304" pitchFamily="18" charset="0"/>
                <a:cs typeface="Times New Roman" panose="02020603050405020304" pitchFamily="18" charset="0"/>
              </a:rPr>
              <a:t> большинстве  своем это факторы, не поддающиеся  контролю со стороны деятелей рынка.</a:t>
            </a:r>
          </a:p>
          <a:p>
            <a:pPr marL="0" indent="355600" defTabSz="881063">
              <a:buNone/>
            </a:pPr>
            <a:r>
              <a:rPr lang="ru-RU" sz="1600" dirty="0">
                <a:latin typeface="Times New Roman" panose="02020603050405020304" pitchFamily="18" charset="0"/>
                <a:cs typeface="Times New Roman" panose="02020603050405020304" pitchFamily="18" charset="0"/>
              </a:rPr>
              <a:t>Также здесь рассмотрены  пять причин, по которым люди не покупают, а именно</a:t>
            </a:r>
            <a:r>
              <a:rPr lang="ru-RU" sz="1600" dirty="0" smtClean="0">
                <a:latin typeface="Times New Roman" panose="02020603050405020304" pitchFamily="18" charset="0"/>
                <a:cs typeface="Times New Roman" panose="02020603050405020304" pitchFamily="18" charset="0"/>
              </a:rPr>
              <a:t>:</a:t>
            </a:r>
          </a:p>
          <a:p>
            <a:pPr indent="-342900" defTabSz="881063">
              <a:buFont typeface="+mj-lt"/>
              <a:buAutoNum type="arabicPeriod"/>
            </a:pPr>
            <a:r>
              <a:rPr lang="ru-RU" sz="1600" dirty="0" smtClean="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нет потребности, </a:t>
            </a:r>
            <a:endParaRPr lang="ru-RU" sz="1600" dirty="0" smtClean="0">
              <a:latin typeface="Times New Roman" panose="02020603050405020304" pitchFamily="18" charset="0"/>
              <a:cs typeface="Times New Roman" panose="02020603050405020304" pitchFamily="18" charset="0"/>
            </a:endParaRPr>
          </a:p>
          <a:p>
            <a:pPr indent="-342900" defTabSz="881063">
              <a:buFont typeface="+mj-lt"/>
              <a:buAutoNum type="arabicPeriod"/>
            </a:pPr>
            <a:r>
              <a:rPr lang="ru-RU" sz="1600" dirty="0" smtClean="0">
                <a:latin typeface="Times New Roman" panose="02020603050405020304" pitchFamily="18" charset="0"/>
                <a:cs typeface="Times New Roman" panose="02020603050405020304" pitchFamily="18" charset="0"/>
              </a:rPr>
              <a:t>нет </a:t>
            </a:r>
            <a:r>
              <a:rPr lang="ru-RU" sz="1600" dirty="0">
                <a:latin typeface="Times New Roman" panose="02020603050405020304" pitchFamily="18" charset="0"/>
                <a:cs typeface="Times New Roman" panose="02020603050405020304" pitchFamily="18" charset="0"/>
              </a:rPr>
              <a:t>денег</a:t>
            </a:r>
            <a:r>
              <a:rPr lang="ru-RU" sz="1600" dirty="0" smtClean="0">
                <a:latin typeface="Times New Roman" panose="02020603050405020304" pitchFamily="18" charset="0"/>
                <a:cs typeface="Times New Roman" panose="02020603050405020304" pitchFamily="18" charset="0"/>
              </a:rPr>
              <a:t>,</a:t>
            </a:r>
          </a:p>
          <a:p>
            <a:pPr indent="-342900" defTabSz="881063">
              <a:buFont typeface="+mj-lt"/>
              <a:buAutoNum type="arabicPeriod"/>
            </a:pPr>
            <a:r>
              <a:rPr lang="ru-RU" sz="1600" dirty="0" smtClean="0">
                <a:latin typeface="Times New Roman" panose="02020603050405020304" pitchFamily="18" charset="0"/>
                <a:cs typeface="Times New Roman" panose="02020603050405020304" pitchFamily="18" charset="0"/>
              </a:rPr>
              <a:t>нет </a:t>
            </a:r>
            <a:r>
              <a:rPr lang="ru-RU" sz="1600" dirty="0">
                <a:latin typeface="Times New Roman" panose="02020603050405020304" pitchFamily="18" charset="0"/>
                <a:cs typeface="Times New Roman" panose="02020603050405020304" pitchFamily="18" charset="0"/>
              </a:rPr>
              <a:t>особой спешки, </a:t>
            </a:r>
            <a:endParaRPr lang="ru-RU" sz="1600" dirty="0" smtClean="0">
              <a:latin typeface="Times New Roman" panose="02020603050405020304" pitchFamily="18" charset="0"/>
              <a:cs typeface="Times New Roman" panose="02020603050405020304" pitchFamily="18" charset="0"/>
            </a:endParaRPr>
          </a:p>
          <a:p>
            <a:pPr indent="-342900" defTabSz="881063">
              <a:buFont typeface="+mj-lt"/>
              <a:buAutoNum type="arabicPeriod"/>
            </a:pPr>
            <a:r>
              <a:rPr lang="ru-RU" sz="1600" dirty="0" smtClean="0">
                <a:latin typeface="Times New Roman" panose="02020603050405020304" pitchFamily="18" charset="0"/>
                <a:cs typeface="Times New Roman" panose="02020603050405020304" pitchFamily="18" charset="0"/>
              </a:rPr>
              <a:t>нет </a:t>
            </a:r>
            <a:r>
              <a:rPr lang="ru-RU" sz="1600" dirty="0">
                <a:latin typeface="Times New Roman" panose="02020603050405020304" pitchFamily="18" charset="0"/>
                <a:cs typeface="Times New Roman" panose="02020603050405020304" pitchFamily="18" charset="0"/>
              </a:rPr>
              <a:t>желания </a:t>
            </a:r>
            <a:endParaRPr lang="ru-RU" sz="1600" dirty="0" smtClean="0">
              <a:latin typeface="Times New Roman" panose="02020603050405020304" pitchFamily="18" charset="0"/>
              <a:cs typeface="Times New Roman" panose="02020603050405020304" pitchFamily="18" charset="0"/>
            </a:endParaRPr>
          </a:p>
          <a:p>
            <a:pPr indent="-342900" defTabSz="881063">
              <a:buFont typeface="+mj-lt"/>
              <a:buAutoNum type="arabicPeriod"/>
            </a:pPr>
            <a:r>
              <a:rPr lang="ru-RU" sz="1600" dirty="0" smtClean="0">
                <a:latin typeface="Times New Roman" panose="02020603050405020304" pitchFamily="18" charset="0"/>
                <a:cs typeface="Times New Roman" panose="02020603050405020304" pitchFamily="18" charset="0"/>
              </a:rPr>
              <a:t>нет </a:t>
            </a:r>
            <a:r>
              <a:rPr lang="ru-RU" sz="1600" dirty="0">
                <a:latin typeface="Times New Roman" panose="02020603050405020304" pitchFamily="18" charset="0"/>
                <a:cs typeface="Times New Roman" panose="02020603050405020304" pitchFamily="18" charset="0"/>
              </a:rPr>
              <a:t>доверия. </a:t>
            </a:r>
            <a:endParaRPr lang="ru-RU" sz="1600" dirty="0" smtClean="0">
              <a:latin typeface="Times New Roman" panose="02020603050405020304" pitchFamily="18" charset="0"/>
              <a:cs typeface="Times New Roman" panose="02020603050405020304" pitchFamily="18" charset="0"/>
            </a:endParaRPr>
          </a:p>
          <a:p>
            <a:pPr marL="0" indent="355600" defTabSz="881063">
              <a:buNone/>
            </a:pPr>
            <a:endParaRPr lang="ru-RU" sz="1600" dirty="0" smtClean="0">
              <a:latin typeface="Times New Roman" panose="02020603050405020304" pitchFamily="18" charset="0"/>
              <a:cs typeface="Times New Roman" panose="02020603050405020304" pitchFamily="18" charset="0"/>
            </a:endParaRPr>
          </a:p>
          <a:p>
            <a:pPr marL="0" indent="355600" defTabSz="881063">
              <a:buNone/>
            </a:pPr>
            <a:r>
              <a:rPr lang="ru-RU" sz="1600" dirty="0" smtClean="0">
                <a:latin typeface="Times New Roman" panose="02020603050405020304" pitchFamily="18" charset="0"/>
                <a:cs typeface="Times New Roman" panose="02020603050405020304" pitchFamily="18" charset="0"/>
              </a:rPr>
              <a:t>Изучив </a:t>
            </a:r>
            <a:r>
              <a:rPr lang="ru-RU" sz="1600" dirty="0">
                <a:latin typeface="Times New Roman" panose="02020603050405020304" pitchFamily="18" charset="0"/>
                <a:cs typeface="Times New Roman" panose="02020603050405020304" pitchFamily="18" charset="0"/>
              </a:rPr>
              <a:t>и проанализировав эти </a:t>
            </a:r>
            <a:endParaRPr lang="ru-RU" sz="1600" dirty="0" smtClean="0">
              <a:latin typeface="Times New Roman" panose="02020603050405020304" pitchFamily="18" charset="0"/>
              <a:cs typeface="Times New Roman" panose="02020603050405020304" pitchFamily="18" charset="0"/>
            </a:endParaRPr>
          </a:p>
          <a:p>
            <a:pPr marL="0" indent="355600" defTabSz="881063">
              <a:buNone/>
            </a:pPr>
            <a:r>
              <a:rPr lang="ru-RU" sz="1600" dirty="0" smtClean="0">
                <a:latin typeface="Times New Roman" panose="02020603050405020304" pitchFamily="18" charset="0"/>
                <a:cs typeface="Times New Roman" panose="02020603050405020304" pitchFamily="18" charset="0"/>
              </a:rPr>
              <a:t>причины</a:t>
            </a:r>
            <a:r>
              <a:rPr lang="ru-RU" sz="1600" dirty="0">
                <a:latin typeface="Times New Roman" panose="02020603050405020304" pitchFamily="18" charset="0"/>
                <a:cs typeface="Times New Roman" panose="02020603050405020304" pitchFamily="18" charset="0"/>
              </a:rPr>
              <a:t>, можно будет тем самым </a:t>
            </a:r>
            <a:endParaRPr lang="ru-RU" sz="1600" dirty="0" smtClean="0">
              <a:latin typeface="Times New Roman" panose="02020603050405020304" pitchFamily="18" charset="0"/>
              <a:cs typeface="Times New Roman" panose="02020603050405020304" pitchFamily="18" charset="0"/>
            </a:endParaRPr>
          </a:p>
          <a:p>
            <a:pPr marL="0" indent="355600" defTabSz="881063">
              <a:buNone/>
            </a:pPr>
            <a:r>
              <a:rPr lang="ru-RU" sz="1600" dirty="0" smtClean="0">
                <a:latin typeface="Times New Roman" panose="02020603050405020304" pitchFamily="18" charset="0"/>
                <a:cs typeface="Times New Roman" panose="02020603050405020304" pitchFamily="18" charset="0"/>
              </a:rPr>
              <a:t>влиять </a:t>
            </a:r>
            <a:r>
              <a:rPr lang="ru-RU" sz="1600" dirty="0">
                <a:latin typeface="Times New Roman" panose="02020603050405020304" pitchFamily="18" charset="0"/>
                <a:cs typeface="Times New Roman" panose="02020603050405020304" pitchFamily="18" charset="0"/>
              </a:rPr>
              <a:t>на спрос.</a:t>
            </a:r>
          </a:p>
          <a:p>
            <a:pPr marL="0" indent="355600" defTabSz="881063">
              <a:buNone/>
            </a:pPr>
            <a:endParaRPr lang="ru-RU" sz="1600" dirty="0">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rotWithShape="1">
          <a:blip r:embed="rId2" cstate="print">
            <a:extLst>
              <a:ext uri="{28A0092B-C50C-407E-A947-70E740481C1C}">
                <a14:useLocalDpi xmlns="" xmlns:a14="http://schemas.microsoft.com/office/drawing/2010/main" val="0"/>
              </a:ext>
            </a:extLst>
          </a:blip>
          <a:srcRect l="7837" t="4607" r="5320" b="10809"/>
          <a:stretch/>
        </p:blipFill>
        <p:spPr>
          <a:xfrm>
            <a:off x="4355976" y="3977680"/>
            <a:ext cx="3943060" cy="2880320"/>
          </a:xfrm>
          <a:prstGeom prst="rect">
            <a:avLst/>
          </a:prstGeom>
        </p:spPr>
      </p:pic>
      <p:pic>
        <p:nvPicPr>
          <p:cNvPr id="6" name="Рисунок 5"/>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5436096" y="1196752"/>
            <a:ext cx="2603016" cy="2423408"/>
          </a:xfrm>
          <a:prstGeom prst="rect">
            <a:avLst/>
          </a:prstGeom>
        </p:spPr>
      </p:pic>
      <p:sp>
        <p:nvSpPr>
          <p:cNvPr id="7" name="Номер слайда 6"/>
          <p:cNvSpPr>
            <a:spLocks noGrp="1"/>
          </p:cNvSpPr>
          <p:nvPr>
            <p:ph type="sldNum" sz="quarter" idx="12"/>
          </p:nvPr>
        </p:nvSpPr>
        <p:spPr/>
        <p:txBody>
          <a:bodyPr/>
          <a:lstStyle/>
          <a:p>
            <a:fld id="{B19B0651-EE4F-4900-A07F-96A6BFA9D0F0}" type="slidenum">
              <a:rPr lang="ru-RU" smtClean="0"/>
              <a:pPr/>
              <a:t>4</a:t>
            </a:fld>
            <a:endParaRPr lang="ru-RU"/>
          </a:p>
        </p:txBody>
      </p:sp>
    </p:spTree>
    <p:extLst>
      <p:ext uri="{BB962C8B-B14F-4D97-AF65-F5344CB8AC3E}">
        <p14:creationId xmlns="" xmlns:p14="http://schemas.microsoft.com/office/powerpoint/2010/main" val="40018110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5192" y="130622"/>
            <a:ext cx="7931224" cy="706090"/>
          </a:xfrm>
        </p:spPr>
        <p:txBody>
          <a:bodyPr>
            <a:noAutofit/>
          </a:bodyPr>
          <a:lstStyle/>
          <a:p>
            <a:pPr algn="ctr"/>
            <a:r>
              <a:rPr lang="ru-RU" sz="2400" dirty="0"/>
              <a:t>Факторы, оказывающие влияние на покупательское поведение</a:t>
            </a:r>
          </a:p>
        </p:txBody>
      </p:sp>
      <p:sp>
        <p:nvSpPr>
          <p:cNvPr id="3" name="Объект 2"/>
          <p:cNvSpPr>
            <a:spLocks noGrp="1"/>
          </p:cNvSpPr>
          <p:nvPr>
            <p:ph idx="1"/>
          </p:nvPr>
        </p:nvSpPr>
        <p:spPr>
          <a:xfrm>
            <a:off x="323528" y="836712"/>
            <a:ext cx="7776864" cy="4525963"/>
          </a:xfrm>
        </p:spPr>
        <p:txBody>
          <a:bodyPr>
            <a:noAutofit/>
          </a:bodyPr>
          <a:lstStyle/>
          <a:p>
            <a:pPr marL="114300" indent="334963" algn="just">
              <a:buNone/>
            </a:pPr>
            <a:r>
              <a:rPr lang="ru-RU" sz="1600" b="1" dirty="0">
                <a:latin typeface="Times New Roman" panose="02020603050405020304" pitchFamily="18" charset="0"/>
                <a:cs typeface="Times New Roman" panose="02020603050405020304" pitchFamily="18" charset="0"/>
              </a:rPr>
              <a:t>Факторы культурного  уровня</a:t>
            </a:r>
            <a:r>
              <a:rPr lang="ru-RU" sz="1600" dirty="0">
                <a:latin typeface="Times New Roman" panose="02020603050405020304" pitchFamily="18" charset="0"/>
                <a:cs typeface="Times New Roman" panose="02020603050405020304" pitchFamily="18" charset="0"/>
              </a:rPr>
              <a:t>. Они оказывают самое большое  и глубокое влияние на поведение  </a:t>
            </a:r>
            <a:r>
              <a:rPr lang="ru-RU" sz="1600" dirty="0" smtClean="0">
                <a:latin typeface="Times New Roman" panose="02020603050405020304" pitchFamily="18" charset="0"/>
                <a:cs typeface="Times New Roman" panose="02020603050405020304" pitchFamily="18" charset="0"/>
              </a:rPr>
              <a:t>потребителя. </a:t>
            </a:r>
            <a:r>
              <a:rPr lang="ru-RU" sz="1600" b="1" i="1" dirty="0" smtClean="0">
                <a:latin typeface="Times New Roman" panose="02020603050405020304" pitchFamily="18" charset="0"/>
                <a:cs typeface="Times New Roman" panose="02020603050405020304" pitchFamily="18" charset="0"/>
              </a:rPr>
              <a:t>Культура</a:t>
            </a:r>
            <a:r>
              <a:rPr lang="ru-RU" sz="1600" dirty="0" smtClean="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 основная первопричина, определяющая потребности  и поведение человека. </a:t>
            </a:r>
          </a:p>
          <a:p>
            <a:pPr marL="114300" indent="334963" algn="just">
              <a:buNone/>
            </a:pPr>
            <a:r>
              <a:rPr lang="ru-RU" sz="1600" b="1" dirty="0">
                <a:latin typeface="Times New Roman" panose="02020603050405020304" pitchFamily="18" charset="0"/>
                <a:cs typeface="Times New Roman" panose="02020603050405020304" pitchFamily="18" charset="0"/>
              </a:rPr>
              <a:t>Социальное положение. </a:t>
            </a:r>
            <a:r>
              <a:rPr lang="ru-RU" sz="1600" dirty="0">
                <a:latin typeface="Times New Roman" panose="02020603050405020304" pitchFamily="18" charset="0"/>
                <a:cs typeface="Times New Roman" panose="02020603050405020304" pitchFamily="18" charset="0"/>
              </a:rPr>
              <a:t> Общественные классы. Для общественных классов характерны явные предпочтения товаров и  марок в одежде, хозяйственных принадлежностях, проведении досуга, автомобилях.</a:t>
            </a:r>
          </a:p>
          <a:p>
            <a:pPr marL="114300" indent="334963" algn="just">
              <a:buNone/>
            </a:pPr>
            <a:r>
              <a:rPr lang="ru-RU" sz="1600" b="1" dirty="0">
                <a:latin typeface="Times New Roman" panose="02020603050405020304" pitchFamily="18" charset="0"/>
                <a:cs typeface="Times New Roman" panose="02020603050405020304" pitchFamily="18" charset="0"/>
              </a:rPr>
              <a:t>Социальный фактор. </a:t>
            </a:r>
            <a:r>
              <a:rPr lang="ru-RU" sz="1600" dirty="0">
                <a:latin typeface="Times New Roman" panose="02020603050405020304" pitchFamily="18" charset="0"/>
                <a:cs typeface="Times New Roman" panose="02020603050405020304" pitchFamily="18" charset="0"/>
              </a:rPr>
              <a:t>Так же </a:t>
            </a:r>
            <a:r>
              <a:rPr lang="ru-RU" sz="1600" dirty="0" smtClean="0">
                <a:latin typeface="Times New Roman" panose="02020603050405020304" pitchFamily="18" charset="0"/>
                <a:cs typeface="Times New Roman" panose="02020603050405020304" pitchFamily="18" charset="0"/>
              </a:rPr>
              <a:t>на выбор</a:t>
            </a:r>
            <a:r>
              <a:rPr lang="ru-RU" sz="1600" dirty="0">
                <a:latin typeface="Times New Roman" panose="02020603050405020304" pitchFamily="18" charset="0"/>
                <a:cs typeface="Times New Roman" panose="02020603050405020304" pitchFamily="18" charset="0"/>
              </a:rPr>
              <a:t> </a:t>
            </a:r>
            <a:r>
              <a:rPr lang="ru-RU" sz="1600" dirty="0" smtClean="0">
                <a:latin typeface="Times New Roman" panose="02020603050405020304" pitchFamily="18" charset="0"/>
                <a:cs typeface="Times New Roman" panose="02020603050405020304" pitchFamily="18" charset="0"/>
              </a:rPr>
              <a:t>покупателя оказывает</a:t>
            </a:r>
            <a:r>
              <a:rPr lang="ru-RU" sz="1600" dirty="0">
                <a:latin typeface="Times New Roman" panose="02020603050405020304" pitchFamily="18" charset="0"/>
                <a:cs typeface="Times New Roman" panose="02020603050405020304" pitchFamily="18" charset="0"/>
              </a:rPr>
              <a:t>  </a:t>
            </a:r>
            <a:r>
              <a:rPr lang="ru-RU" sz="1600" dirty="0" smtClean="0">
                <a:latin typeface="Times New Roman" panose="02020603050405020304" pitchFamily="18" charset="0"/>
                <a:cs typeface="Times New Roman" panose="02020603050405020304" pitchFamily="18" charset="0"/>
              </a:rPr>
              <a:t>влияние</a:t>
            </a:r>
            <a:r>
              <a:rPr lang="ru-RU" sz="1600" dirty="0">
                <a:latin typeface="Times New Roman" panose="02020603050405020304" pitchFamily="18" charset="0"/>
                <a:cs typeface="Times New Roman" panose="02020603050405020304" pitchFamily="18" charset="0"/>
              </a:rPr>
              <a:t> его ближайшее окружение: друзья, коллеги по работе, члены  семьи. При покупке какого-то продукта, особенно если эта покупка совершается  редко либо первый раз, человек попытается узнать о цене, качестве товара, месте  его продажи и наиболее просто это сделать - спросить у окружающих его людей. Особое влияние, на мой взгляд, оказывают родители, даже если покупатель не живет с ними.</a:t>
            </a:r>
          </a:p>
          <a:p>
            <a:pPr marL="114300" indent="334963" algn="just">
              <a:buNone/>
            </a:pPr>
            <a:r>
              <a:rPr lang="ru-RU" sz="1600" dirty="0">
                <a:latin typeface="Times New Roman" panose="02020603050405020304" pitchFamily="18" charset="0"/>
                <a:cs typeface="Times New Roman" panose="02020603050405020304" pitchFamily="18" charset="0"/>
              </a:rPr>
              <a:t>Но основной причиной выбора товара и услуг является </a:t>
            </a:r>
            <a:r>
              <a:rPr lang="ru-RU" sz="1600" b="1" dirty="0">
                <a:latin typeface="Times New Roman" panose="02020603050405020304" pitchFamily="18" charset="0"/>
                <a:cs typeface="Times New Roman" panose="02020603050405020304" pitchFamily="18" charset="0"/>
              </a:rPr>
              <a:t>экономическое  положение покупателя</a:t>
            </a:r>
            <a:r>
              <a:rPr lang="ru-RU" sz="1600" dirty="0">
                <a:latin typeface="Times New Roman" panose="02020603050405020304" pitchFamily="18" charset="0"/>
                <a:cs typeface="Times New Roman" panose="02020603050405020304" pitchFamily="18" charset="0"/>
              </a:rPr>
              <a:t>. Покупки  продуктов и одежды основной массой населения осуществляется на рынках. Это связано в первую очередь  ценой: в магазинах она дороже. Однако покупка бытовой техники  производится в магазинах, так как  на рынке больше шансов купить не качественную технику.</a:t>
            </a:r>
          </a:p>
          <a:p>
            <a:pPr marL="114300" indent="334963" algn="just">
              <a:buNone/>
            </a:pPr>
            <a:r>
              <a:rPr lang="ru-RU" sz="1600" b="1" dirty="0">
                <a:latin typeface="Times New Roman" panose="02020603050405020304" pitchFamily="18" charset="0"/>
                <a:cs typeface="Times New Roman" panose="02020603050405020304" pitchFamily="18" charset="0"/>
              </a:rPr>
              <a:t>Психологические факторы</a:t>
            </a:r>
            <a:r>
              <a:rPr lang="ru-RU" sz="1600" dirty="0">
                <a:latin typeface="Times New Roman" panose="02020603050405020304" pitchFamily="18" charset="0"/>
                <a:cs typeface="Times New Roman" panose="02020603050405020304" pitchFamily="18" charset="0"/>
              </a:rPr>
              <a:t> лучше рассмотреть при том, как покупатели подходят к приобретению товаров-новинок. Под новинкой имеется в виду товар, услуга или идея, которые частью потенциальных клиентов воспринимают как нечто новое. </a:t>
            </a:r>
          </a:p>
        </p:txBody>
      </p:sp>
      <p:sp>
        <p:nvSpPr>
          <p:cNvPr id="4" name="Номер слайда 3"/>
          <p:cNvSpPr>
            <a:spLocks noGrp="1"/>
          </p:cNvSpPr>
          <p:nvPr>
            <p:ph type="sldNum" sz="quarter" idx="12"/>
          </p:nvPr>
        </p:nvSpPr>
        <p:spPr/>
        <p:txBody>
          <a:bodyPr/>
          <a:lstStyle/>
          <a:p>
            <a:fld id="{B19B0651-EE4F-4900-A07F-96A6BFA9D0F0}" type="slidenum">
              <a:rPr lang="ru-RU" smtClean="0"/>
              <a:pPr/>
              <a:t>5</a:t>
            </a:fld>
            <a:endParaRPr lang="ru-RU"/>
          </a:p>
        </p:txBody>
      </p:sp>
    </p:spTree>
    <p:extLst>
      <p:ext uri="{BB962C8B-B14F-4D97-AF65-F5344CB8AC3E}">
        <p14:creationId xmlns="" xmlns:p14="http://schemas.microsoft.com/office/powerpoint/2010/main" val="40018110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51720" y="188640"/>
            <a:ext cx="4762872" cy="724942"/>
          </a:xfrm>
        </p:spPr>
        <p:txBody>
          <a:bodyPr>
            <a:normAutofit fontScale="90000"/>
          </a:bodyPr>
          <a:lstStyle/>
          <a:p>
            <a:r>
              <a:rPr lang="ru-RU" sz="3600" dirty="0"/>
              <a:t>Роль личного  влияния.</a:t>
            </a:r>
          </a:p>
        </p:txBody>
      </p:sp>
      <p:sp>
        <p:nvSpPr>
          <p:cNvPr id="3" name="Объект 2"/>
          <p:cNvSpPr>
            <a:spLocks noGrp="1"/>
          </p:cNvSpPr>
          <p:nvPr>
            <p:ph idx="1"/>
          </p:nvPr>
        </p:nvSpPr>
        <p:spPr>
          <a:xfrm>
            <a:off x="395536" y="908720"/>
            <a:ext cx="7848872" cy="5492080"/>
          </a:xfrm>
        </p:spPr>
        <p:txBody>
          <a:bodyPr>
            <a:normAutofit fontScale="25000" lnSpcReduction="20000"/>
          </a:bodyPr>
          <a:lstStyle/>
          <a:p>
            <a:pPr marL="0" indent="182563">
              <a:buNone/>
            </a:pPr>
            <a:r>
              <a:rPr lang="ru-RU" sz="5600" dirty="0">
                <a:latin typeface="Times New Roman" panose="02020603050405020304" pitchFamily="18" charset="0"/>
                <a:cs typeface="Times New Roman" panose="02020603050405020304" pitchFamily="18" charset="0"/>
              </a:rPr>
              <a:t>Большую роль в процессе восприятия новинок играет </a:t>
            </a:r>
            <a:r>
              <a:rPr lang="ru-RU" sz="5600" b="1" dirty="0">
                <a:latin typeface="Times New Roman" panose="02020603050405020304" pitchFamily="18" charset="0"/>
                <a:cs typeface="Times New Roman" panose="02020603050405020304" pitchFamily="18" charset="0"/>
              </a:rPr>
              <a:t>личное влияние</a:t>
            </a:r>
            <a:r>
              <a:rPr lang="ru-RU" sz="5600" dirty="0">
                <a:latin typeface="Times New Roman" panose="02020603050405020304" pitchFamily="18" charset="0"/>
                <a:cs typeface="Times New Roman" panose="02020603050405020304" pitchFamily="18" charset="0"/>
              </a:rPr>
              <a:t>. </a:t>
            </a:r>
            <a:r>
              <a:rPr lang="ru-RU" sz="5600" dirty="0" smtClean="0">
                <a:latin typeface="Times New Roman" panose="02020603050405020304" pitchFamily="18" charset="0"/>
                <a:cs typeface="Times New Roman" panose="02020603050405020304" pitchFamily="18" charset="0"/>
              </a:rPr>
              <a:t>Хотя </a:t>
            </a:r>
            <a:r>
              <a:rPr lang="ru-RU" sz="5600" b="1" i="1" dirty="0">
                <a:latin typeface="Times New Roman" panose="02020603050405020304" pitchFamily="18" charset="0"/>
                <a:cs typeface="Times New Roman" panose="02020603050405020304" pitchFamily="18" charset="0"/>
              </a:rPr>
              <a:t>личное влияние </a:t>
            </a:r>
            <a:r>
              <a:rPr lang="ru-RU" sz="5600" dirty="0">
                <a:latin typeface="Times New Roman" panose="02020603050405020304" pitchFamily="18" charset="0"/>
                <a:cs typeface="Times New Roman" panose="02020603050405020304" pitchFamily="18" charset="0"/>
              </a:rPr>
              <a:t>- фактор важный вообще, оно приобретает особую значимость в некоторых ситуациях и для некоторых людей. </a:t>
            </a:r>
            <a:r>
              <a:rPr lang="ru-RU" sz="5600" b="1" dirty="0" smtClean="0">
                <a:latin typeface="Times New Roman" panose="02020603050405020304" pitchFamily="18" charset="0"/>
                <a:cs typeface="Times New Roman" panose="02020603050405020304" pitchFamily="18" charset="0"/>
              </a:rPr>
              <a:t>Влияние </a:t>
            </a:r>
            <a:r>
              <a:rPr lang="ru-RU" sz="5600" b="1" dirty="0">
                <a:latin typeface="Times New Roman" panose="02020603050405020304" pitchFamily="18" charset="0"/>
                <a:cs typeface="Times New Roman" panose="02020603050405020304" pitchFamily="18" charset="0"/>
              </a:rPr>
              <a:t>характеристик  товара на темпы его восприятия. </a:t>
            </a:r>
            <a:r>
              <a:rPr lang="ru-RU" sz="5600" dirty="0">
                <a:latin typeface="Times New Roman" panose="02020603050405020304" pitchFamily="18" charset="0"/>
                <a:cs typeface="Times New Roman" panose="02020603050405020304" pitchFamily="18" charset="0"/>
              </a:rPr>
              <a:t>Характер новшества сказывается  на темпах его восприятия. Некоторые  товары завоевывают популярность буквально  в один день (например, игрушка “</a:t>
            </a:r>
            <a:r>
              <a:rPr lang="ru-RU" sz="5600" dirty="0" err="1">
                <a:latin typeface="Times New Roman" panose="02020603050405020304" pitchFamily="18" charset="0"/>
                <a:cs typeface="Times New Roman" panose="02020603050405020304" pitchFamily="18" charset="0"/>
              </a:rPr>
              <a:t>Тамагочи</a:t>
            </a:r>
            <a:r>
              <a:rPr lang="ru-RU" sz="5600" dirty="0">
                <a:latin typeface="Times New Roman" panose="02020603050405020304" pitchFamily="18" charset="0"/>
                <a:cs typeface="Times New Roman" panose="02020603050405020304" pitchFamily="18" charset="0"/>
              </a:rPr>
              <a:t>”), другим требуется для этого долгое время (например, легковые автомобили с дизельным двигателем).</a:t>
            </a:r>
          </a:p>
          <a:p>
            <a:pPr marL="0" indent="182563">
              <a:buNone/>
            </a:pPr>
            <a:r>
              <a:rPr lang="ru-RU" sz="5600" b="1" u="sng" dirty="0">
                <a:latin typeface="Times New Roman" panose="02020603050405020304" pitchFamily="18" charset="0"/>
                <a:cs typeface="Times New Roman" panose="02020603050405020304" pitchFamily="18" charset="0"/>
              </a:rPr>
              <a:t>На темпах восприятия новинки особенно сказываются пять ее характеристик.</a:t>
            </a:r>
          </a:p>
          <a:p>
            <a:pPr marL="182563" indent="-182563">
              <a:buFont typeface="+mj-lt"/>
              <a:buAutoNum type="arabicPeriod"/>
            </a:pPr>
            <a:r>
              <a:rPr lang="ru-RU" sz="5600" dirty="0">
                <a:latin typeface="Times New Roman" panose="02020603050405020304" pitchFamily="18" charset="0"/>
                <a:cs typeface="Times New Roman" panose="02020603050405020304" pitchFamily="18" charset="0"/>
              </a:rPr>
              <a:t>Сравнительное преимущество над существующими товарами.</a:t>
            </a:r>
          </a:p>
          <a:p>
            <a:pPr marL="182563" indent="-182563">
              <a:buFont typeface="+mj-lt"/>
              <a:buAutoNum type="arabicPeriod"/>
            </a:pPr>
            <a:r>
              <a:rPr lang="ru-RU" sz="5600" dirty="0">
                <a:latin typeface="Times New Roman" panose="02020603050405020304" pitchFamily="18" charset="0"/>
                <a:cs typeface="Times New Roman" panose="02020603050405020304" pitchFamily="18" charset="0"/>
              </a:rPr>
              <a:t>Совместимость, т.е. степень соответствия принятым потребительским ценностям и опыту потребителей.</a:t>
            </a:r>
          </a:p>
          <a:p>
            <a:pPr marL="182563" indent="-182563">
              <a:buFont typeface="+mj-lt"/>
              <a:buAutoNum type="arabicPeriod"/>
            </a:pPr>
            <a:r>
              <a:rPr lang="ru-RU" sz="5600" dirty="0">
                <a:latin typeface="Times New Roman" panose="02020603050405020304" pitchFamily="18" charset="0"/>
                <a:cs typeface="Times New Roman" panose="02020603050405020304" pitchFamily="18" charset="0"/>
              </a:rPr>
              <a:t>Сложность, т.е. степень относительной трудности понимания ее сути и использования.</a:t>
            </a:r>
          </a:p>
          <a:p>
            <a:pPr marL="182563" indent="-182563">
              <a:buFont typeface="+mj-lt"/>
              <a:buAutoNum type="arabicPeriod"/>
            </a:pPr>
            <a:r>
              <a:rPr lang="ru-RU" sz="5600" dirty="0">
                <a:latin typeface="Times New Roman" panose="02020603050405020304" pitchFamily="18" charset="0"/>
                <a:cs typeface="Times New Roman" panose="02020603050405020304" pitchFamily="18" charset="0"/>
              </a:rPr>
              <a:t>Делимость процесса знакомства с ней, т.е. возможность опробования ее потребителем в ограниченных масштабах.</a:t>
            </a:r>
          </a:p>
          <a:p>
            <a:pPr marL="182563" indent="-182563">
              <a:buFont typeface="+mj-lt"/>
              <a:buAutoNum type="arabicPeriod"/>
            </a:pPr>
            <a:r>
              <a:rPr lang="ru-RU" sz="5600" dirty="0">
                <a:latin typeface="Times New Roman" panose="02020603050405020304" pitchFamily="18" charset="0"/>
                <a:cs typeface="Times New Roman" panose="02020603050405020304" pitchFamily="18" charset="0"/>
              </a:rPr>
              <a:t>Коммуникационная наглядность, т.е. степень наглядности или возможности описания другим результатов ее использования.</a:t>
            </a:r>
          </a:p>
          <a:p>
            <a:pPr marL="0" indent="182563">
              <a:buNone/>
            </a:pPr>
            <a:r>
              <a:rPr lang="ru-RU" sz="5600" dirty="0">
                <a:latin typeface="Times New Roman" panose="02020603050405020304" pitchFamily="18" charset="0"/>
                <a:cs typeface="Times New Roman" panose="02020603050405020304" pitchFamily="18" charset="0"/>
              </a:rPr>
              <a:t>Среди других характеристик  новинки, оказывающих влияние на темпы ее восприятия - </a:t>
            </a:r>
            <a:r>
              <a:rPr lang="ru-RU" sz="5600" u="sng" dirty="0">
                <a:latin typeface="Times New Roman" panose="02020603050405020304" pitchFamily="18" charset="0"/>
                <a:cs typeface="Times New Roman" panose="02020603050405020304" pitchFamily="18" charset="0"/>
              </a:rPr>
              <a:t>начальная  цена, текущие издержки, доля риска  и неопределенности, научная достоверность  и одобрение со стороны общества. </a:t>
            </a:r>
            <a:r>
              <a:rPr lang="ru-RU" sz="5600" dirty="0">
                <a:latin typeface="Times New Roman" panose="02020603050405020304" pitchFamily="18" charset="0"/>
                <a:cs typeface="Times New Roman" panose="02020603050405020304" pitchFamily="18" charset="0"/>
              </a:rPr>
              <a:t>Продавец товара-новинки должен изучить  все эти факторы, уделив внимание на этапах разработки нового товара.</a:t>
            </a:r>
          </a:p>
          <a:p>
            <a:pPr marL="0" indent="182563">
              <a:buNone/>
            </a:pPr>
            <a:r>
              <a:rPr lang="ru-RU" sz="5600" dirty="0">
                <a:latin typeface="Times New Roman" panose="02020603050405020304" pitchFamily="18" charset="0"/>
                <a:cs typeface="Times New Roman" panose="02020603050405020304" pitchFamily="18" charset="0"/>
              </a:rPr>
              <a:t>Однако даже при  учете вроде бы всех факторов успеха в продаже товара может не наблюдаться. По каким причинам люди не покупают? Определив эти причины, можно  будет тем самым влиять на спрос. </a:t>
            </a:r>
            <a:r>
              <a:rPr lang="ru-RU" sz="5600" b="1" u="sng" dirty="0" smtClean="0">
                <a:latin typeface="Times New Roman" panose="02020603050405020304" pitchFamily="18" charset="0"/>
                <a:cs typeface="Times New Roman" panose="02020603050405020304" pitchFamily="18" charset="0"/>
              </a:rPr>
              <a:t>Этих </a:t>
            </a:r>
            <a:r>
              <a:rPr lang="ru-RU" sz="5600" b="1" u="sng" dirty="0">
                <a:latin typeface="Times New Roman" panose="02020603050405020304" pitchFamily="18" charset="0"/>
                <a:cs typeface="Times New Roman" panose="02020603050405020304" pitchFamily="18" charset="0"/>
              </a:rPr>
              <a:t>причин пять.</a:t>
            </a:r>
          </a:p>
          <a:p>
            <a:pPr marL="182563" indent="-182563">
              <a:buFont typeface="+mj-lt"/>
              <a:buAutoNum type="arabicPeriod"/>
            </a:pPr>
            <a:r>
              <a:rPr lang="ru-RU" sz="5600" dirty="0">
                <a:latin typeface="Times New Roman" panose="02020603050405020304" pitchFamily="18" charset="0"/>
                <a:cs typeface="Times New Roman" panose="02020603050405020304" pitchFamily="18" charset="0"/>
              </a:rPr>
              <a:t>Нет потребности.</a:t>
            </a:r>
          </a:p>
          <a:p>
            <a:pPr marL="182563" indent="-182563">
              <a:buFont typeface="+mj-lt"/>
              <a:buAutoNum type="arabicPeriod"/>
            </a:pPr>
            <a:r>
              <a:rPr lang="ru-RU" sz="5600" dirty="0">
                <a:latin typeface="Times New Roman" panose="02020603050405020304" pitchFamily="18" charset="0"/>
                <a:cs typeface="Times New Roman" panose="02020603050405020304" pitchFamily="18" charset="0"/>
              </a:rPr>
              <a:t>Нет денег.</a:t>
            </a:r>
          </a:p>
          <a:p>
            <a:pPr marL="182563" indent="-182563">
              <a:buFont typeface="+mj-lt"/>
              <a:buAutoNum type="arabicPeriod"/>
            </a:pPr>
            <a:r>
              <a:rPr lang="ru-RU" sz="5600" dirty="0">
                <a:latin typeface="Times New Roman" panose="02020603050405020304" pitchFamily="18" charset="0"/>
                <a:cs typeface="Times New Roman" panose="02020603050405020304" pitchFamily="18" charset="0"/>
              </a:rPr>
              <a:t>Нет особой спешки.</a:t>
            </a:r>
          </a:p>
          <a:p>
            <a:pPr marL="182563" indent="-182563">
              <a:buFont typeface="+mj-lt"/>
              <a:buAutoNum type="arabicPeriod"/>
            </a:pPr>
            <a:r>
              <a:rPr lang="ru-RU" sz="5600" dirty="0">
                <a:latin typeface="Times New Roman" panose="02020603050405020304" pitchFamily="18" charset="0"/>
                <a:cs typeface="Times New Roman" panose="02020603050405020304" pitchFamily="18" charset="0"/>
              </a:rPr>
              <a:t>Нет желания.</a:t>
            </a:r>
          </a:p>
          <a:p>
            <a:pPr marL="182563" indent="-182563">
              <a:buFont typeface="+mj-lt"/>
              <a:buAutoNum type="arabicPeriod"/>
            </a:pPr>
            <a:r>
              <a:rPr lang="ru-RU" sz="5600" dirty="0">
                <a:latin typeface="Times New Roman" panose="02020603050405020304" pitchFamily="18" charset="0"/>
                <a:cs typeface="Times New Roman" panose="02020603050405020304" pitchFamily="18" charset="0"/>
              </a:rPr>
              <a:t>Нет доверия.</a:t>
            </a: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6</a:t>
            </a:fld>
            <a:endParaRPr lang="ru-RU"/>
          </a:p>
        </p:txBody>
      </p:sp>
    </p:spTree>
    <p:extLst>
      <p:ext uri="{BB962C8B-B14F-4D97-AF65-F5344CB8AC3E}">
        <p14:creationId xmlns="" xmlns:p14="http://schemas.microsoft.com/office/powerpoint/2010/main" val="40018110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6632"/>
            <a:ext cx="7620000" cy="1143000"/>
          </a:xfrm>
        </p:spPr>
        <p:txBody>
          <a:bodyPr>
            <a:noAutofit/>
          </a:bodyPr>
          <a:lstStyle/>
          <a:p>
            <a:r>
              <a:rPr lang="ru-RU" sz="2800" b="1" dirty="0" smtClean="0">
                <a:solidFill>
                  <a:srgbClr val="C00000"/>
                </a:solidFill>
              </a:rPr>
              <a:t>Спрос</a:t>
            </a:r>
            <a:r>
              <a:rPr lang="ru-RU" sz="2800" b="1" dirty="0">
                <a:solidFill>
                  <a:srgbClr val="C00000"/>
                </a:solidFill>
              </a:rPr>
              <a:t> на безалкогольные напитки. Факторы, влияющие на формирование спроса</a:t>
            </a:r>
          </a:p>
        </p:txBody>
      </p:sp>
      <p:sp>
        <p:nvSpPr>
          <p:cNvPr id="3" name="Объект 2"/>
          <p:cNvSpPr>
            <a:spLocks noGrp="1"/>
          </p:cNvSpPr>
          <p:nvPr>
            <p:ph idx="1"/>
          </p:nvPr>
        </p:nvSpPr>
        <p:spPr>
          <a:xfrm>
            <a:off x="395536" y="1196752"/>
            <a:ext cx="5112568" cy="5256584"/>
          </a:xfrm>
        </p:spPr>
        <p:txBody>
          <a:bodyPr>
            <a:noAutofit/>
          </a:bodyPr>
          <a:lstStyle/>
          <a:p>
            <a:pPr marL="0" indent="361950" algn="just">
              <a:buNone/>
            </a:pPr>
            <a:r>
              <a:rPr lang="ru-RU" sz="1400" dirty="0">
                <a:latin typeface="Times New Roman" panose="02020603050405020304" pitchFamily="18" charset="0"/>
                <a:cs typeface="Times New Roman" panose="02020603050405020304" pitchFamily="18" charset="0"/>
              </a:rPr>
              <a:t>Особой  популярностью на рынке России в  последнее время пользуются безалкогольные напитки – за счет своей способности утолять жажду, радовать потребителей приятным вкусом и не оказывать вредного влияния на человеческий организм. На протяжении последних нескольких лет российский рынок безалкогольных напитков демонстрирует высокие и устойчивые темпы роста. Такой успех связан с наблюдаемой </a:t>
            </a:r>
            <a:r>
              <a:rPr lang="ru-RU" sz="1400" dirty="0" smtClean="0">
                <a:latin typeface="Times New Roman" panose="02020603050405020304" pitchFamily="18" charset="0"/>
                <a:cs typeface="Times New Roman" panose="02020603050405020304" pitchFamily="18" charset="0"/>
              </a:rPr>
              <a:t>смещения </a:t>
            </a:r>
            <a:r>
              <a:rPr lang="ru-RU" sz="1400" dirty="0">
                <a:latin typeface="Times New Roman" panose="02020603050405020304" pitchFamily="18" charset="0"/>
                <a:cs typeface="Times New Roman" panose="02020603050405020304" pitchFamily="18" charset="0"/>
              </a:rPr>
              <a:t>потребительских предпочтений в сторону напитков более полезных для здоровья, чем привычная газировка, а именно – минеральной воды и соков. </a:t>
            </a:r>
          </a:p>
          <a:p>
            <a:pPr marL="0" indent="361950" algn="just">
              <a:buNone/>
            </a:pPr>
            <a:r>
              <a:rPr lang="ru-RU" sz="1400" dirty="0">
                <a:latin typeface="Times New Roman" panose="02020603050405020304" pitchFamily="18" charset="0"/>
                <a:cs typeface="Times New Roman" panose="02020603050405020304" pitchFamily="18" charset="0"/>
              </a:rPr>
              <a:t>Но самым  важным для потребителя при выборе безалкогольных напитков остаются вкусовые предпочтения (31,9%), приемлемая цена(15,4%), и качество продукции (15,3%). </a:t>
            </a:r>
          </a:p>
          <a:p>
            <a:pPr marL="0" indent="361950" algn="just">
              <a:buNone/>
            </a:pPr>
            <a:r>
              <a:rPr lang="ru-RU" sz="1400" dirty="0">
                <a:latin typeface="Times New Roman" panose="02020603050405020304" pitchFamily="18" charset="0"/>
                <a:cs typeface="Times New Roman" panose="02020603050405020304" pitchFamily="18" charset="0"/>
              </a:rPr>
              <a:t>Так, например, самый предпочитаемый россиянами вкус газированных напитков – апельсиновый, его выбирают 38,3% россиян старше 16 лет. Далее следуют вкусы (по названиям  напитков: «Кола» (33,9%), «Дюшес» (27,8%), «Буратино» (25,6%). Уровень известности  того или иного продукта так же влияет на спрос, он зависит от степени воздействия рекламной кампании на потребительскую аудиторию. Во время проведения широких рекламных компаний по центральным каналам телевидения определенного напитка, наблюдается увеличение спроса на данный товар.</a:t>
            </a:r>
          </a:p>
          <a:p>
            <a:pPr marL="0" indent="361950" algn="just">
              <a:buNone/>
            </a:pPr>
            <a:endParaRPr lang="ru-RU" sz="1400" dirty="0"/>
          </a:p>
        </p:txBody>
      </p:sp>
      <p:pic>
        <p:nvPicPr>
          <p:cNvPr id="4" name="Рисунок 3"/>
          <p:cNvPicPr>
            <a:picLocks noChangeAspect="1"/>
          </p:cNvPicPr>
          <p:nvPr/>
        </p:nvPicPr>
        <p:blipFill rotWithShape="1">
          <a:blip r:embed="rId2" cstate="print">
            <a:extLst>
              <a:ext uri="{28A0092B-C50C-407E-A947-70E740481C1C}">
                <a14:useLocalDpi xmlns="" xmlns:a14="http://schemas.microsoft.com/office/drawing/2010/main" val="0"/>
              </a:ext>
            </a:extLst>
          </a:blip>
          <a:srcRect l="31527" t="18055" r="30417" b="18472"/>
          <a:stretch/>
        </p:blipFill>
        <p:spPr>
          <a:xfrm>
            <a:off x="5663133" y="1266478"/>
            <a:ext cx="2609850" cy="4352925"/>
          </a:xfrm>
          <a:prstGeom prst="rect">
            <a:avLst/>
          </a:prstGeom>
        </p:spPr>
      </p:pic>
      <p:sp>
        <p:nvSpPr>
          <p:cNvPr id="5" name="Номер слайда 4"/>
          <p:cNvSpPr>
            <a:spLocks noGrp="1"/>
          </p:cNvSpPr>
          <p:nvPr>
            <p:ph type="sldNum" sz="quarter" idx="12"/>
          </p:nvPr>
        </p:nvSpPr>
        <p:spPr/>
        <p:txBody>
          <a:bodyPr/>
          <a:lstStyle/>
          <a:p>
            <a:fld id="{B19B0651-EE4F-4900-A07F-96A6BFA9D0F0}" type="slidenum">
              <a:rPr lang="ru-RU" smtClean="0"/>
              <a:pPr/>
              <a:t>7</a:t>
            </a:fld>
            <a:endParaRPr lang="ru-RU"/>
          </a:p>
        </p:txBody>
      </p:sp>
    </p:spTree>
    <p:extLst>
      <p:ext uri="{BB962C8B-B14F-4D97-AF65-F5344CB8AC3E}">
        <p14:creationId xmlns="" xmlns:p14="http://schemas.microsoft.com/office/powerpoint/2010/main" val="40018110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6632"/>
            <a:ext cx="7620000" cy="1143000"/>
          </a:xfrm>
        </p:spPr>
        <p:txBody>
          <a:bodyPr>
            <a:noAutofit/>
          </a:bodyPr>
          <a:lstStyle/>
          <a:p>
            <a:r>
              <a:rPr lang="ru-RU" sz="2800" b="1" dirty="0" smtClean="0">
                <a:solidFill>
                  <a:srgbClr val="C00000"/>
                </a:solidFill>
              </a:rPr>
              <a:t>Спрос</a:t>
            </a:r>
            <a:r>
              <a:rPr lang="ru-RU" sz="2800" b="1" dirty="0">
                <a:solidFill>
                  <a:srgbClr val="C00000"/>
                </a:solidFill>
              </a:rPr>
              <a:t> на безалкогольные напитки. Факторы, влияющие на формирование спроса</a:t>
            </a:r>
          </a:p>
        </p:txBody>
      </p:sp>
      <p:sp>
        <p:nvSpPr>
          <p:cNvPr id="3" name="Объект 2"/>
          <p:cNvSpPr>
            <a:spLocks noGrp="1"/>
          </p:cNvSpPr>
          <p:nvPr>
            <p:ph idx="1"/>
          </p:nvPr>
        </p:nvSpPr>
        <p:spPr>
          <a:xfrm>
            <a:off x="395536" y="1196752"/>
            <a:ext cx="4824536" cy="4896544"/>
          </a:xfrm>
        </p:spPr>
        <p:txBody>
          <a:bodyPr>
            <a:normAutofit fontScale="40000" lnSpcReduction="20000"/>
          </a:bodyPr>
          <a:lstStyle/>
          <a:p>
            <a:pPr marL="0" indent="266700" algn="just">
              <a:buNone/>
            </a:pPr>
            <a:r>
              <a:rPr lang="ru-RU" sz="4300" dirty="0" smtClean="0">
                <a:latin typeface="Times New Roman" panose="02020603050405020304" pitchFamily="18" charset="0"/>
                <a:cs typeface="Times New Roman" panose="02020603050405020304" pitchFamily="18" charset="0"/>
              </a:rPr>
              <a:t>Можно также</a:t>
            </a:r>
            <a:r>
              <a:rPr lang="ru-RU" sz="4300" dirty="0">
                <a:latin typeface="Times New Roman" panose="02020603050405020304" pitchFamily="18" charset="0"/>
                <a:cs typeface="Times New Roman" panose="02020603050405020304" pitchFamily="18" charset="0"/>
              </a:rPr>
              <a:t> </a:t>
            </a:r>
            <a:r>
              <a:rPr lang="ru-RU" sz="4300" dirty="0" smtClean="0">
                <a:latin typeface="Times New Roman" panose="02020603050405020304" pitchFamily="18" charset="0"/>
                <a:cs typeface="Times New Roman" panose="02020603050405020304" pitchFamily="18" charset="0"/>
              </a:rPr>
              <a:t>проследить особенности потребительских</a:t>
            </a:r>
            <a:r>
              <a:rPr lang="ru-RU" sz="4300" dirty="0">
                <a:latin typeface="Times New Roman" panose="02020603050405020304" pitchFamily="18" charset="0"/>
                <a:cs typeface="Times New Roman" panose="02020603050405020304" pitchFamily="18" charset="0"/>
              </a:rPr>
              <a:t>  предпочтений у потребителей с разным материальным достатком. Потребители  с более высоким уровнем дохода </a:t>
            </a:r>
            <a:r>
              <a:rPr lang="ru-RU" sz="4300" dirty="0" smtClean="0">
                <a:latin typeface="Times New Roman" panose="02020603050405020304" pitchFamily="18" charset="0"/>
                <a:cs typeface="Times New Roman" panose="02020603050405020304" pitchFamily="18" charset="0"/>
              </a:rPr>
              <a:t>предпочитают покупать напитки с более высокой</a:t>
            </a:r>
            <a:r>
              <a:rPr lang="ru-RU" sz="4300" dirty="0">
                <a:latin typeface="Times New Roman" panose="02020603050405020304" pitchFamily="18" charset="0"/>
                <a:cs typeface="Times New Roman" panose="02020603050405020304" pitchFamily="18" charset="0"/>
              </a:rPr>
              <a:t> ценовой категорией.</a:t>
            </a:r>
          </a:p>
          <a:p>
            <a:pPr marL="0" indent="266700" algn="just">
              <a:buNone/>
            </a:pPr>
            <a:r>
              <a:rPr lang="ru-RU" sz="4300" dirty="0">
                <a:latin typeface="Times New Roman" panose="02020603050405020304" pitchFamily="18" charset="0"/>
                <a:cs typeface="Times New Roman" panose="02020603050405020304" pitchFamily="18" charset="0"/>
              </a:rPr>
              <a:t>Еще один не маловажный фактор, влияющий на рынок  безалкогольных напитков  сезонность. Пик продаж наступает летом. С  наступлением лета объем спроса увеличивается  почти в 34 раза. Производители напитков стараются в этот период разработать  новые напитки, с лучшим вкусом и  качеством. Однако зимой спрос на безалкогольные напитки не исчезает, меняется структура предпочтений, то есть газированной сладкой воде и </a:t>
            </a:r>
            <a:r>
              <a:rPr lang="ru-RU" sz="4300" dirty="0" err="1" smtClean="0">
                <a:latin typeface="Times New Roman" panose="02020603050405020304" pitchFamily="18" charset="0"/>
                <a:cs typeface="Times New Roman" panose="02020603050405020304" pitchFamily="18" charset="0"/>
              </a:rPr>
              <a:t>сокосодержащим</a:t>
            </a:r>
            <a:r>
              <a:rPr lang="ru-RU" sz="4300" dirty="0" smtClean="0">
                <a:latin typeface="Times New Roman" panose="02020603050405020304" pitchFamily="18" charset="0"/>
                <a:cs typeface="Times New Roman" panose="02020603050405020304" pitchFamily="18" charset="0"/>
              </a:rPr>
              <a:t> </a:t>
            </a:r>
            <a:r>
              <a:rPr lang="ru-RU" sz="4300" dirty="0">
                <a:latin typeface="Times New Roman" panose="02020603050405020304" pitchFamily="18" charset="0"/>
                <a:cs typeface="Times New Roman" panose="02020603050405020304" pitchFamily="18" charset="0"/>
              </a:rPr>
              <a:t>напиткам отдают предпочтения сокам натуральным. Пик сезонных продаж в России на прохладительные напитки – июнь-июль, пик спроса на соки приходится на осень, зиму и весну период авитаминоза.</a:t>
            </a:r>
          </a:p>
          <a:p>
            <a:pPr algn="just"/>
            <a:endParaRPr lang="ru-RU" dirty="0"/>
          </a:p>
        </p:txBody>
      </p:sp>
      <p:pic>
        <p:nvPicPr>
          <p:cNvPr id="4" name="Рисунок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4644008" y="3068960"/>
            <a:ext cx="4139952" cy="4335813"/>
          </a:xfrm>
          <a:prstGeom prst="rect">
            <a:avLst/>
          </a:prstGeom>
        </p:spPr>
      </p:pic>
      <p:sp>
        <p:nvSpPr>
          <p:cNvPr id="5" name="Номер слайда 4"/>
          <p:cNvSpPr>
            <a:spLocks noGrp="1"/>
          </p:cNvSpPr>
          <p:nvPr>
            <p:ph type="sldNum" sz="quarter" idx="12"/>
          </p:nvPr>
        </p:nvSpPr>
        <p:spPr/>
        <p:txBody>
          <a:bodyPr/>
          <a:lstStyle/>
          <a:p>
            <a:fld id="{B19B0651-EE4F-4900-A07F-96A6BFA9D0F0}" type="slidenum">
              <a:rPr lang="ru-RU" smtClean="0"/>
              <a:pPr/>
              <a:t>8</a:t>
            </a:fld>
            <a:endParaRPr lang="ru-RU"/>
          </a:p>
        </p:txBody>
      </p:sp>
    </p:spTree>
    <p:extLst>
      <p:ext uri="{BB962C8B-B14F-4D97-AF65-F5344CB8AC3E}">
        <p14:creationId xmlns="" xmlns:p14="http://schemas.microsoft.com/office/powerpoint/2010/main" val="28885283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Объект 3"/>
          <p:cNvPicPr>
            <a:picLocks noGrp="1" noChangeAspect="1"/>
          </p:cNvPicPr>
          <p:nvPr>
            <p:ph idx="1"/>
          </p:nvPr>
        </p:nvPicPr>
        <p:blipFill>
          <a:blip r:embed="rId2" cstate="print">
            <a:extLst>
              <a:ext uri="{28A0092B-C50C-407E-A947-70E740481C1C}">
                <a14:useLocalDpi xmlns="" xmlns:a14="http://schemas.microsoft.com/office/drawing/2010/main" val="0"/>
              </a:ext>
            </a:extLst>
          </a:blip>
          <a:srcRect l="6068"/>
          <a:stretch>
            <a:fillRect/>
          </a:stretch>
        </p:blipFill>
        <p:spPr>
          <a:xfrm>
            <a:off x="0" y="188640"/>
            <a:ext cx="8352928" cy="6669360"/>
          </a:xfrm>
        </p:spPr>
      </p:pic>
      <p:sp>
        <p:nvSpPr>
          <p:cNvPr id="5" name="Номер слайда 4"/>
          <p:cNvSpPr>
            <a:spLocks noGrp="1"/>
          </p:cNvSpPr>
          <p:nvPr>
            <p:ph type="sldNum" sz="quarter" idx="12"/>
          </p:nvPr>
        </p:nvSpPr>
        <p:spPr/>
        <p:txBody>
          <a:bodyPr/>
          <a:lstStyle/>
          <a:p>
            <a:fld id="{B19B0651-EE4F-4900-A07F-96A6BFA9D0F0}" type="slidenum">
              <a:rPr lang="ru-RU" smtClean="0"/>
              <a:pPr/>
              <a:t>9</a:t>
            </a:fld>
            <a:endParaRPr lang="ru-RU"/>
          </a:p>
        </p:txBody>
      </p:sp>
    </p:spTree>
    <p:extLst>
      <p:ext uri="{BB962C8B-B14F-4D97-AF65-F5344CB8AC3E}">
        <p14:creationId xmlns="" xmlns:p14="http://schemas.microsoft.com/office/powerpoint/2010/main" val="400181108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седство">
  <a:themeElements>
    <a:clrScheme name="Соседство">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Стандартная">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оседство">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80</TotalTime>
  <Words>65</Words>
  <Application>Microsoft Office PowerPoint</Application>
  <PresentationFormat>Экран (4:3)</PresentationFormat>
  <Paragraphs>65</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Соседство</vt:lpstr>
      <vt:lpstr>Презентация по экономике на тему: «Потребительские предпочтения: закономерности развития»</vt:lpstr>
      <vt:lpstr>Введение</vt:lpstr>
      <vt:lpstr>Понятие потребительских предпочтений. Факторы, влияющие на потребителя</vt:lpstr>
      <vt:lpstr>Понятие потребительских предпочтений. Факторы, влияющие на потребителя</vt:lpstr>
      <vt:lpstr>Факторы, оказывающие влияние на покупательское поведение</vt:lpstr>
      <vt:lpstr>Роль личного  влияния.</vt:lpstr>
      <vt:lpstr>Спрос на безалкогольные напитки. Факторы, влияющие на формирование спроса</vt:lpstr>
      <vt:lpstr>Спрос на безалкогольные напитки. Факторы, влияющие на формирование спроса</vt:lpstr>
      <vt:lpstr>Слайд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по экономике на тему: «Потребительские предпочтения, закономерности развития.»</dc:title>
  <dc:creator>Иван Степанович</dc:creator>
  <cp:lastModifiedBy>User</cp:lastModifiedBy>
  <cp:revision>11</cp:revision>
  <dcterms:created xsi:type="dcterms:W3CDTF">2023-02-07T12:44:53Z</dcterms:created>
  <dcterms:modified xsi:type="dcterms:W3CDTF">2023-03-19T05:43:51Z</dcterms:modified>
</cp:coreProperties>
</file>