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6" r:id="rId4"/>
    <p:sldId id="258" r:id="rId5"/>
    <p:sldId id="267" r:id="rId6"/>
    <p:sldId id="268" r:id="rId7"/>
    <p:sldId id="269" r:id="rId8"/>
    <p:sldId id="259" r:id="rId9"/>
    <p:sldId id="260" r:id="rId10"/>
    <p:sldId id="261" r:id="rId11"/>
    <p:sldId id="263" r:id="rId12"/>
    <p:sldId id="270" r:id="rId13"/>
    <p:sldId id="27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2DCB8DC-398A-434B-8488-A4A14F9F80FB}" type="datetimeFigureOut">
              <a:rPr lang="ru-RU" smtClean="0"/>
              <a:t>08.05.2023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223814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23907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0782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414414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340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3465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252034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4531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95095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DCB8DC-398A-434B-8488-A4A14F9F80FB}" type="datetimeFigureOut">
              <a:rPr lang="ru-RU" smtClean="0"/>
              <a:t>08.05.2023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422632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2DCB8DC-398A-434B-8488-A4A14F9F80FB}" type="datetimeFigureOut">
              <a:rPr lang="ru-RU" smtClean="0"/>
              <a:t>08.05.2023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6124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DCB8DC-398A-434B-8488-A4A14F9F80FB}" type="datetimeFigureOut">
              <a:rPr lang="ru-RU" smtClean="0"/>
              <a:t>08.05.2023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08987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DCB8DC-398A-434B-8488-A4A14F9F80FB}" type="datetimeFigureOut">
              <a:rPr lang="ru-RU" smtClean="0"/>
              <a:t>08.05.2023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1581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CB8DC-398A-434B-8488-A4A14F9F80FB}" type="datetimeFigureOut">
              <a:rPr lang="ru-RU" smtClean="0"/>
              <a:t>08.05.2023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297274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2DCB8DC-398A-434B-8488-A4A14F9F80FB}" type="datetimeFigureOut">
              <a:rPr lang="ru-RU" smtClean="0"/>
              <a:t>08.05.2023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364538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2DCB8DC-398A-434B-8488-A4A14F9F80FB}" type="datetimeFigureOut">
              <a:rPr lang="ru-RU" smtClean="0"/>
              <a:t>08.05.2023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0A9362-B30C-4E81-9569-95F6E63AE5F5}" type="slidenum">
              <a:rPr lang="ru-RU" smtClean="0"/>
              <a:t>‹#›</a:t>
            </a:fld>
            <a:endParaRPr lang="ru-RU"/>
          </a:p>
        </p:txBody>
      </p:sp>
    </p:spTree>
    <p:extLst>
      <p:ext uri="{BB962C8B-B14F-4D97-AF65-F5344CB8AC3E}">
        <p14:creationId xmlns:p14="http://schemas.microsoft.com/office/powerpoint/2010/main" val="162411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2DCB8DC-398A-434B-8488-A4A14F9F80FB}" type="datetimeFigureOut">
              <a:rPr lang="ru-RU" smtClean="0"/>
              <a:t>08.05.2023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50A9362-B30C-4E81-9569-95F6E63AE5F5}" type="slidenum">
              <a:rPr lang="ru-RU" smtClean="0"/>
              <a:t>‹#›</a:t>
            </a:fld>
            <a:endParaRPr lang="ru-RU"/>
          </a:p>
        </p:txBody>
      </p:sp>
    </p:spTree>
    <p:extLst>
      <p:ext uri="{BB962C8B-B14F-4D97-AF65-F5344CB8AC3E}">
        <p14:creationId xmlns:p14="http://schemas.microsoft.com/office/powerpoint/2010/main" val="23550502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E3ADAB5-68EE-E1C9-F650-1F1D4047F007}"/>
              </a:ext>
            </a:extLst>
          </p:cNvPr>
          <p:cNvPicPr>
            <a:picLocks noChangeAspect="1"/>
          </p:cNvPicPr>
          <p:nvPr/>
        </p:nvPicPr>
        <p:blipFill rotWithShape="1">
          <a:blip r:embed="rId2"/>
          <a:srcRect l="20385" t="51775" r="34479" b="4243"/>
          <a:stretch/>
        </p:blipFill>
        <p:spPr>
          <a:xfrm>
            <a:off x="3697185" y="2909453"/>
            <a:ext cx="4797630" cy="3016333"/>
          </a:xfrm>
          <a:prstGeom prst="rect">
            <a:avLst/>
          </a:prstGeom>
        </p:spPr>
      </p:pic>
      <p:sp>
        <p:nvSpPr>
          <p:cNvPr id="4" name="TextBox 3">
            <a:extLst>
              <a:ext uri="{FF2B5EF4-FFF2-40B4-BE49-F238E27FC236}">
                <a16:creationId xmlns:a16="http://schemas.microsoft.com/office/drawing/2014/main" id="{4709B8C3-7D52-AAAF-6ABD-6140CBE30BC1}"/>
              </a:ext>
            </a:extLst>
          </p:cNvPr>
          <p:cNvSpPr txBox="1"/>
          <p:nvPr/>
        </p:nvSpPr>
        <p:spPr>
          <a:xfrm>
            <a:off x="2565070" y="795647"/>
            <a:ext cx="7338951" cy="1077218"/>
          </a:xfrm>
          <a:prstGeom prst="rect">
            <a:avLst/>
          </a:prstGeom>
          <a:noFill/>
        </p:spPr>
        <p:txBody>
          <a:bodyPr wrap="square" rtlCol="0">
            <a:spAutoFit/>
          </a:bodyPr>
          <a:lstStyle/>
          <a:p>
            <a:pPr algn="ctr"/>
            <a:r>
              <a:rPr lang="ru-RU" sz="3200" b="1" dirty="0">
                <a:solidFill>
                  <a:schemeClr val="bg1"/>
                </a:solidFill>
              </a:rPr>
              <a:t>ДНЕВНОЙ СОН  - ЭТО ЗДОРОВЬЕ РЕБЕНКА!</a:t>
            </a:r>
          </a:p>
        </p:txBody>
      </p:sp>
    </p:spTree>
    <p:extLst>
      <p:ext uri="{BB962C8B-B14F-4D97-AF65-F5344CB8AC3E}">
        <p14:creationId xmlns:p14="http://schemas.microsoft.com/office/powerpoint/2010/main" val="130523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391886" y="310508"/>
            <a:ext cx="11079678" cy="6186309"/>
          </a:xfrm>
          <a:prstGeom prst="rect">
            <a:avLst/>
          </a:prstGeom>
          <a:noFill/>
        </p:spPr>
        <p:txBody>
          <a:bodyPr wrap="square">
            <a:spAutoFit/>
          </a:bodyPr>
          <a:lstStyle/>
          <a:p>
            <a:br>
              <a:rPr lang="ru-RU" dirty="0"/>
            </a:br>
            <a:r>
              <a:rPr lang="ru-RU" dirty="0">
                <a:solidFill>
                  <a:schemeClr val="bg1"/>
                </a:solidFill>
              </a:rPr>
              <a:t>Сон снижает риск диабета I типа.</a:t>
            </a:r>
            <a:br>
              <a:rPr lang="ru-RU" dirty="0">
                <a:solidFill>
                  <a:schemeClr val="bg1"/>
                </a:solidFill>
              </a:rPr>
            </a:br>
            <a:r>
              <a:rPr lang="ru-RU" dirty="0">
                <a:solidFill>
                  <a:schemeClr val="bg1"/>
                </a:solidFill>
              </a:rPr>
              <a:t>Диабет I типа может появиться, как осложнение на фоне затяжного стресса или болезни. </a:t>
            </a:r>
            <a:br>
              <a:rPr lang="ru-RU" dirty="0">
                <a:solidFill>
                  <a:schemeClr val="bg1"/>
                </a:solidFill>
              </a:rPr>
            </a:br>
            <a:r>
              <a:rPr lang="ru-RU" dirty="0">
                <a:solidFill>
                  <a:schemeClr val="bg1"/>
                </a:solidFill>
              </a:rPr>
              <a:t>    </a:t>
            </a:r>
            <a:r>
              <a:rPr lang="ru-RU" i="1" dirty="0">
                <a:solidFill>
                  <a:schemeClr val="bg1"/>
                </a:solidFill>
              </a:rPr>
              <a:t>Сон влияет на внимание.</a:t>
            </a:r>
            <a:br>
              <a:rPr lang="ru-RU" i="1" dirty="0">
                <a:solidFill>
                  <a:schemeClr val="bg1"/>
                </a:solidFill>
              </a:rPr>
            </a:br>
            <a:r>
              <a:rPr lang="ru-RU" dirty="0">
                <a:solidFill>
                  <a:schemeClr val="bg1"/>
                </a:solidFill>
              </a:rPr>
              <a:t>Синдром дефицита внимания стал настоящим бичом родителей 21 века. Даже полчаса дополнительного сна ночью в школьном возрасте способны улучшить детское настроение и повысить успеваемость. Оптимальным режимом для активных детей будет ложиться спать в 9 вечера. Это позволит набрать необходимое количество сна даже при довольно ранних подъёмах. </a:t>
            </a:r>
            <a:br>
              <a:rPr lang="ru-RU" dirty="0">
                <a:solidFill>
                  <a:schemeClr val="bg1"/>
                </a:solidFill>
              </a:rPr>
            </a:br>
            <a:r>
              <a:rPr lang="ru-RU" dirty="0">
                <a:solidFill>
                  <a:schemeClr val="bg1"/>
                </a:solidFill>
              </a:rPr>
              <a:t>   </a:t>
            </a:r>
            <a:r>
              <a:rPr lang="ru-RU" i="1" dirty="0">
                <a:solidFill>
                  <a:schemeClr val="bg1"/>
                </a:solidFill>
              </a:rPr>
              <a:t>Сон помогает учиться</a:t>
            </a:r>
            <a:r>
              <a:rPr lang="ru-RU" dirty="0">
                <a:solidFill>
                  <a:schemeClr val="bg1"/>
                </a:solidFill>
              </a:rPr>
              <a:t>.</a:t>
            </a:r>
            <a:br>
              <a:rPr lang="ru-RU" dirty="0">
                <a:solidFill>
                  <a:schemeClr val="bg1"/>
                </a:solidFill>
              </a:rPr>
            </a:br>
            <a:r>
              <a:rPr lang="ru-RU" dirty="0">
                <a:solidFill>
                  <a:schemeClr val="bg1"/>
                </a:solidFill>
              </a:rPr>
              <a:t>Когнитивные способности начинают развиваться прямо с рождения. За первые годы жизни ребёнок получает столько информации и навыков, сколько никогда позднее. Большая часть этой информации обрабатывается и закрепляется во сне.</a:t>
            </a:r>
            <a:br>
              <a:rPr lang="ru-RU" dirty="0">
                <a:solidFill>
                  <a:schemeClr val="bg1"/>
                </a:solidFill>
              </a:rPr>
            </a:br>
            <a:r>
              <a:rPr lang="ru-RU" dirty="0">
                <a:solidFill>
                  <a:schemeClr val="bg1"/>
                </a:solidFill>
              </a:rPr>
              <a:t>Исследование показало, что дети, которые сразу после урока дремали около часа, могли воспроизвести на следующий день почти всё, что услышали на занятии. Те же, кто отказался от сна, забыли до 15% информации.</a:t>
            </a:r>
            <a:br>
              <a:rPr lang="ru-RU" dirty="0">
                <a:solidFill>
                  <a:schemeClr val="bg1"/>
                </a:solidFill>
              </a:rPr>
            </a:br>
            <a:r>
              <a:rPr lang="ru-RU" dirty="0">
                <a:solidFill>
                  <a:schemeClr val="bg1"/>
                </a:solidFill>
              </a:rPr>
              <a:t>  Сон </a:t>
            </a:r>
            <a:r>
              <a:rPr lang="ru-RU" i="1" dirty="0">
                <a:solidFill>
                  <a:schemeClr val="bg1"/>
                </a:solidFill>
              </a:rPr>
              <a:t>развивает эмоциональный интеллект.</a:t>
            </a:r>
            <a:br>
              <a:rPr lang="ru-RU" i="1" dirty="0">
                <a:solidFill>
                  <a:schemeClr val="bg1"/>
                </a:solidFill>
              </a:rPr>
            </a:br>
            <a:r>
              <a:rPr lang="ru-RU" dirty="0">
                <a:solidFill>
                  <a:schemeClr val="bg1"/>
                </a:solidFill>
              </a:rPr>
              <a:t>Не очевидная, но очень важная польза хорошего сна. Дети, имеющие здоровый режим сна, точнее определяют эмоции и чувства других людей, больше способны к сопереживанию и помощи. Всё это является первичными показателями эмоционального интеллекта и способности к эмпатии.</a:t>
            </a:r>
            <a:br>
              <a:rPr lang="ru-RU" dirty="0">
                <a:solidFill>
                  <a:schemeClr val="bg1"/>
                </a:solidFill>
              </a:rPr>
            </a:br>
            <a:endParaRPr lang="ru-RU" dirty="0">
              <a:solidFill>
                <a:schemeClr val="bg1"/>
              </a:solidFill>
            </a:endParaRPr>
          </a:p>
        </p:txBody>
      </p:sp>
    </p:spTree>
    <p:extLst>
      <p:ext uri="{BB962C8B-B14F-4D97-AF65-F5344CB8AC3E}">
        <p14:creationId xmlns:p14="http://schemas.microsoft.com/office/powerpoint/2010/main" val="288670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1059401" y="776291"/>
            <a:ext cx="4539343" cy="3416320"/>
          </a:xfrm>
          <a:prstGeom prst="rect">
            <a:avLst/>
          </a:prstGeom>
          <a:noFill/>
        </p:spPr>
        <p:txBody>
          <a:bodyPr wrap="square">
            <a:spAutoFit/>
          </a:bodyPr>
          <a:lstStyle/>
          <a:p>
            <a:br>
              <a:rPr lang="ru-RU" dirty="0"/>
            </a:br>
            <a:r>
              <a:rPr lang="ru-RU" dirty="0">
                <a:solidFill>
                  <a:schemeClr val="bg1"/>
                </a:solidFill>
              </a:rPr>
              <a:t>Дети засыпают по-разному. </a:t>
            </a:r>
            <a:br>
              <a:rPr lang="ru-RU" dirty="0">
                <a:solidFill>
                  <a:schemeClr val="bg1"/>
                </a:solidFill>
              </a:rPr>
            </a:br>
            <a:r>
              <a:rPr lang="ru-RU" dirty="0">
                <a:solidFill>
                  <a:schemeClr val="bg1"/>
                </a:solidFill>
              </a:rPr>
              <a:t>Более того, режим сна и бодрствования каждого ребенка меняется в зависимости от возраста, состояния здоровья, эмоционального состояния.</a:t>
            </a:r>
            <a:br>
              <a:rPr lang="ru-RU" dirty="0">
                <a:solidFill>
                  <a:schemeClr val="bg1"/>
                </a:solidFill>
              </a:rPr>
            </a:br>
            <a:r>
              <a:rPr lang="ru-RU" dirty="0">
                <a:solidFill>
                  <a:schemeClr val="bg1"/>
                </a:solidFill>
              </a:rPr>
              <a:t>Прежде всего, нужно правильно организовать режим дня и придерживаться его изо дня в день. Укладывать ребенка в одно и то же время.</a:t>
            </a:r>
          </a:p>
        </p:txBody>
      </p:sp>
      <p:pic>
        <p:nvPicPr>
          <p:cNvPr id="2" name="Рисунок 1">
            <a:extLst>
              <a:ext uri="{FF2B5EF4-FFF2-40B4-BE49-F238E27FC236}">
                <a16:creationId xmlns:a16="http://schemas.microsoft.com/office/drawing/2014/main" id="{E23BE1FD-F6BD-BCFE-98D2-817DFDB2A6AC}"/>
              </a:ext>
            </a:extLst>
          </p:cNvPr>
          <p:cNvPicPr>
            <a:picLocks noChangeAspect="1"/>
          </p:cNvPicPr>
          <p:nvPr/>
        </p:nvPicPr>
        <p:blipFill>
          <a:blip r:embed="rId2"/>
          <a:stretch>
            <a:fillRect/>
          </a:stretch>
        </p:blipFill>
        <p:spPr>
          <a:xfrm>
            <a:off x="6593257" y="1481307"/>
            <a:ext cx="3940156" cy="3416320"/>
          </a:xfrm>
          <a:prstGeom prst="rect">
            <a:avLst/>
          </a:prstGeom>
        </p:spPr>
      </p:pic>
    </p:spTree>
    <p:extLst>
      <p:ext uri="{BB962C8B-B14F-4D97-AF65-F5344CB8AC3E}">
        <p14:creationId xmlns:p14="http://schemas.microsoft.com/office/powerpoint/2010/main" val="61300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F17F1E0-7A00-FB9E-6B75-7FC662709430}"/>
              </a:ext>
            </a:extLst>
          </p:cNvPr>
          <p:cNvPicPr>
            <a:picLocks noChangeAspect="1"/>
          </p:cNvPicPr>
          <p:nvPr/>
        </p:nvPicPr>
        <p:blipFill>
          <a:blip r:embed="rId2"/>
          <a:stretch>
            <a:fillRect/>
          </a:stretch>
        </p:blipFill>
        <p:spPr>
          <a:xfrm>
            <a:off x="9531762" y="1795646"/>
            <a:ext cx="1987468" cy="2316681"/>
          </a:xfrm>
          <a:prstGeom prst="rect">
            <a:avLst/>
          </a:prstGeom>
        </p:spPr>
      </p:pic>
      <p:sp>
        <p:nvSpPr>
          <p:cNvPr id="3" name="TextBox 2">
            <a:extLst>
              <a:ext uri="{FF2B5EF4-FFF2-40B4-BE49-F238E27FC236}">
                <a16:creationId xmlns:a16="http://schemas.microsoft.com/office/drawing/2014/main" id="{A72C64AE-476B-E3D0-878A-56A302DF41E7}"/>
              </a:ext>
            </a:extLst>
          </p:cNvPr>
          <p:cNvSpPr txBox="1"/>
          <p:nvPr/>
        </p:nvSpPr>
        <p:spPr>
          <a:xfrm>
            <a:off x="380011" y="191755"/>
            <a:ext cx="10165277" cy="5909310"/>
          </a:xfrm>
          <a:prstGeom prst="rect">
            <a:avLst/>
          </a:prstGeom>
          <a:noFill/>
        </p:spPr>
        <p:txBody>
          <a:bodyPr wrap="square">
            <a:spAutoFit/>
          </a:bodyPr>
          <a:lstStyle/>
          <a:p>
            <a:r>
              <a:rPr lang="ru-RU" i="1" u="sng" dirty="0">
                <a:solidFill>
                  <a:schemeClr val="bg1"/>
                </a:solidFill>
              </a:rPr>
              <a:t>Как провести вечер, чтобы ребенок заснул легко?</a:t>
            </a:r>
          </a:p>
          <a:p>
            <a:r>
              <a:rPr lang="ru-RU" dirty="0">
                <a:solidFill>
                  <a:schemeClr val="bg1"/>
                </a:solidFill>
              </a:rPr>
              <a:t>Не ограничивайте свою фантазию при организации совместного семейного вечера. Приготовьте вместе домашнее мороженое, превратите кухню в мини-кафе с барменом, официантами и посетителями, устройте поэтический вечер в поисках рифмы или музыкальный в поисках общей любимой песни. Поменяйтесь ролями детей-родителей на вечер, устройте конкурсы на смекалку с призами и </a:t>
            </a:r>
          </a:p>
          <a:p>
            <a:r>
              <a:rPr lang="ru-RU" dirty="0">
                <a:solidFill>
                  <a:schemeClr val="bg1"/>
                </a:solidFill>
              </a:rPr>
              <a:t>конфетами, сочините сказку про семью, связав события с реальностью и </a:t>
            </a:r>
          </a:p>
          <a:p>
            <a:r>
              <a:rPr lang="ru-RU" dirty="0">
                <a:solidFill>
                  <a:schemeClr val="bg1"/>
                </a:solidFill>
              </a:rPr>
              <a:t>используя фотографии из семейного альбома, напишите сообща сценарий семейного вечера в честь дня рождения папы. Единственная рекомендация – </a:t>
            </a:r>
          </a:p>
          <a:p>
            <a:r>
              <a:rPr lang="ru-RU" dirty="0">
                <a:solidFill>
                  <a:schemeClr val="bg1"/>
                </a:solidFill>
              </a:rPr>
              <a:t>вечером подвижным играм предпочесть совместное постижение йоги или </a:t>
            </a:r>
          </a:p>
          <a:p>
            <a:r>
              <a:rPr lang="ru-RU" dirty="0">
                <a:solidFill>
                  <a:schemeClr val="bg1"/>
                </a:solidFill>
              </a:rPr>
              <a:t>вечернее плавание по абонементу, новым фильмам - хорошо знакомые, </a:t>
            </a:r>
          </a:p>
          <a:p>
            <a:r>
              <a:rPr lang="ru-RU" dirty="0">
                <a:solidFill>
                  <a:schemeClr val="bg1"/>
                </a:solidFill>
              </a:rPr>
              <a:t>добрые фильмы или мультфильмы. Даже позитивные, яркие впечатления </a:t>
            </a:r>
          </a:p>
          <a:p>
            <a:r>
              <a:rPr lang="ru-RU" dirty="0">
                <a:solidFill>
                  <a:schemeClr val="bg1"/>
                </a:solidFill>
              </a:rPr>
              <a:t>могут увеличить время засыпания.</a:t>
            </a:r>
          </a:p>
          <a:p>
            <a:r>
              <a:rPr lang="ru-RU" dirty="0">
                <a:solidFill>
                  <a:schemeClr val="bg1"/>
                </a:solidFill>
              </a:rPr>
              <a:t>Кроме того, не забудьте уделить внимание друг другу и расспросить, </a:t>
            </a:r>
          </a:p>
          <a:p>
            <a:r>
              <a:rPr lang="ru-RU" dirty="0">
                <a:solidFill>
                  <a:schemeClr val="bg1"/>
                </a:solidFill>
              </a:rPr>
              <a:t>как прошел день. Каждый почувствует себя значимым, любимым, нужным. А ребенку это поможет освободиться от накопленных за день эмоций. Ведь он целый день провел в детском коллективе. Возможно, сегодня он с кем-то поссорился или его обидели, а может быть наоборот, похвалили. Невыраженные впечатления могут помешать ребенку заснуть, а тревожные переживания - проявиться в страшных сновидениях.</a:t>
            </a:r>
          </a:p>
          <a:p>
            <a:endParaRPr lang="ru-RU" dirty="0"/>
          </a:p>
        </p:txBody>
      </p:sp>
    </p:spTree>
    <p:extLst>
      <p:ext uri="{BB962C8B-B14F-4D97-AF65-F5344CB8AC3E}">
        <p14:creationId xmlns:p14="http://schemas.microsoft.com/office/powerpoint/2010/main" val="75185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1C9A597-EEBB-05A1-EC4A-432D64488F6B}"/>
              </a:ext>
            </a:extLst>
          </p:cNvPr>
          <p:cNvPicPr>
            <a:picLocks noChangeAspect="1"/>
          </p:cNvPicPr>
          <p:nvPr/>
        </p:nvPicPr>
        <p:blipFill>
          <a:blip r:embed="rId2"/>
          <a:stretch>
            <a:fillRect/>
          </a:stretch>
        </p:blipFill>
        <p:spPr>
          <a:xfrm>
            <a:off x="7762996" y="1887681"/>
            <a:ext cx="4045961" cy="3082637"/>
          </a:xfrm>
          <a:prstGeom prst="rect">
            <a:avLst/>
          </a:prstGeom>
        </p:spPr>
      </p:pic>
      <p:sp>
        <p:nvSpPr>
          <p:cNvPr id="3" name="TextBox 2">
            <a:extLst>
              <a:ext uri="{FF2B5EF4-FFF2-40B4-BE49-F238E27FC236}">
                <a16:creationId xmlns:a16="http://schemas.microsoft.com/office/drawing/2014/main" id="{A72C64AE-476B-E3D0-878A-56A302DF41E7}"/>
              </a:ext>
            </a:extLst>
          </p:cNvPr>
          <p:cNvSpPr txBox="1"/>
          <p:nvPr/>
        </p:nvSpPr>
        <p:spPr>
          <a:xfrm>
            <a:off x="225632" y="0"/>
            <a:ext cx="10984674" cy="5909310"/>
          </a:xfrm>
          <a:prstGeom prst="rect">
            <a:avLst/>
          </a:prstGeom>
          <a:noFill/>
        </p:spPr>
        <p:txBody>
          <a:bodyPr wrap="square">
            <a:spAutoFit/>
          </a:bodyPr>
          <a:lstStyle/>
          <a:p>
            <a:br>
              <a:rPr lang="ru-RU" dirty="0"/>
            </a:br>
            <a:r>
              <a:rPr lang="ru-RU" dirty="0">
                <a:solidFill>
                  <a:schemeClr val="bg1"/>
                </a:solidFill>
              </a:rPr>
              <a:t>Помните подготавливать детский организм ко сну необходимо заблаговременно.</a:t>
            </a:r>
          </a:p>
          <a:p>
            <a:r>
              <a:rPr lang="ru-RU" dirty="0">
                <a:solidFill>
                  <a:schemeClr val="bg1"/>
                </a:solidFill>
              </a:rPr>
              <a:t>За 1,5 часа до сна закройте шторы, приглушите свет, сделайте тише музыку и телевизор, сами говорить тише и спокойнее.</a:t>
            </a:r>
          </a:p>
          <a:p>
            <a:r>
              <a:rPr lang="ru-RU" dirty="0">
                <a:solidFill>
                  <a:schemeClr val="bg1"/>
                </a:solidFill>
              </a:rPr>
              <a:t>За час до сна постарайтесь выключить компьютер, телевизор, убрать с глаз ребенка мобильные телефоны. Это основные виновники сокращения продолжительности ночного сна и недосыпания. Оставьте спокойную, тихую музыку.</a:t>
            </a:r>
          </a:p>
          <a:p>
            <a:r>
              <a:rPr lang="ru-RU" dirty="0">
                <a:solidFill>
                  <a:schemeClr val="bg1"/>
                </a:solidFill>
              </a:rPr>
              <a:t>За полчаса напомните ребенку, что скоро спать, время идти </a:t>
            </a:r>
          </a:p>
          <a:p>
            <a:r>
              <a:rPr lang="ru-RU" dirty="0">
                <a:solidFill>
                  <a:schemeClr val="bg1"/>
                </a:solidFill>
              </a:rPr>
              <a:t>купаться. Дайте ребенку немного времени для того, чтобы он </a:t>
            </a:r>
          </a:p>
          <a:p>
            <a:r>
              <a:rPr lang="ru-RU" dirty="0">
                <a:solidFill>
                  <a:schemeClr val="bg1"/>
                </a:solidFill>
              </a:rPr>
              <a:t>завершил то, чем он занимался. Минут через 10 помогите </a:t>
            </a:r>
          </a:p>
          <a:p>
            <a:r>
              <a:rPr lang="ru-RU" dirty="0">
                <a:solidFill>
                  <a:schemeClr val="bg1"/>
                </a:solidFill>
              </a:rPr>
              <a:t>ребенку разложить игрушки по местам, найти свою пижаму, </a:t>
            </a:r>
          </a:p>
          <a:p>
            <a:r>
              <a:rPr lang="ru-RU" dirty="0">
                <a:solidFill>
                  <a:schemeClr val="bg1"/>
                </a:solidFill>
              </a:rPr>
              <a:t>приготовьте кровать ко сну, расправьте простынь, </a:t>
            </a:r>
          </a:p>
          <a:p>
            <a:r>
              <a:rPr lang="ru-RU" dirty="0">
                <a:solidFill>
                  <a:schemeClr val="bg1"/>
                </a:solidFill>
              </a:rPr>
              <a:t>проветрите помещение.</a:t>
            </a:r>
          </a:p>
          <a:p>
            <a:r>
              <a:rPr lang="ru-RU" dirty="0">
                <a:solidFill>
                  <a:schemeClr val="bg1"/>
                </a:solidFill>
              </a:rPr>
              <a:t>После купания даем выпить стакан молока, чистим зубки, </a:t>
            </a:r>
          </a:p>
          <a:p>
            <a:r>
              <a:rPr lang="ru-RU" dirty="0">
                <a:solidFill>
                  <a:schemeClr val="bg1"/>
                </a:solidFill>
              </a:rPr>
              <a:t>обнимаем, целуем ребенка, укладываем в кроватку, читаем </a:t>
            </a:r>
          </a:p>
          <a:p>
            <a:r>
              <a:rPr lang="ru-RU" dirty="0">
                <a:solidFill>
                  <a:schemeClr val="bg1"/>
                </a:solidFill>
              </a:rPr>
              <a:t>книжку, засыпаем.</a:t>
            </a:r>
          </a:p>
          <a:p>
            <a:r>
              <a:rPr lang="ru-RU" dirty="0">
                <a:solidFill>
                  <a:schemeClr val="bg1"/>
                </a:solidFill>
              </a:rPr>
              <a:t>Ритуал отхода ко сну по содержанию может быть любым, </a:t>
            </a:r>
          </a:p>
          <a:p>
            <a:r>
              <a:rPr lang="ru-RU" dirty="0">
                <a:solidFill>
                  <a:schemeClr val="bg1"/>
                </a:solidFill>
              </a:rPr>
              <a:t>важно, чтобы он повторялся изо дня в день. Тогда мозг будет </a:t>
            </a:r>
          </a:p>
          <a:p>
            <a:r>
              <a:rPr lang="ru-RU" dirty="0">
                <a:solidFill>
                  <a:schemeClr val="bg1"/>
                </a:solidFill>
              </a:rPr>
              <a:t>воспринимать последовательность повторяющихся действий, как сигналы, что пора спать, и начнет готовить весь организм ребенка ко сну на физиологическом уровне.</a:t>
            </a:r>
          </a:p>
          <a:p>
            <a:endParaRPr lang="ru-RU" dirty="0"/>
          </a:p>
        </p:txBody>
      </p:sp>
    </p:spTree>
    <p:extLst>
      <p:ext uri="{BB962C8B-B14F-4D97-AF65-F5344CB8AC3E}">
        <p14:creationId xmlns:p14="http://schemas.microsoft.com/office/powerpoint/2010/main" val="319143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451262" y="1199408"/>
            <a:ext cx="7327075" cy="3323987"/>
          </a:xfrm>
          <a:prstGeom prst="rect">
            <a:avLst/>
          </a:prstGeom>
          <a:noFill/>
        </p:spPr>
        <p:txBody>
          <a:bodyPr wrap="square">
            <a:spAutoFit/>
          </a:bodyPr>
          <a:lstStyle/>
          <a:p>
            <a:br>
              <a:rPr lang="ru-RU" dirty="0"/>
            </a:br>
            <a:r>
              <a:rPr lang="ru-RU" sz="3200" dirty="0">
                <a:solidFill>
                  <a:schemeClr val="bg1"/>
                </a:solidFill>
              </a:rPr>
              <a:t>Детям днем надо обязательно спать!</a:t>
            </a:r>
            <a:br>
              <a:rPr lang="ru-RU" sz="3200" dirty="0">
                <a:solidFill>
                  <a:schemeClr val="bg1"/>
                </a:solidFill>
              </a:rPr>
            </a:br>
            <a:br>
              <a:rPr lang="ru-RU" sz="3200" dirty="0">
                <a:solidFill>
                  <a:schemeClr val="bg1"/>
                </a:solidFill>
              </a:rPr>
            </a:br>
            <a:r>
              <a:rPr lang="ru-RU" sz="3200" dirty="0">
                <a:solidFill>
                  <a:schemeClr val="bg1"/>
                </a:solidFill>
              </a:rPr>
              <a:t> Дневной сон ребенка – </a:t>
            </a:r>
          </a:p>
          <a:p>
            <a:r>
              <a:rPr lang="ru-RU" sz="3200" dirty="0">
                <a:solidFill>
                  <a:schemeClr val="bg1"/>
                </a:solidFill>
              </a:rPr>
              <a:t>Залог  психического здоровья родителей!</a:t>
            </a:r>
            <a:endParaRPr lang="ru-RU" dirty="0">
              <a:solidFill>
                <a:schemeClr val="bg1"/>
              </a:solidFill>
            </a:endParaRPr>
          </a:p>
        </p:txBody>
      </p:sp>
      <p:pic>
        <p:nvPicPr>
          <p:cNvPr id="6" name="Рисунок 5">
            <a:extLst>
              <a:ext uri="{FF2B5EF4-FFF2-40B4-BE49-F238E27FC236}">
                <a16:creationId xmlns:a16="http://schemas.microsoft.com/office/drawing/2014/main" id="{8D6DCD4D-55BC-A536-2CFB-503ED07215B1}"/>
              </a:ext>
            </a:extLst>
          </p:cNvPr>
          <p:cNvPicPr>
            <a:picLocks noChangeAspect="1"/>
          </p:cNvPicPr>
          <p:nvPr/>
        </p:nvPicPr>
        <p:blipFill>
          <a:blip r:embed="rId2"/>
          <a:stretch>
            <a:fillRect/>
          </a:stretch>
        </p:blipFill>
        <p:spPr>
          <a:xfrm>
            <a:off x="7346868" y="1450539"/>
            <a:ext cx="4263241" cy="3313400"/>
          </a:xfrm>
          <a:prstGeom prst="rect">
            <a:avLst/>
          </a:prstGeom>
        </p:spPr>
      </p:pic>
    </p:spTree>
    <p:extLst>
      <p:ext uri="{BB962C8B-B14F-4D97-AF65-F5344CB8AC3E}">
        <p14:creationId xmlns:p14="http://schemas.microsoft.com/office/powerpoint/2010/main" val="95712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552905" y="1023027"/>
            <a:ext cx="4921619" cy="2831544"/>
          </a:xfrm>
          <a:prstGeom prst="rect">
            <a:avLst/>
          </a:prstGeom>
          <a:noFill/>
        </p:spPr>
        <p:txBody>
          <a:bodyPr wrap="square">
            <a:spAutoFit/>
          </a:bodyPr>
          <a:lstStyle/>
          <a:p>
            <a:pPr algn="ctr"/>
            <a:br>
              <a:rPr lang="ru-RU" dirty="0"/>
            </a:br>
            <a:r>
              <a:rPr lang="ru-RU" sz="2000" dirty="0">
                <a:solidFill>
                  <a:schemeClr val="bg1"/>
                </a:solidFill>
              </a:rPr>
              <a:t>В детском садике у нас</a:t>
            </a:r>
            <a:br>
              <a:rPr lang="ru-RU" sz="2000" dirty="0">
                <a:solidFill>
                  <a:schemeClr val="bg1"/>
                </a:solidFill>
              </a:rPr>
            </a:br>
            <a:r>
              <a:rPr lang="ru-RU" sz="2000" dirty="0">
                <a:solidFill>
                  <a:schemeClr val="bg1"/>
                </a:solidFill>
              </a:rPr>
              <a:t>наступает «тихий час».</a:t>
            </a:r>
            <a:br>
              <a:rPr lang="ru-RU" sz="2000" dirty="0">
                <a:solidFill>
                  <a:schemeClr val="bg1"/>
                </a:solidFill>
              </a:rPr>
            </a:br>
            <a:r>
              <a:rPr lang="ru-RU" sz="2000" dirty="0">
                <a:solidFill>
                  <a:schemeClr val="bg1"/>
                </a:solidFill>
              </a:rPr>
              <a:t>Дети глазки закрывают</a:t>
            </a:r>
            <a:br>
              <a:rPr lang="ru-RU" sz="2000" dirty="0">
                <a:solidFill>
                  <a:schemeClr val="bg1"/>
                </a:solidFill>
              </a:rPr>
            </a:br>
            <a:r>
              <a:rPr lang="ru-RU" sz="2000" dirty="0">
                <a:solidFill>
                  <a:schemeClr val="bg1"/>
                </a:solidFill>
              </a:rPr>
              <a:t>и тихонько засыпают.</a:t>
            </a:r>
            <a:br>
              <a:rPr lang="ru-RU" sz="2000" dirty="0">
                <a:solidFill>
                  <a:schemeClr val="bg1"/>
                </a:solidFill>
              </a:rPr>
            </a:br>
            <a:r>
              <a:rPr lang="ru-RU" sz="2000" dirty="0">
                <a:solidFill>
                  <a:schemeClr val="bg1"/>
                </a:solidFill>
              </a:rPr>
              <a:t>Где-то стук какой-то слышен…</a:t>
            </a:r>
            <a:br>
              <a:rPr lang="ru-RU" sz="2000" dirty="0">
                <a:solidFill>
                  <a:schemeClr val="bg1"/>
                </a:solidFill>
              </a:rPr>
            </a:br>
            <a:r>
              <a:rPr lang="ru-RU" sz="2000" dirty="0">
                <a:solidFill>
                  <a:schemeClr val="bg1"/>
                </a:solidFill>
              </a:rPr>
              <a:t>это дождь стучит по крыше.</a:t>
            </a:r>
            <a:br>
              <a:rPr lang="ru-RU" sz="2000" dirty="0">
                <a:solidFill>
                  <a:schemeClr val="bg1"/>
                </a:solidFill>
              </a:rPr>
            </a:br>
            <a:r>
              <a:rPr lang="ru-RU" sz="2000" dirty="0">
                <a:solidFill>
                  <a:schemeClr val="bg1"/>
                </a:solidFill>
              </a:rPr>
              <a:t>Он, наверное, не знает,</a:t>
            </a:r>
            <a:br>
              <a:rPr lang="ru-RU" sz="2000" dirty="0">
                <a:solidFill>
                  <a:schemeClr val="bg1"/>
                </a:solidFill>
              </a:rPr>
            </a:br>
            <a:r>
              <a:rPr lang="ru-RU" sz="2000" dirty="0">
                <a:solidFill>
                  <a:schemeClr val="bg1"/>
                </a:solidFill>
              </a:rPr>
              <a:t>что ребята отдыхают.</a:t>
            </a:r>
            <a:endParaRPr lang="ru-RU" dirty="0">
              <a:solidFill>
                <a:schemeClr val="bg1"/>
              </a:solidFill>
            </a:endParaRPr>
          </a:p>
        </p:txBody>
      </p:sp>
      <p:pic>
        <p:nvPicPr>
          <p:cNvPr id="2" name="Рисунок 1">
            <a:extLst>
              <a:ext uri="{FF2B5EF4-FFF2-40B4-BE49-F238E27FC236}">
                <a16:creationId xmlns:a16="http://schemas.microsoft.com/office/drawing/2014/main" id="{B4F53C52-08BE-43D9-F4AC-AB86F1437539}"/>
              </a:ext>
            </a:extLst>
          </p:cNvPr>
          <p:cNvPicPr>
            <a:picLocks noChangeAspect="1"/>
          </p:cNvPicPr>
          <p:nvPr/>
        </p:nvPicPr>
        <p:blipFill>
          <a:blip r:embed="rId2"/>
          <a:stretch>
            <a:fillRect/>
          </a:stretch>
        </p:blipFill>
        <p:spPr>
          <a:xfrm>
            <a:off x="5920551" y="670440"/>
            <a:ext cx="5718544" cy="4054191"/>
          </a:xfrm>
          <a:prstGeom prst="rect">
            <a:avLst/>
          </a:prstGeom>
        </p:spPr>
      </p:pic>
    </p:spTree>
    <p:extLst>
      <p:ext uri="{BB962C8B-B14F-4D97-AF65-F5344CB8AC3E}">
        <p14:creationId xmlns:p14="http://schemas.microsoft.com/office/powerpoint/2010/main" val="43103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626423" y="517799"/>
            <a:ext cx="5774377" cy="5909310"/>
          </a:xfrm>
          <a:prstGeom prst="rect">
            <a:avLst/>
          </a:prstGeom>
          <a:noFill/>
        </p:spPr>
        <p:txBody>
          <a:bodyPr wrap="square">
            <a:spAutoFit/>
          </a:bodyPr>
          <a:lstStyle/>
          <a:p>
            <a:r>
              <a:rPr lang="ru-RU" dirty="0">
                <a:solidFill>
                  <a:schemeClr val="bg1"/>
                </a:solidFill>
              </a:rPr>
              <a:t>Постоянным в распорядке дня детского сада остается прием пищи и тихий час. </a:t>
            </a:r>
          </a:p>
          <a:p>
            <a:r>
              <a:rPr lang="ru-RU" dirty="0">
                <a:solidFill>
                  <a:schemeClr val="bg1"/>
                </a:solidFill>
              </a:rPr>
              <a:t>Прогулка зависит от погодных условий и времени года. Трудно переоценить значение дневного сна для ребенка дошкольного возраста. В возрасте от 3 до 6 дети должны спать днем один раз, предпочтительно сразу после обеда. Неслучайно в дошкольных образовательных учреждениях дневной сон считается обязательным элементом режима.</a:t>
            </a:r>
          </a:p>
          <a:p>
            <a:r>
              <a:rPr lang="ru-RU" dirty="0">
                <a:solidFill>
                  <a:schemeClr val="bg1"/>
                </a:solidFill>
              </a:rPr>
              <a:t>Почему так важен дневной сон для ребенка?</a:t>
            </a:r>
          </a:p>
          <a:p>
            <a:r>
              <a:rPr lang="ru-RU" dirty="0">
                <a:solidFill>
                  <a:schemeClr val="bg1"/>
                </a:solidFill>
              </a:rPr>
              <a:t>Дневной сон оказывает позитивное влияние на многие факторы развития малыша. Одна из задач дневного сна – это защита нервной системы ребенка. Во время сна мозг ребенка отдыхает, что помогает справиться с масштабным объемом информации, которое особенно характерно для первых лет жизни. Таким образом, весь «жизненный материал» обрабатывается мозгом ребенка небольшими порциями, разделяемыми дневным сном.</a:t>
            </a:r>
          </a:p>
        </p:txBody>
      </p:sp>
      <p:pic>
        <p:nvPicPr>
          <p:cNvPr id="4" name="Рисунок 3">
            <a:extLst>
              <a:ext uri="{FF2B5EF4-FFF2-40B4-BE49-F238E27FC236}">
                <a16:creationId xmlns:a16="http://schemas.microsoft.com/office/drawing/2014/main" id="{88F2C5B2-2559-F323-9D71-C8B9702F9020}"/>
              </a:ext>
            </a:extLst>
          </p:cNvPr>
          <p:cNvPicPr>
            <a:picLocks noChangeAspect="1"/>
          </p:cNvPicPr>
          <p:nvPr/>
        </p:nvPicPr>
        <p:blipFill>
          <a:blip r:embed="rId2"/>
          <a:stretch>
            <a:fillRect/>
          </a:stretch>
        </p:blipFill>
        <p:spPr>
          <a:xfrm>
            <a:off x="6993181" y="1498634"/>
            <a:ext cx="4572396" cy="2859610"/>
          </a:xfrm>
          <a:prstGeom prst="rect">
            <a:avLst/>
          </a:prstGeom>
        </p:spPr>
      </p:pic>
    </p:spTree>
    <p:extLst>
      <p:ext uri="{BB962C8B-B14F-4D97-AF65-F5344CB8AC3E}">
        <p14:creationId xmlns:p14="http://schemas.microsoft.com/office/powerpoint/2010/main" val="414297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863930" y="500513"/>
            <a:ext cx="3898075" cy="6186309"/>
          </a:xfrm>
          <a:prstGeom prst="rect">
            <a:avLst/>
          </a:prstGeom>
          <a:noFill/>
        </p:spPr>
        <p:txBody>
          <a:bodyPr wrap="square">
            <a:spAutoFit/>
          </a:bodyPr>
          <a:lstStyle/>
          <a:p>
            <a:r>
              <a:rPr lang="ru-RU" u="sng" dirty="0">
                <a:solidFill>
                  <a:schemeClr val="bg1"/>
                </a:solidFill>
              </a:rPr>
              <a:t>Что говорят учёные</a:t>
            </a:r>
          </a:p>
          <a:p>
            <a:r>
              <a:rPr lang="ru-RU" dirty="0">
                <a:solidFill>
                  <a:schemeClr val="bg1"/>
                </a:solidFill>
              </a:rPr>
              <a:t>Учёные в разных странах мира исследуют детский сон. Одна из уже доказанных специалистами гипотез состоит в том, что дети активно учатся, пока спят днём — они запоминают новые слова, происходящие вокруг события, а после пробуждения показывают более высокие результаты воспроизведения информации, полученной перед сном. В другом исследовании финские учёные доказали, что у детей, чья продолжительность сна ограничена, повышен риск появления проблем с поведением, гиперактивности и синдрома дефицита внимания.</a:t>
            </a:r>
          </a:p>
        </p:txBody>
      </p:sp>
      <p:pic>
        <p:nvPicPr>
          <p:cNvPr id="2" name="Рисунок 1">
            <a:extLst>
              <a:ext uri="{FF2B5EF4-FFF2-40B4-BE49-F238E27FC236}">
                <a16:creationId xmlns:a16="http://schemas.microsoft.com/office/drawing/2014/main" id="{4FC44B4F-859B-931D-0DE0-881C2C747B2F}"/>
              </a:ext>
            </a:extLst>
          </p:cNvPr>
          <p:cNvPicPr>
            <a:picLocks noChangeAspect="1"/>
          </p:cNvPicPr>
          <p:nvPr/>
        </p:nvPicPr>
        <p:blipFill>
          <a:blip r:embed="rId2"/>
          <a:stretch>
            <a:fillRect/>
          </a:stretch>
        </p:blipFill>
        <p:spPr>
          <a:xfrm>
            <a:off x="6096000" y="1009125"/>
            <a:ext cx="4334632" cy="4578493"/>
          </a:xfrm>
          <a:prstGeom prst="rect">
            <a:avLst/>
          </a:prstGeom>
        </p:spPr>
      </p:pic>
    </p:spTree>
    <p:extLst>
      <p:ext uri="{BB962C8B-B14F-4D97-AF65-F5344CB8AC3E}">
        <p14:creationId xmlns:p14="http://schemas.microsoft.com/office/powerpoint/2010/main" val="9119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556161" y="215506"/>
            <a:ext cx="6949044" cy="6463308"/>
          </a:xfrm>
          <a:prstGeom prst="rect">
            <a:avLst/>
          </a:prstGeom>
          <a:noFill/>
        </p:spPr>
        <p:txBody>
          <a:bodyPr wrap="square">
            <a:spAutoFit/>
          </a:bodyPr>
          <a:lstStyle/>
          <a:p>
            <a:r>
              <a:rPr lang="ru-RU" u="sng" dirty="0">
                <a:solidFill>
                  <a:schemeClr val="bg1"/>
                </a:solidFill>
              </a:rPr>
              <a:t>Что говорят родители</a:t>
            </a:r>
          </a:p>
          <a:p>
            <a:r>
              <a:rPr lang="ru-RU" dirty="0">
                <a:solidFill>
                  <a:schemeClr val="bg1"/>
                </a:solidFill>
              </a:rPr>
              <a:t>В бытовом плане оценить важность правильного режима сна у ребёнка можно, обратив внимание на то, насколько дети, лишённые дневного сна, хуже могут контролировать своё поведение и эмоции. Родители и педагоги часто отмечают, что не имея возможности полноценно высыпаться, дети становятся более импульсивными, раздражительными, рассеянными, могут беззаботно и заливисто смеяться, а потом внезапно заплакать. Часто в такой ситуации мамы и папы начинают бить тревогу, спешат показать малыша неврологу, хотя в первую очередь в этом случае стоит оценить качество и количества сна ребёнка! Если такие проявления обусловлены нарушением режима, они должны исчезнуть через пару дней после того, как он будет восстановлен.</a:t>
            </a:r>
          </a:p>
          <a:p>
            <a:r>
              <a:rPr lang="ru-RU" dirty="0">
                <a:solidFill>
                  <a:schemeClr val="bg1"/>
                </a:solidFill>
              </a:rPr>
              <a:t>С физиологической точки зрения слишком долгое бодрствование приводит к стрессу в организме ребёнка, что, в свою очередь, способствует выработке надпочечниками гормона кортизола, который затрудняет процессы торможения в нервной системе, не дает организму расслабиться и отдохнуть, снижает иммунитет, мешает работе мозга и ухудшает память.</a:t>
            </a:r>
          </a:p>
        </p:txBody>
      </p:sp>
      <p:pic>
        <p:nvPicPr>
          <p:cNvPr id="2" name="Рисунок 1">
            <a:extLst>
              <a:ext uri="{FF2B5EF4-FFF2-40B4-BE49-F238E27FC236}">
                <a16:creationId xmlns:a16="http://schemas.microsoft.com/office/drawing/2014/main" id="{144E062A-F842-20CE-0490-C0B2D00BE00E}"/>
              </a:ext>
            </a:extLst>
          </p:cNvPr>
          <p:cNvPicPr>
            <a:picLocks noChangeAspect="1"/>
          </p:cNvPicPr>
          <p:nvPr/>
        </p:nvPicPr>
        <p:blipFill>
          <a:blip r:embed="rId2"/>
          <a:stretch>
            <a:fillRect/>
          </a:stretch>
        </p:blipFill>
        <p:spPr>
          <a:xfrm>
            <a:off x="7710493" y="1251726"/>
            <a:ext cx="3331192" cy="3462778"/>
          </a:xfrm>
          <a:prstGeom prst="rect">
            <a:avLst/>
          </a:prstGeom>
        </p:spPr>
      </p:pic>
    </p:spTree>
    <p:extLst>
      <p:ext uri="{BB962C8B-B14F-4D97-AF65-F5344CB8AC3E}">
        <p14:creationId xmlns:p14="http://schemas.microsoft.com/office/powerpoint/2010/main" val="354291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ECDFF55-E87D-5EEF-4332-834E6ACB7843}"/>
              </a:ext>
            </a:extLst>
          </p:cNvPr>
          <p:cNvPicPr>
            <a:picLocks noChangeAspect="1"/>
          </p:cNvPicPr>
          <p:nvPr/>
        </p:nvPicPr>
        <p:blipFill rotWithShape="1">
          <a:blip r:embed="rId2"/>
          <a:srcRect t="41137"/>
          <a:stretch/>
        </p:blipFill>
        <p:spPr>
          <a:xfrm>
            <a:off x="8961183" y="2191921"/>
            <a:ext cx="2975906" cy="2474158"/>
          </a:xfrm>
          <a:prstGeom prst="rect">
            <a:avLst/>
          </a:prstGeom>
        </p:spPr>
      </p:pic>
      <p:sp>
        <p:nvSpPr>
          <p:cNvPr id="3" name="TextBox 2">
            <a:extLst>
              <a:ext uri="{FF2B5EF4-FFF2-40B4-BE49-F238E27FC236}">
                <a16:creationId xmlns:a16="http://schemas.microsoft.com/office/drawing/2014/main" id="{A72C64AE-476B-E3D0-878A-56A302DF41E7}"/>
              </a:ext>
            </a:extLst>
          </p:cNvPr>
          <p:cNvSpPr txBox="1"/>
          <p:nvPr/>
        </p:nvSpPr>
        <p:spPr>
          <a:xfrm>
            <a:off x="106878" y="156129"/>
            <a:ext cx="10189028" cy="6186309"/>
          </a:xfrm>
          <a:prstGeom prst="rect">
            <a:avLst/>
          </a:prstGeom>
          <a:noFill/>
        </p:spPr>
        <p:txBody>
          <a:bodyPr wrap="square">
            <a:spAutoFit/>
          </a:bodyPr>
          <a:lstStyle/>
          <a:p>
            <a:r>
              <a:rPr lang="ru-RU" u="sng" dirty="0">
                <a:solidFill>
                  <a:schemeClr val="bg1"/>
                </a:solidFill>
              </a:rPr>
              <a:t>5 причин, почему дневной сон так важен</a:t>
            </a:r>
          </a:p>
          <a:p>
            <a:r>
              <a:rPr lang="ru-RU" i="1" u="sng" dirty="0">
                <a:solidFill>
                  <a:schemeClr val="bg1"/>
                </a:solidFill>
              </a:rPr>
              <a:t>Ребёнок растёт</a:t>
            </a:r>
          </a:p>
          <a:p>
            <a:r>
              <a:rPr lang="ru-RU" dirty="0">
                <a:solidFill>
                  <a:schemeClr val="bg1"/>
                </a:solidFill>
              </a:rPr>
              <a:t>Именно во сне вырабатывается гормон роста, так что послеобеденный он позволяет малышам расти и развиваться физически, ткани организма активно регенерируются, восстанавливаются потраченные ресурсы. Чтобы понять, как это работает, достаточно вспомнить себя во время болезни: мы чувствуем слабость, становимся сонливыми, а если в этот момент удается отоспаться — это гарантия того, что мы почувствуем себя намного бодрее!</a:t>
            </a:r>
          </a:p>
          <a:p>
            <a:r>
              <a:rPr lang="ru-RU" i="1" u="sng" dirty="0">
                <a:solidFill>
                  <a:schemeClr val="bg1"/>
                </a:solidFill>
              </a:rPr>
              <a:t>Ребёнок развивается</a:t>
            </a:r>
          </a:p>
          <a:p>
            <a:r>
              <a:rPr lang="ru-RU" dirty="0">
                <a:solidFill>
                  <a:schemeClr val="bg1"/>
                </a:solidFill>
              </a:rPr>
              <a:t>Дневной сон помогает малышу развиваться — это своеобразная пауза </a:t>
            </a:r>
          </a:p>
          <a:p>
            <a:r>
              <a:rPr lang="ru-RU" dirty="0">
                <a:solidFill>
                  <a:schemeClr val="bg1"/>
                </a:solidFill>
              </a:rPr>
              <a:t>для мозга в потоке ежесекундно получаемой новой информации, </a:t>
            </a:r>
          </a:p>
          <a:p>
            <a:r>
              <a:rPr lang="ru-RU" dirty="0">
                <a:solidFill>
                  <a:schemeClr val="bg1"/>
                </a:solidFill>
              </a:rPr>
              <a:t>возможность усвоить и «разложить по полочкам» всё, что удалось увидеть </a:t>
            </a:r>
          </a:p>
          <a:p>
            <a:r>
              <a:rPr lang="ru-RU" dirty="0">
                <a:solidFill>
                  <a:schemeClr val="bg1"/>
                </a:solidFill>
              </a:rPr>
              <a:t>с момента пробуждения. Полученные впечатления структурируются и</a:t>
            </a:r>
          </a:p>
          <a:p>
            <a:r>
              <a:rPr lang="ru-RU" dirty="0">
                <a:solidFill>
                  <a:schemeClr val="bg1"/>
                </a:solidFill>
              </a:rPr>
              <a:t> формируются в памяти во сне, кроме того, сон помогает мозгу </a:t>
            </a:r>
          </a:p>
          <a:p>
            <a:r>
              <a:rPr lang="ru-RU" dirty="0">
                <a:solidFill>
                  <a:schemeClr val="bg1"/>
                </a:solidFill>
              </a:rPr>
              <a:t>избавиться от лишней информации и тем самым очистить пространство </a:t>
            </a:r>
          </a:p>
          <a:p>
            <a:r>
              <a:rPr lang="ru-RU" dirty="0">
                <a:solidFill>
                  <a:schemeClr val="bg1"/>
                </a:solidFill>
              </a:rPr>
              <a:t>для новых знаний. То есть, дневной сон значительно повышает у ребёнка </a:t>
            </a:r>
          </a:p>
          <a:p>
            <a:r>
              <a:rPr lang="ru-RU" dirty="0">
                <a:solidFill>
                  <a:schemeClr val="bg1"/>
                </a:solidFill>
              </a:rPr>
              <a:t>способность воспринимать и усваивать новую информацию.</a:t>
            </a:r>
          </a:p>
          <a:p>
            <a:r>
              <a:rPr lang="ru-RU" i="1" u="sng" dirty="0">
                <a:solidFill>
                  <a:schemeClr val="bg1"/>
                </a:solidFill>
              </a:rPr>
              <a:t>Нервная система отдыхает</a:t>
            </a:r>
          </a:p>
          <a:p>
            <a:r>
              <a:rPr lang="ru-RU" dirty="0">
                <a:solidFill>
                  <a:schemeClr val="bg1"/>
                </a:solidFill>
              </a:rPr>
              <a:t>У малышей незрелая нервная система — это известный факт. Ей обязательно нужна пауза, передышка, иначе есть вероятность перегрузки, что чревато истериками, скандалами и другими нарушениями поведения. Дневной сон даёт нервной системе возможность восстановиться.</a:t>
            </a:r>
          </a:p>
        </p:txBody>
      </p:sp>
    </p:spTree>
    <p:extLst>
      <p:ext uri="{BB962C8B-B14F-4D97-AF65-F5344CB8AC3E}">
        <p14:creationId xmlns:p14="http://schemas.microsoft.com/office/powerpoint/2010/main" val="1221166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BF67CF1-E9B7-6C03-6538-C3F506E7B19E}"/>
              </a:ext>
            </a:extLst>
          </p:cNvPr>
          <p:cNvPicPr>
            <a:picLocks noChangeAspect="1"/>
          </p:cNvPicPr>
          <p:nvPr/>
        </p:nvPicPr>
        <p:blipFill>
          <a:blip r:embed="rId2"/>
          <a:stretch>
            <a:fillRect/>
          </a:stretch>
        </p:blipFill>
        <p:spPr>
          <a:xfrm>
            <a:off x="8850738" y="2084526"/>
            <a:ext cx="2975106" cy="2475191"/>
          </a:xfrm>
          <a:prstGeom prst="rect">
            <a:avLst/>
          </a:prstGeom>
        </p:spPr>
      </p:pic>
      <p:sp>
        <p:nvSpPr>
          <p:cNvPr id="3" name="TextBox 2">
            <a:extLst>
              <a:ext uri="{FF2B5EF4-FFF2-40B4-BE49-F238E27FC236}">
                <a16:creationId xmlns:a16="http://schemas.microsoft.com/office/drawing/2014/main" id="{A72C64AE-476B-E3D0-878A-56A302DF41E7}"/>
              </a:ext>
            </a:extLst>
          </p:cNvPr>
          <p:cNvSpPr txBox="1"/>
          <p:nvPr/>
        </p:nvSpPr>
        <p:spPr>
          <a:xfrm>
            <a:off x="237506" y="181466"/>
            <a:ext cx="11245933" cy="5909310"/>
          </a:xfrm>
          <a:prstGeom prst="rect">
            <a:avLst/>
          </a:prstGeom>
          <a:noFill/>
        </p:spPr>
        <p:txBody>
          <a:bodyPr wrap="square">
            <a:spAutoFit/>
          </a:bodyPr>
          <a:lstStyle/>
          <a:p>
            <a:r>
              <a:rPr lang="ru-RU" i="1" u="sng" dirty="0">
                <a:solidFill>
                  <a:schemeClr val="bg1"/>
                </a:solidFill>
              </a:rPr>
              <a:t>Эмоции под контролем</a:t>
            </a:r>
          </a:p>
          <a:p>
            <a:r>
              <a:rPr lang="ru-RU" dirty="0">
                <a:solidFill>
                  <a:schemeClr val="bg1"/>
                </a:solidFill>
              </a:rPr>
              <a:t>Оказывается, сон в переутомлённом состоянии отнюдь не самый качественный! Часто родители аргументируют нежелание укладывать ребёнка по часам тем, что «он сам уснёт, когда устанет». На деле получается, что с возрастом ребёнку становится намного интереснее изучать мир и проводить время за играми, чем лежать в своей кроватке, поэтому в какой-то момент попытки уложить его на дневной сон встречают активный протест со стороны малыша. Но если этого не сделать, то самостоятельно ребёнок уснёт, </a:t>
            </a:r>
          </a:p>
          <a:p>
            <a:r>
              <a:rPr lang="ru-RU" dirty="0">
                <a:solidFill>
                  <a:schemeClr val="bg1"/>
                </a:solidFill>
              </a:rPr>
              <a:t>только утомившись до крайности! Дневной сон помогает снижать </a:t>
            </a:r>
          </a:p>
          <a:p>
            <a:r>
              <a:rPr lang="ru-RU" dirty="0">
                <a:solidFill>
                  <a:schemeClr val="bg1"/>
                </a:solidFill>
              </a:rPr>
              <a:t>уровень кортизола, что позволяет малышу лучше контролировать свои</a:t>
            </a:r>
          </a:p>
          <a:p>
            <a:r>
              <a:rPr lang="ru-RU" dirty="0">
                <a:solidFill>
                  <a:schemeClr val="bg1"/>
                </a:solidFill>
              </a:rPr>
              <a:t> эмоции и поведение.</a:t>
            </a:r>
          </a:p>
          <a:p>
            <a:r>
              <a:rPr lang="ru-RU" i="1" u="sng" dirty="0">
                <a:solidFill>
                  <a:schemeClr val="bg1"/>
                </a:solidFill>
              </a:rPr>
              <a:t>Ребёнок лучше спит ночью</a:t>
            </a:r>
          </a:p>
          <a:p>
            <a:r>
              <a:rPr lang="ru-RU" dirty="0">
                <a:solidFill>
                  <a:schemeClr val="bg1"/>
                </a:solidFill>
              </a:rPr>
              <a:t>Парадоксальным образом дневной сон влияет на качество ночного сна. </a:t>
            </a:r>
          </a:p>
          <a:p>
            <a:r>
              <a:rPr lang="ru-RU" dirty="0">
                <a:solidFill>
                  <a:schemeClr val="bg1"/>
                </a:solidFill>
              </a:rPr>
              <a:t>В отсутствии отдыха днём, к вечеру малыш оказывается крайне </a:t>
            </a:r>
          </a:p>
          <a:p>
            <a:r>
              <a:rPr lang="ru-RU" dirty="0">
                <a:solidFill>
                  <a:schemeClr val="bg1"/>
                </a:solidFill>
              </a:rPr>
              <a:t>перевозбуждённым. Это часто может мешать засыпанию, приводить </a:t>
            </a:r>
          </a:p>
          <a:p>
            <a:r>
              <a:rPr lang="ru-RU" dirty="0">
                <a:solidFill>
                  <a:schemeClr val="bg1"/>
                </a:solidFill>
              </a:rPr>
              <a:t>к регулярным истерикам перед сном, которые помогают ребёнку </a:t>
            </a:r>
          </a:p>
          <a:p>
            <a:r>
              <a:rPr lang="ru-RU" dirty="0">
                <a:solidFill>
                  <a:schemeClr val="bg1"/>
                </a:solidFill>
              </a:rPr>
              <a:t>выплеснуть скопившееся за день нервное напряжение. Выспавшийся </a:t>
            </a:r>
          </a:p>
          <a:p>
            <a:r>
              <a:rPr lang="ru-RU" dirty="0">
                <a:solidFill>
                  <a:schemeClr val="bg1"/>
                </a:solidFill>
              </a:rPr>
              <a:t>днём малыш, как правило, намного легче засыпает вечером, его сон глубже и спокойнее.</a:t>
            </a:r>
          </a:p>
          <a:p>
            <a:r>
              <a:rPr lang="ru-RU" i="1" u="sng" dirty="0">
                <a:solidFill>
                  <a:schemeClr val="bg1"/>
                </a:solidFill>
              </a:rPr>
              <a:t>Вывод прост</a:t>
            </a:r>
            <a:r>
              <a:rPr lang="ru-RU" dirty="0">
                <a:solidFill>
                  <a:schemeClr val="bg1"/>
                </a:solidFill>
              </a:rPr>
              <a:t>: даже короткий дневной сон лучше, чем полное его отсутствие. Ведь нервная система ребёнка ещё очень хрупка и не может выдержать активность малыша на протяжении целого дня. Ребёнку необходимо время на отдых и восстановление, только в этом случае он будет бодр, весел и всегда готов к новым открытиям!</a:t>
            </a:r>
          </a:p>
        </p:txBody>
      </p:sp>
    </p:spTree>
    <p:extLst>
      <p:ext uri="{BB962C8B-B14F-4D97-AF65-F5344CB8AC3E}">
        <p14:creationId xmlns:p14="http://schemas.microsoft.com/office/powerpoint/2010/main" val="44821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4DBCEC-F74C-CE24-4113-4EC943A63F30}"/>
              </a:ext>
            </a:extLst>
          </p:cNvPr>
          <p:cNvPicPr>
            <a:picLocks noChangeAspect="1"/>
          </p:cNvPicPr>
          <p:nvPr/>
        </p:nvPicPr>
        <p:blipFill>
          <a:blip r:embed="rId2"/>
          <a:stretch>
            <a:fillRect/>
          </a:stretch>
        </p:blipFill>
        <p:spPr>
          <a:xfrm>
            <a:off x="8332520" y="1187532"/>
            <a:ext cx="3544783" cy="3544783"/>
          </a:xfrm>
          <a:prstGeom prst="rect">
            <a:avLst/>
          </a:prstGeom>
        </p:spPr>
      </p:pic>
      <p:sp>
        <p:nvSpPr>
          <p:cNvPr id="3" name="TextBox 2">
            <a:extLst>
              <a:ext uri="{FF2B5EF4-FFF2-40B4-BE49-F238E27FC236}">
                <a16:creationId xmlns:a16="http://schemas.microsoft.com/office/drawing/2014/main" id="{A72C64AE-476B-E3D0-878A-56A302DF41E7}"/>
              </a:ext>
            </a:extLst>
          </p:cNvPr>
          <p:cNvSpPr txBox="1"/>
          <p:nvPr/>
        </p:nvSpPr>
        <p:spPr>
          <a:xfrm>
            <a:off x="314697" y="117693"/>
            <a:ext cx="10788732" cy="6463308"/>
          </a:xfrm>
          <a:prstGeom prst="rect">
            <a:avLst/>
          </a:prstGeom>
          <a:noFill/>
        </p:spPr>
        <p:txBody>
          <a:bodyPr wrap="square">
            <a:spAutoFit/>
          </a:bodyPr>
          <a:lstStyle/>
          <a:p>
            <a:r>
              <a:rPr lang="ru-RU" u="sng" dirty="0">
                <a:solidFill>
                  <a:schemeClr val="bg1"/>
                </a:solidFill>
              </a:rPr>
              <a:t>Так зачем нужен ребёнку дневной сон?</a:t>
            </a:r>
          </a:p>
          <a:p>
            <a:r>
              <a:rPr lang="ru-RU" dirty="0">
                <a:solidFill>
                  <a:schemeClr val="bg1"/>
                </a:solidFill>
              </a:rPr>
              <a:t>    Дневной сон помогает малышам </a:t>
            </a:r>
            <a:r>
              <a:rPr lang="ru-RU" i="1" dirty="0">
                <a:solidFill>
                  <a:schemeClr val="bg1"/>
                </a:solidFill>
              </a:rPr>
              <a:t>справляться с эмоциями и впечатлениями</a:t>
            </a:r>
            <a:r>
              <a:rPr lang="ru-RU" dirty="0">
                <a:solidFill>
                  <a:schemeClr val="bg1"/>
                </a:solidFill>
              </a:rPr>
              <a:t>, полученными ранее. Детская нервная система более подвержена  эмоциональным перегрузкам.</a:t>
            </a:r>
          </a:p>
          <a:p>
            <a:r>
              <a:rPr lang="ru-RU" dirty="0">
                <a:solidFill>
                  <a:schemeClr val="bg1"/>
                </a:solidFill>
              </a:rPr>
              <a:t>    Дневной сон способствует более </a:t>
            </a:r>
            <a:r>
              <a:rPr lang="ru-RU" i="1" dirty="0">
                <a:solidFill>
                  <a:schemeClr val="bg1"/>
                </a:solidFill>
              </a:rPr>
              <a:t>длительной концентрации </a:t>
            </a:r>
          </a:p>
          <a:p>
            <a:r>
              <a:rPr lang="ru-RU" i="1" dirty="0">
                <a:solidFill>
                  <a:schemeClr val="bg1"/>
                </a:solidFill>
              </a:rPr>
              <a:t>внимания</a:t>
            </a:r>
            <a:r>
              <a:rPr lang="ru-RU" dirty="0">
                <a:solidFill>
                  <a:schemeClr val="bg1"/>
                </a:solidFill>
              </a:rPr>
              <a:t>. Малыш становится спокойным, может долгое время </a:t>
            </a:r>
          </a:p>
          <a:p>
            <a:r>
              <a:rPr lang="ru-RU" dirty="0">
                <a:solidFill>
                  <a:schemeClr val="bg1"/>
                </a:solidFill>
              </a:rPr>
              <a:t>играть самостоятельно и не требует повышенного внимания.</a:t>
            </a:r>
          </a:p>
          <a:p>
            <a:r>
              <a:rPr lang="ru-RU" dirty="0">
                <a:solidFill>
                  <a:schemeClr val="bg1"/>
                </a:solidFill>
              </a:rPr>
              <a:t>    Дневной сон </a:t>
            </a:r>
            <a:r>
              <a:rPr lang="ru-RU" i="1" dirty="0">
                <a:solidFill>
                  <a:schemeClr val="bg1"/>
                </a:solidFill>
              </a:rPr>
              <a:t>благотворно влияет на психическое и физическое </a:t>
            </a:r>
          </a:p>
          <a:p>
            <a:r>
              <a:rPr lang="ru-RU" i="1" dirty="0">
                <a:solidFill>
                  <a:schemeClr val="bg1"/>
                </a:solidFill>
              </a:rPr>
              <a:t>развитие малыша</a:t>
            </a:r>
            <a:r>
              <a:rPr lang="ru-RU" dirty="0">
                <a:solidFill>
                  <a:schemeClr val="bg1"/>
                </a:solidFill>
              </a:rPr>
              <a:t>, является профилактикой различных </a:t>
            </a:r>
          </a:p>
          <a:p>
            <a:r>
              <a:rPr lang="ru-RU" dirty="0">
                <a:solidFill>
                  <a:schemeClr val="bg1"/>
                </a:solidFill>
              </a:rPr>
              <a:t>неврологических и психологических проблем. Только во время сна </a:t>
            </a:r>
          </a:p>
          <a:p>
            <a:r>
              <a:rPr lang="ru-RU" dirty="0">
                <a:solidFill>
                  <a:schemeClr val="bg1"/>
                </a:solidFill>
              </a:rPr>
              <a:t>восстанавливается работоспособность нервных клеток.</a:t>
            </a:r>
          </a:p>
          <a:p>
            <a:r>
              <a:rPr lang="ru-RU" dirty="0">
                <a:solidFill>
                  <a:schemeClr val="bg1"/>
                </a:solidFill>
              </a:rPr>
              <a:t>    Дневной сон </a:t>
            </a:r>
            <a:r>
              <a:rPr lang="ru-RU" i="1" dirty="0">
                <a:solidFill>
                  <a:schemeClr val="bg1"/>
                </a:solidFill>
              </a:rPr>
              <a:t>помогает укрепить иммунитет</a:t>
            </a:r>
            <a:r>
              <a:rPr lang="ru-RU" dirty="0">
                <a:solidFill>
                  <a:schemeClr val="bg1"/>
                </a:solidFill>
              </a:rPr>
              <a:t>.</a:t>
            </a:r>
          </a:p>
          <a:p>
            <a:r>
              <a:rPr lang="ru-RU" dirty="0">
                <a:solidFill>
                  <a:schemeClr val="bg1"/>
                </a:solidFill>
              </a:rPr>
              <a:t>    Регулярный дневной сон </a:t>
            </a:r>
            <a:r>
              <a:rPr lang="ru-RU" i="1" dirty="0">
                <a:solidFill>
                  <a:schemeClr val="bg1"/>
                </a:solidFill>
              </a:rPr>
              <a:t>положительно сказывается на качестве </a:t>
            </a:r>
          </a:p>
          <a:p>
            <a:r>
              <a:rPr lang="ru-RU" i="1" dirty="0">
                <a:solidFill>
                  <a:schemeClr val="bg1"/>
                </a:solidFill>
              </a:rPr>
              <a:t>обучения</a:t>
            </a:r>
            <a:r>
              <a:rPr lang="ru-RU" dirty="0">
                <a:solidFill>
                  <a:schemeClr val="bg1"/>
                </a:solidFill>
              </a:rPr>
              <a:t>. Ребёнок более склонен воспринимать новые знания. </a:t>
            </a:r>
          </a:p>
          <a:p>
            <a:r>
              <a:rPr lang="ru-RU" dirty="0">
                <a:solidFill>
                  <a:schemeClr val="bg1"/>
                </a:solidFill>
              </a:rPr>
              <a:t>Реакция на неудачи у выспавшегося днём ребёнка менее трагична. </a:t>
            </a:r>
          </a:p>
          <a:p>
            <a:r>
              <a:rPr lang="ru-RU" dirty="0">
                <a:solidFill>
                  <a:schemeClr val="bg1"/>
                </a:solidFill>
              </a:rPr>
              <a:t>По мнению учёных, дети, которые спят днём, имеют </a:t>
            </a:r>
            <a:r>
              <a:rPr lang="ru-RU" i="1" dirty="0">
                <a:solidFill>
                  <a:schemeClr val="bg1"/>
                </a:solidFill>
              </a:rPr>
              <a:t>позитивный </a:t>
            </a:r>
          </a:p>
          <a:p>
            <a:r>
              <a:rPr lang="ru-RU" i="1" dirty="0">
                <a:solidFill>
                  <a:schemeClr val="bg1"/>
                </a:solidFill>
              </a:rPr>
              <a:t>настрой и быстрее адаптируются в незнакомой ситуации</a:t>
            </a:r>
            <a:r>
              <a:rPr lang="ru-RU" dirty="0">
                <a:solidFill>
                  <a:schemeClr val="bg1"/>
                </a:solidFill>
              </a:rPr>
              <a:t>, </a:t>
            </a:r>
          </a:p>
          <a:p>
            <a:r>
              <a:rPr lang="ru-RU" dirty="0">
                <a:solidFill>
                  <a:schemeClr val="bg1"/>
                </a:solidFill>
              </a:rPr>
              <a:t>а значит, и социализация в новых коллективах у них происходит лучше (например, в детском саду, развивающих центрах, спортивных секциях и школах).</a:t>
            </a:r>
          </a:p>
          <a:p>
            <a:r>
              <a:rPr lang="ru-RU" dirty="0">
                <a:solidFill>
                  <a:schemeClr val="bg1"/>
                </a:solidFill>
              </a:rPr>
              <a:t>Регулярный дневной сон </a:t>
            </a:r>
            <a:r>
              <a:rPr lang="ru-RU" i="1" dirty="0">
                <a:solidFill>
                  <a:schemeClr val="bg1"/>
                </a:solidFill>
              </a:rPr>
              <a:t>способствует крепкому сну ночью</a:t>
            </a:r>
            <a:r>
              <a:rPr lang="ru-RU" dirty="0">
                <a:solidFill>
                  <a:schemeClr val="bg1"/>
                </a:solidFill>
              </a:rPr>
              <a:t>. Зачастую, не поспав днём, дети и вечером не могут спокойно уснуть из-за нервного перевозбуждения. Поэтому не стоит надеяться на то, что без дневного сна ребёнок сильнее устанет и быстрее заснёт вечером.</a:t>
            </a:r>
          </a:p>
        </p:txBody>
      </p:sp>
    </p:spTree>
    <p:extLst>
      <p:ext uri="{BB962C8B-B14F-4D97-AF65-F5344CB8AC3E}">
        <p14:creationId xmlns:p14="http://schemas.microsoft.com/office/powerpoint/2010/main" val="111754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C64AE-476B-E3D0-878A-56A302DF41E7}"/>
              </a:ext>
            </a:extLst>
          </p:cNvPr>
          <p:cNvSpPr txBox="1"/>
          <p:nvPr/>
        </p:nvSpPr>
        <p:spPr>
          <a:xfrm>
            <a:off x="532410" y="334259"/>
            <a:ext cx="11127179" cy="5355312"/>
          </a:xfrm>
          <a:prstGeom prst="rect">
            <a:avLst/>
          </a:prstGeom>
          <a:noFill/>
        </p:spPr>
        <p:txBody>
          <a:bodyPr wrap="square">
            <a:spAutoFit/>
          </a:bodyPr>
          <a:lstStyle/>
          <a:p>
            <a:br>
              <a:rPr lang="ru-RU" dirty="0"/>
            </a:br>
            <a:r>
              <a:rPr lang="ru-RU" dirty="0"/>
              <a:t> </a:t>
            </a:r>
            <a:r>
              <a:rPr lang="ru-RU" i="1" dirty="0">
                <a:solidFill>
                  <a:schemeClr val="bg1"/>
                </a:solidFill>
              </a:rPr>
              <a:t>Сон помогает сердцу.</a:t>
            </a:r>
          </a:p>
          <a:p>
            <a:r>
              <a:rPr lang="ru-RU" dirty="0">
                <a:solidFill>
                  <a:schemeClr val="bg1"/>
                </a:solidFill>
              </a:rPr>
              <a:t>Здоровый сон защищает детей от повреждения тканей сердца, особенно в стрессовой ситуации. Переезд, смена состава семьи, длительная разлука – все эти факторы могут отрицательно сказаться на детском здоровье. Поэтому в это время особенно важно следить за качеством и продолжительностью сна.</a:t>
            </a:r>
          </a:p>
          <a:p>
            <a:r>
              <a:rPr lang="ru-RU" dirty="0">
                <a:solidFill>
                  <a:schemeClr val="bg1"/>
                </a:solidFill>
              </a:rPr>
              <a:t>    Сон </a:t>
            </a:r>
            <a:r>
              <a:rPr lang="ru-RU" i="1" dirty="0">
                <a:solidFill>
                  <a:schemeClr val="bg1"/>
                </a:solidFill>
              </a:rPr>
              <a:t>помогает бороться с инфекцией</a:t>
            </a:r>
            <a:r>
              <a:rPr lang="ru-RU" dirty="0">
                <a:solidFill>
                  <a:schemeClr val="bg1"/>
                </a:solidFill>
              </a:rPr>
              <a:t>.</a:t>
            </a:r>
          </a:p>
          <a:p>
            <a:r>
              <a:rPr lang="ru-RU" dirty="0">
                <a:solidFill>
                  <a:schemeClr val="bg1"/>
                </a:solidFill>
              </a:rPr>
              <a:t>Самая актуальная зимняя польза сна для детей. Во время сна в организме вырабатываются особые белки – цитокины, которые участвую в ответной реакции на инфекции и стресс. Именно цитокины являются причиной нашей сонливости, если мы заболели. Чем меньше мы спим, тем меньше цитокинов помогут вступить в борьбу с болезнью.</a:t>
            </a:r>
          </a:p>
          <a:p>
            <a:r>
              <a:rPr lang="ru-RU" dirty="0">
                <a:solidFill>
                  <a:schemeClr val="bg1"/>
                </a:solidFill>
              </a:rPr>
              <a:t>  </a:t>
            </a:r>
            <a:r>
              <a:rPr lang="ru-RU" i="1" dirty="0">
                <a:solidFill>
                  <a:schemeClr val="bg1"/>
                </a:solidFill>
              </a:rPr>
              <a:t>Сон влияет на рост.</a:t>
            </a:r>
          </a:p>
          <a:p>
            <a:r>
              <a:rPr lang="ru-RU" dirty="0">
                <a:solidFill>
                  <a:schemeClr val="bg1"/>
                </a:solidFill>
              </a:rPr>
              <a:t>Поговорка гласит, что дети растут во сне, и это правда. Гормон роста действительно выделяется, в основном, во время фазы глубокого сна. Дети, имеющие нарушения сна различного свойства, растут медленнее своих сверстников.</a:t>
            </a:r>
          </a:p>
          <a:p>
            <a:r>
              <a:rPr lang="ru-RU" dirty="0">
                <a:solidFill>
                  <a:schemeClr val="bg1"/>
                </a:solidFill>
              </a:rPr>
              <a:t>    </a:t>
            </a:r>
            <a:r>
              <a:rPr lang="ru-RU" i="1" dirty="0">
                <a:solidFill>
                  <a:schemeClr val="bg1"/>
                </a:solidFill>
              </a:rPr>
              <a:t>Сон влияет на вес.</a:t>
            </a:r>
          </a:p>
          <a:p>
            <a:r>
              <a:rPr lang="ru-RU" dirty="0">
                <a:solidFill>
                  <a:schemeClr val="bg1"/>
                </a:solidFill>
              </a:rPr>
              <a:t>Когда ребёнок наелся, его организм вырабатывает лептин, служащий сигналом о сытости. Нехватка сна тормозит выработку лептина, чувство насыщения не появляется и ребёнок продолжает есть. Со временем, это приводит к излишнему набору веса и даже ожирению.</a:t>
            </a:r>
          </a:p>
        </p:txBody>
      </p:sp>
    </p:spTree>
    <p:extLst>
      <p:ext uri="{BB962C8B-B14F-4D97-AF65-F5344CB8AC3E}">
        <p14:creationId xmlns:p14="http://schemas.microsoft.com/office/powerpoint/2010/main" val="306355055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245</TotalTime>
  <Words>1979</Words>
  <Application>Microsoft Office PowerPoint</Application>
  <PresentationFormat>Широкоэкранный</PresentationFormat>
  <Paragraphs>92</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Century Gothic</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16</cp:revision>
  <dcterms:created xsi:type="dcterms:W3CDTF">2023-05-08T04:36:25Z</dcterms:created>
  <dcterms:modified xsi:type="dcterms:W3CDTF">2023-05-08T08:42:16Z</dcterms:modified>
</cp:coreProperties>
</file>