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77" r:id="rId9"/>
    <p:sldId id="278" r:id="rId10"/>
    <p:sldId id="279" r:id="rId11"/>
    <p:sldId id="266" r:id="rId12"/>
    <p:sldId id="271" r:id="rId13"/>
    <p:sldId id="268" r:id="rId14"/>
    <p:sldId id="269" r:id="rId15"/>
    <p:sldId id="272" r:id="rId16"/>
    <p:sldId id="275" r:id="rId17"/>
    <p:sldId id="265" r:id="rId18"/>
    <p:sldId id="264" r:id="rId19"/>
    <p:sldId id="270" r:id="rId20"/>
    <p:sldId id="263" r:id="rId21"/>
    <p:sldId id="267" r:id="rId22"/>
    <p:sldId id="262" r:id="rId23"/>
    <p:sldId id="273" r:id="rId24"/>
    <p:sldId id="27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1-01/1610151150_47-p-fon-dlya-prezentatsii-po-istorii-rossii-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116632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Государственное бюджетное общеобразовательное учреждение </a:t>
            </a:r>
            <a:r>
              <a:rPr lang="ru-RU" dirty="0" smtClean="0"/>
              <a:t> </a:t>
            </a:r>
            <a:r>
              <a:rPr lang="ru-RU" dirty="0"/>
              <a:t>«Школа № </a:t>
            </a:r>
            <a:r>
              <a:rPr lang="ru-RU" dirty="0" smtClean="0"/>
              <a:t>2115»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29262" y="980728"/>
            <a:ext cx="512614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Проект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«Узнай Москву»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6809" y="40001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Авторы проекта: дети средней группы </a:t>
            </a:r>
            <a:r>
              <a:rPr lang="ru-RU" dirty="0" smtClean="0"/>
              <a:t>№4 </a:t>
            </a:r>
            <a:r>
              <a:rPr lang="ru-RU" dirty="0"/>
              <a:t>Руководители проекта: </a:t>
            </a:r>
            <a:r>
              <a:rPr lang="ru-RU" dirty="0" smtClean="0"/>
              <a:t>И.С. Захарова</a:t>
            </a:r>
            <a:endParaRPr lang="ru-RU" dirty="0"/>
          </a:p>
        </p:txBody>
      </p:sp>
      <p:pic>
        <p:nvPicPr>
          <p:cNvPr id="1027" name="Picture 3" descr="C:\Users\Пользователь\Desktop\kisspng-moscow-kremlin-swissxf4tel-krasnye-holmy-moscow-sa-st-petersburg-russia-5a73ccfd853b45.311316651517538557545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58243"/>
            <a:ext cx="8316416" cy="510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68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1-01/1610151150_47-p-fon-dlya-prezentatsii-po-istorii-rossii-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889844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Сюжетно-ролевые игры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«Ярмарка в Москве»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«Московский </a:t>
            </a:r>
            <a:r>
              <a:rPr lang="ru-RU" dirty="0" smtClean="0"/>
              <a:t>зоопарк</a:t>
            </a:r>
          </a:p>
          <a:p>
            <a:endParaRPr lang="ru-RU" dirty="0"/>
          </a:p>
          <a:p>
            <a:r>
              <a:rPr lang="ru-RU" b="1" dirty="0" smtClean="0"/>
              <a:t>Продуктивная </a:t>
            </a:r>
            <a:r>
              <a:rPr lang="ru-RU" b="1" dirty="0"/>
              <a:t>деятельность</a:t>
            </a:r>
          </a:p>
          <a:p>
            <a:r>
              <a:rPr lang="ru-RU" dirty="0" smtClean="0"/>
              <a:t>Рисование</a:t>
            </a:r>
            <a:r>
              <a:rPr lang="ru-RU" dirty="0"/>
              <a:t>: «</a:t>
            </a:r>
            <a:r>
              <a:rPr lang="ru-RU" dirty="0" smtClean="0"/>
              <a:t>Моя Москва», </a:t>
            </a:r>
            <a:endParaRPr lang="ru-RU" dirty="0"/>
          </a:p>
          <a:p>
            <a:r>
              <a:rPr lang="ru-RU" dirty="0" smtClean="0"/>
              <a:t>Раскрашивание </a:t>
            </a:r>
            <a:r>
              <a:rPr lang="ru-RU" dirty="0"/>
              <a:t>: </a:t>
            </a:r>
            <a:r>
              <a:rPr lang="ru-RU" dirty="0" smtClean="0"/>
              <a:t>«Кремль».</a:t>
            </a:r>
            <a:endParaRPr lang="ru-RU" dirty="0"/>
          </a:p>
          <a:p>
            <a:r>
              <a:rPr lang="ru-RU" dirty="0" smtClean="0"/>
              <a:t>Аппликация </a:t>
            </a:r>
            <a:r>
              <a:rPr lang="ru-RU" dirty="0"/>
              <a:t>коллективная: </a:t>
            </a:r>
            <a:r>
              <a:rPr lang="ru-RU" dirty="0" smtClean="0"/>
              <a:t>«Мой район Черемушки».</a:t>
            </a:r>
            <a:endParaRPr lang="ru-RU" dirty="0"/>
          </a:p>
          <a:p>
            <a:r>
              <a:rPr lang="ru-RU" dirty="0" smtClean="0"/>
              <a:t>Конструирование</a:t>
            </a:r>
            <a:r>
              <a:rPr lang="ru-RU" dirty="0"/>
              <a:t>: «Моя улица</a:t>
            </a:r>
            <a:r>
              <a:rPr lang="ru-RU" dirty="0" smtClean="0"/>
              <a:t>».</a:t>
            </a:r>
          </a:p>
          <a:p>
            <a:endParaRPr lang="ru-RU" dirty="0"/>
          </a:p>
          <a:p>
            <a:r>
              <a:rPr lang="ru-RU" b="1" dirty="0" smtClean="0"/>
              <a:t>Заключительный </a:t>
            </a:r>
            <a:r>
              <a:rPr lang="ru-RU" b="1" dirty="0"/>
              <a:t>этап:</a:t>
            </a:r>
          </a:p>
          <a:p>
            <a:r>
              <a:rPr lang="ru-RU" dirty="0" smtClean="0"/>
              <a:t>1</a:t>
            </a:r>
            <a:r>
              <a:rPr lang="ru-RU" dirty="0"/>
              <a:t>. Оформление творческих работ детей</a:t>
            </a:r>
          </a:p>
          <a:p>
            <a:r>
              <a:rPr lang="ru-RU" dirty="0" smtClean="0"/>
              <a:t>2</a:t>
            </a:r>
            <a:r>
              <a:rPr lang="ru-RU" dirty="0"/>
              <a:t>. Оформление выставки </a:t>
            </a:r>
            <a:r>
              <a:rPr lang="ru-RU" dirty="0" smtClean="0"/>
              <a:t>«Москва – взгляд снизу»</a:t>
            </a:r>
          </a:p>
          <a:p>
            <a:r>
              <a:rPr lang="ru-RU" dirty="0" smtClean="0"/>
              <a:t>3. Коллективный коллаж «Мой район»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1334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1-01/1610151150_47-p-fon-dlya-prezentatsii-po-istorii-rossii-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6934" y="188640"/>
            <a:ext cx="80101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Расскажите нам о Москве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Пользователь\Downloads\IMG_85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873" y="3645024"/>
            <a:ext cx="3744417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ownloads\IMG_85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15" y="1111970"/>
            <a:ext cx="3161928" cy="2371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ownloads\IMG_85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931" y="1129482"/>
            <a:ext cx="3138579" cy="2353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76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1-01/1610151150_47-p-fon-dlya-prezentatsii-po-istorii-rossii-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ownloads\IMG_85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73738"/>
            <a:ext cx="3816424" cy="2862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ownloads\IMG_86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7749"/>
            <a:ext cx="3720280" cy="2790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Пользователь\Downloads\IMG_86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4464596" cy="3348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44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17286" y="260648"/>
            <a:ext cx="3959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Моя Москва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Пользователь\Downloads\IMG_85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114343"/>
            <a:ext cx="2067305" cy="2756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ownloads\IMG_85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093383"/>
            <a:ext cx="2120534" cy="2827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ользователь\Downloads\IMG_85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891" y="1118936"/>
            <a:ext cx="2063860" cy="2751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Пользователь\Downloads\IMG_857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782" y="3920762"/>
            <a:ext cx="2018040" cy="2690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ьзователь\Downloads\IMG_857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754" y="3946302"/>
            <a:ext cx="2044824" cy="2726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649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Пользователь\Downloads\IMG_85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60" y="260648"/>
            <a:ext cx="2592288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Пользователь\Downloads\IMG_85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806" y="311248"/>
            <a:ext cx="2516387" cy="3355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Пользователь\Downloads\IMG_856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4963"/>
            <a:ext cx="2545528" cy="3394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Пользователь\Downloads\IMG_856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13" y="3068960"/>
            <a:ext cx="2692896" cy="359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ользователь\Downloads\IMG_857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89515"/>
            <a:ext cx="2677480" cy="3569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53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1-01/1610151150_47-p-fon-dlya-prezentatsii-po-istorii-rossii-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8078" y="260648"/>
            <a:ext cx="4634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Дети о Москве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Пользователь\Downloads\IMG_86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1240" y="1185791"/>
            <a:ext cx="3168419" cy="2376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ownloads\IMG_86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684" y="1183978"/>
            <a:ext cx="3168418" cy="2376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ownloads\IMG_86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3662287"/>
            <a:ext cx="2291359" cy="3055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ользователь\Downloads\IMG_869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36460"/>
            <a:ext cx="3859916" cy="2894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163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1-01/1610151150_47-p-fon-dlya-prezentatsii-po-istorii-rossii-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9569" y="0"/>
            <a:ext cx="4447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Фотовыставка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 descr="C:\Users\Пользователь\Downloads\IMG_86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1000" contras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05" t="2527" r="4632"/>
          <a:stretch/>
        </p:blipFill>
        <p:spPr bwMode="auto">
          <a:xfrm>
            <a:off x="827584" y="764704"/>
            <a:ext cx="7704856" cy="5667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64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1-01/1610151150_47-p-fon-dlya-prezentatsii-po-istorii-rossii-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9752" y="116632"/>
            <a:ext cx="4820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Рисуем Москву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C:\Users\Пользователь\Downloads\IMG_85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2" y="966084"/>
            <a:ext cx="2353444" cy="313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ownloads\IMG_85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46612"/>
            <a:ext cx="2214246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ользователь\Downloads\IMG_85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51" y="1071863"/>
            <a:ext cx="2194776" cy="2926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Пользователь\Downloads\IMG_858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148" y="3691688"/>
            <a:ext cx="2296632" cy="3062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01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188640"/>
            <a:ext cx="6679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Мой двор, моя улица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C:\Users\Пользователь\Downloads\IMG_85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88987"/>
            <a:ext cx="2476872" cy="3302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ownloads\IMG_85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748" y="1088987"/>
            <a:ext cx="3374504" cy="2530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ользователь\Downloads\IMG_85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088987"/>
            <a:ext cx="2459635" cy="3279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Пользователь\Downloads\IMG_856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282" y="4149080"/>
            <a:ext cx="3358970" cy="2519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03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rot.info/uploads/posts/2021-01/1610151150_47-p-fon-dlya-prezentatsii-po-istorii-rossii-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ользователь\Downloads\IMG_85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713484" cy="3617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Пользователь\Downloads\IMG_85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1074"/>
            <a:ext cx="2698165" cy="3597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Пользователь\Downloads\IMG_85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73016"/>
            <a:ext cx="3945976" cy="2959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317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1-01/1610151150_47-p-fon-dlya-prezentatsii-po-istorii-rossii-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664784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</a:rPr>
              <a:t>Проект "Москва и маленькие москвичи" </a:t>
            </a:r>
          </a:p>
          <a:p>
            <a:pPr algn="ctr"/>
            <a:r>
              <a:rPr lang="ru-RU" sz="3200" b="1" dirty="0">
                <a:solidFill>
                  <a:schemeClr val="tx2"/>
                </a:solidFill>
              </a:rPr>
              <a:t>        (средняя группа</a:t>
            </a:r>
            <a:r>
              <a:rPr lang="ru-RU" sz="3200" b="1" dirty="0" smtClean="0">
                <a:solidFill>
                  <a:schemeClr val="tx2"/>
                </a:solidFill>
              </a:rPr>
              <a:t>)</a:t>
            </a:r>
          </a:p>
          <a:p>
            <a:endParaRPr lang="ru-RU" sz="3200" b="1" dirty="0">
              <a:solidFill>
                <a:schemeClr val="tx2"/>
              </a:solidFill>
            </a:endParaRPr>
          </a:p>
          <a:p>
            <a:r>
              <a:rPr lang="ru-RU" sz="2400" b="1" dirty="0">
                <a:solidFill>
                  <a:schemeClr val="tx2"/>
                </a:solidFill>
              </a:rPr>
              <a:t>Вид проекта: </a:t>
            </a:r>
            <a:r>
              <a:rPr lang="ru-RU" sz="2400" dirty="0">
                <a:solidFill>
                  <a:schemeClr val="tx2"/>
                </a:solidFill>
              </a:rPr>
              <a:t>нравственно-патриотический.</a:t>
            </a:r>
          </a:p>
          <a:p>
            <a:r>
              <a:rPr lang="ru-RU" sz="2400" b="1" dirty="0">
                <a:solidFill>
                  <a:schemeClr val="tx2"/>
                </a:solidFill>
              </a:rPr>
              <a:t>Тип проекта: </a:t>
            </a:r>
            <a:r>
              <a:rPr lang="ru-RU" sz="2400" dirty="0">
                <a:solidFill>
                  <a:schemeClr val="tx2"/>
                </a:solidFill>
              </a:rPr>
              <a:t>познавательно-творческий.</a:t>
            </a:r>
          </a:p>
          <a:p>
            <a:r>
              <a:rPr lang="ru-RU" sz="2400" b="1" dirty="0">
                <a:solidFill>
                  <a:schemeClr val="tx2"/>
                </a:solidFill>
              </a:rPr>
              <a:t>Продолжительность проекта: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краткосрочный, </a:t>
            </a:r>
            <a:r>
              <a:rPr lang="ru-RU" sz="2400" dirty="0">
                <a:solidFill>
                  <a:schemeClr val="tx2"/>
                </a:solidFill>
              </a:rPr>
              <a:t>групповой.</a:t>
            </a:r>
          </a:p>
          <a:p>
            <a:r>
              <a:rPr lang="ru-RU" sz="2400" b="1" dirty="0">
                <a:solidFill>
                  <a:schemeClr val="tx2"/>
                </a:solidFill>
              </a:rPr>
              <a:t>Участники проекта: </a:t>
            </a:r>
            <a:r>
              <a:rPr lang="ru-RU" sz="2400" dirty="0" smtClean="0">
                <a:solidFill>
                  <a:schemeClr val="tx2"/>
                </a:solidFill>
              </a:rPr>
              <a:t>воспитатель, воспитанники </a:t>
            </a:r>
            <a:r>
              <a:rPr lang="ru-RU" sz="2400" dirty="0">
                <a:solidFill>
                  <a:schemeClr val="tx2"/>
                </a:solidFill>
              </a:rPr>
              <a:t>средней группы, родители воспитанников.</a:t>
            </a:r>
          </a:p>
          <a:p>
            <a:r>
              <a:rPr lang="ru-RU" sz="2400" b="1" dirty="0">
                <a:solidFill>
                  <a:schemeClr val="tx2"/>
                </a:solidFill>
              </a:rPr>
              <a:t>Возраст детей</a:t>
            </a:r>
            <a:r>
              <a:rPr lang="ru-RU" sz="2400" b="1" dirty="0" smtClean="0">
                <a:solidFill>
                  <a:schemeClr val="tx2"/>
                </a:solidFill>
              </a:rPr>
              <a:t>: </a:t>
            </a:r>
            <a:r>
              <a:rPr lang="ru-RU" sz="2400" dirty="0" smtClean="0">
                <a:solidFill>
                  <a:schemeClr val="tx2"/>
                </a:solidFill>
              </a:rPr>
              <a:t>4-5лет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1026" name="Picture 2" descr="C:\Users\Пользователь\Downloads\pngimg.com - russia_PNG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3013"/>
            <a:ext cx="9144000" cy="267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45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1-01/1610151150_47-p-fon-dlya-prezentatsii-po-istorii-rossii-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51718" y="188640"/>
            <a:ext cx="72405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Мой район Черемушки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Пользователь\Downloads\IMG_85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0461"/>
            <a:ext cx="1944216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ownloads\IMG_854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8" b="10273"/>
          <a:stretch/>
        </p:blipFill>
        <p:spPr bwMode="auto">
          <a:xfrm>
            <a:off x="6732240" y="2690407"/>
            <a:ext cx="2304256" cy="3942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ользователь\Downloads\IMG_854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4" y="1109413"/>
            <a:ext cx="2181690" cy="3878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Пользователь\Downloads\IMG_854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022" y="2763237"/>
            <a:ext cx="2246978" cy="3994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96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krot.info/uploads/posts/2021-01/1610151150_47-p-fon-dlya-prezentatsii-po-istorii-rossii-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Пользователь\Downloads\IMG_85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139" y="1684"/>
            <a:ext cx="2548880" cy="3398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ользователь\Downloads\IMG_85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436" y="2690695"/>
            <a:ext cx="2855177" cy="3806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Пользователь\Downloads\IMG_856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90695"/>
            <a:ext cx="2746902" cy="3662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Пользователь\Downloads\IMG_76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281" y="3573016"/>
            <a:ext cx="2303792" cy="3071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5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1-01/1610151150_47-p-fon-dlya-prezentatsii-po-istorii-rossii-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87983" y="260648"/>
            <a:ext cx="6400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Викторина о Москве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Пользователь\Downloads\IMG_86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2928392" cy="2196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ownloads\IMG_86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81" y="1772816"/>
            <a:ext cx="2928392" cy="2196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ownloads\IMG_86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89" y="980728"/>
            <a:ext cx="2820380" cy="2115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Пользователь\Downloads\IMG_86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3360440" cy="252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Пользователь\Downloads\IMG_861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040" y="4149080"/>
            <a:ext cx="3360440" cy="252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99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1-01/1610151150_47-p-fon-dlya-prezentatsii-po-istorii-rossii-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75248" y="260648"/>
            <a:ext cx="3193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Мой двор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C:\Users\Пользователь\Downloads\IMG_86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358312" cy="31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ownloads\IMG_8639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657" y="165913"/>
            <a:ext cx="2484326" cy="3312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ользователь\Downloads\IMG_86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248" y="1075461"/>
            <a:ext cx="3203849" cy="2402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Пользователь\Downloads\IMG_86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06" y="3615509"/>
            <a:ext cx="2326442" cy="3101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Пользователь\Downloads\IMG_864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8" b="31921"/>
          <a:stretch/>
        </p:blipFill>
        <p:spPr bwMode="auto">
          <a:xfrm>
            <a:off x="2975248" y="3801981"/>
            <a:ext cx="5880719" cy="2915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715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1-01/1610151150_47-p-fon-dlya-prezentatsii-po-istorii-rossii-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Пользователь\Downloads\IMG_86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" t="9893" r="13076" b="6073"/>
          <a:stretch/>
        </p:blipFill>
        <p:spPr bwMode="auto">
          <a:xfrm rot="16200000">
            <a:off x="1552289" y="-746301"/>
            <a:ext cx="5832649" cy="827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45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1-01/1610151150_47-p-fon-dlya-prezentatsii-po-istorii-rossii-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1540" y="404664"/>
            <a:ext cx="8280920" cy="5808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chemeClr val="tx2"/>
                </a:solidFill>
                <a:ea typeface="Times New Roman"/>
                <a:cs typeface="Georgia"/>
              </a:rPr>
              <a:t>Актуальность:</a:t>
            </a:r>
            <a:endParaRPr lang="ru-RU" sz="2400" b="1" dirty="0">
              <a:solidFill>
                <a:schemeClr val="tx2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2"/>
                </a:solidFill>
                <a:ea typeface="Times New Roman"/>
                <a:cs typeface="Georgia"/>
              </a:rPr>
              <a:t>Дети-это наше будущее, а значит -будущее </a:t>
            </a:r>
            <a:r>
              <a:rPr lang="ru-RU" dirty="0" smtClean="0">
                <a:solidFill>
                  <a:schemeClr val="tx2"/>
                </a:solidFill>
                <a:ea typeface="Times New Roman"/>
                <a:cs typeface="Georgia"/>
              </a:rPr>
              <a:t> нашей </a:t>
            </a:r>
            <a:r>
              <a:rPr lang="ru-RU" dirty="0">
                <a:solidFill>
                  <a:schemeClr val="tx2"/>
                </a:solidFill>
                <a:ea typeface="Times New Roman"/>
                <a:cs typeface="Georgia"/>
              </a:rPr>
              <a:t>страны. Каждый из нас должен любить свою страну, но маленьким детям непонятны понятия: страна, патриотизм, Родина. </a:t>
            </a:r>
            <a:endParaRPr lang="ru-RU" dirty="0">
              <a:solidFill>
                <a:schemeClr val="tx2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2"/>
                </a:solidFill>
                <a:ea typeface="Times New Roman"/>
                <a:cs typeface="Georgia"/>
              </a:rPr>
              <a:t>Данный проект  </a:t>
            </a:r>
            <a:r>
              <a:rPr lang="ru-RU" dirty="0" smtClean="0">
                <a:solidFill>
                  <a:schemeClr val="tx2"/>
                </a:solidFill>
                <a:ea typeface="Times New Roman"/>
                <a:cs typeface="Georgia"/>
              </a:rPr>
              <a:t>поможет </a:t>
            </a:r>
            <a:r>
              <a:rPr lang="ru-RU" dirty="0">
                <a:solidFill>
                  <a:schemeClr val="tx2"/>
                </a:solidFill>
                <a:ea typeface="Times New Roman"/>
                <a:cs typeface="Georgia"/>
              </a:rPr>
              <a:t>ребятам узнать историю своего города. Дети не задумываются о том, что город, в котором они живут -это их Малая Родина. Не знают </a:t>
            </a:r>
            <a:r>
              <a:rPr lang="ru-RU" dirty="0" smtClean="0">
                <a:solidFill>
                  <a:schemeClr val="tx2"/>
                </a:solidFill>
                <a:ea typeface="Times New Roman"/>
                <a:cs typeface="Georgia"/>
              </a:rPr>
              <a:t> ничего </a:t>
            </a:r>
            <a:r>
              <a:rPr lang="ru-RU" dirty="0">
                <a:solidFill>
                  <a:schemeClr val="tx2"/>
                </a:solidFill>
                <a:ea typeface="Times New Roman"/>
                <a:cs typeface="Georgia"/>
              </a:rPr>
              <a:t>об его истории, достопримечательностях. </a:t>
            </a:r>
            <a:endParaRPr lang="ru-RU" dirty="0" smtClean="0">
              <a:solidFill>
                <a:schemeClr val="tx2"/>
              </a:solidFill>
              <a:ea typeface="Times New Roman"/>
              <a:cs typeface="Georgia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2"/>
                </a:solidFill>
              </a:rPr>
              <a:t>Ознакомление с родным городом имеет большое значение в воспитании патриотических чувств дошкольников, в развитии их интеллектуального и творческого потенциала, в расширении кругозора. </a:t>
            </a:r>
            <a:r>
              <a:rPr lang="ru-RU" dirty="0" smtClean="0">
                <a:solidFill>
                  <a:schemeClr val="tx2"/>
                </a:solidFill>
              </a:rPr>
              <a:t>В </a:t>
            </a:r>
            <a:r>
              <a:rPr lang="ru-RU" dirty="0">
                <a:solidFill>
                  <a:schemeClr val="tx2"/>
                </a:solidFill>
              </a:rPr>
              <a:t>процессе бесед с детьми, я</a:t>
            </a:r>
            <a:r>
              <a:rPr lang="ru-RU" dirty="0" smtClean="0">
                <a:solidFill>
                  <a:schemeClr val="tx2"/>
                </a:solidFill>
              </a:rPr>
              <a:t> убедилась </a:t>
            </a:r>
            <a:r>
              <a:rPr lang="ru-RU" dirty="0">
                <a:solidFill>
                  <a:schemeClr val="tx2"/>
                </a:solidFill>
              </a:rPr>
              <a:t>в том, что у детей </a:t>
            </a:r>
            <a:r>
              <a:rPr lang="ru-RU" dirty="0" smtClean="0">
                <a:solidFill>
                  <a:schemeClr val="tx2"/>
                </a:solidFill>
              </a:rPr>
              <a:t>нет полного представления о Родине и родном городе.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chemeClr val="tx2"/>
                </a:solidFill>
              </a:rPr>
              <a:t>Проект </a:t>
            </a:r>
            <a:r>
              <a:rPr lang="ru-RU" dirty="0">
                <a:solidFill>
                  <a:schemeClr val="tx2"/>
                </a:solidFill>
              </a:rPr>
              <a:t>направлен на привлечение дошкольников к изучению родного края. Актуальность настоящего проекта определяется стремлением расширить познания дошкольников об истории родного города, его культуре, традициях и обычаях москвичей</a:t>
            </a:r>
            <a:endParaRPr lang="ru-RU" dirty="0">
              <a:solidFill>
                <a:schemeClr val="tx2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5369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1-01/1610151150_47-p-fon-dlya-prezentatsii-po-istorii-rossii-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476672"/>
            <a:ext cx="76328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Цель проекта: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Активизировать мыслительно-поисковую деятельность детей, систематизировать и углубить знания детей о Москве. Сформировать позитивное, уважительное отношение к Москве. Создать условия для развития у детей патриотических чувств. Расширять и углублять представление детей и взрослых о том, что главный город России славен своей историей, традициями, достопримечательностями.</a:t>
            </a:r>
          </a:p>
          <a:p>
            <a:r>
              <a:rPr lang="ru-RU" dirty="0" smtClean="0">
                <a:solidFill>
                  <a:schemeClr val="tx2"/>
                </a:solidFill>
                <a:ea typeface="Times New Roman"/>
                <a:cs typeface="Georgia"/>
              </a:rPr>
              <a:t>Заинтересовать </a:t>
            </a:r>
            <a:r>
              <a:rPr lang="ru-RU" dirty="0">
                <a:solidFill>
                  <a:schemeClr val="tx2"/>
                </a:solidFill>
                <a:ea typeface="Times New Roman"/>
                <a:cs typeface="Georgia"/>
              </a:rPr>
              <a:t>родителей в совместном отдыхе с детьми в культурно-исторических уголках г. Москвы.</a:t>
            </a:r>
            <a:endParaRPr lang="ru-RU" dirty="0">
              <a:solidFill>
                <a:schemeClr val="tx2"/>
              </a:solidFill>
              <a:ea typeface="Times New Roman"/>
              <a:cs typeface="Times New Roman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Пользователь\Downloads\pngimg.com - russia_PNG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2609"/>
            <a:ext cx="9144000" cy="312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68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1-01/1610151150_47-p-fon-dlya-prezentatsii-po-istorii-rossii-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548680"/>
            <a:ext cx="75608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Задачи</a:t>
            </a:r>
            <a:r>
              <a:rPr lang="ru-RU" b="1" dirty="0" smtClean="0">
                <a:solidFill>
                  <a:schemeClr val="tx2"/>
                </a:solidFill>
              </a:rPr>
              <a:t>: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2"/>
                </a:solidFill>
              </a:rPr>
              <a:t>Сформировать </a:t>
            </a:r>
            <a:r>
              <a:rPr lang="ru-RU" dirty="0">
                <a:solidFill>
                  <a:schemeClr val="tx2"/>
                </a:solidFill>
              </a:rPr>
              <a:t>у детей начальное представление об истории родного города, его достопримечательностях, расширять кругозор </a:t>
            </a:r>
            <a:r>
              <a:rPr lang="ru-RU" dirty="0" smtClean="0">
                <a:solidFill>
                  <a:schemeClr val="tx2"/>
                </a:solidFill>
              </a:rPr>
              <a:t>детей.</a:t>
            </a:r>
            <a:endParaRPr lang="ru-RU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2"/>
                </a:solidFill>
              </a:rPr>
              <a:t>Формировать </a:t>
            </a:r>
            <a:r>
              <a:rPr lang="ru-RU" dirty="0">
                <a:solidFill>
                  <a:schemeClr val="tx2"/>
                </a:solidFill>
              </a:rPr>
              <a:t>представления о России как о родной стране, о Москве как о столице России.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2"/>
                </a:solidFill>
              </a:rPr>
              <a:t>Расширять </a:t>
            </a:r>
            <a:r>
              <a:rPr lang="ru-RU" dirty="0">
                <a:solidFill>
                  <a:schemeClr val="tx2"/>
                </a:solidFill>
              </a:rPr>
              <a:t>представления детей о достопримечательностях </a:t>
            </a:r>
            <a:r>
              <a:rPr lang="ru-RU" dirty="0" smtClean="0">
                <a:solidFill>
                  <a:schemeClr val="tx2"/>
                </a:solidFill>
              </a:rPr>
              <a:t>Москвы, о </a:t>
            </a:r>
            <a:r>
              <a:rPr lang="ru-RU" dirty="0">
                <a:solidFill>
                  <a:schemeClr val="tx2"/>
                </a:solidFill>
              </a:rPr>
              <a:t>родном городе, его улицах,   находящихся в ближайшем окружении детей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2"/>
                </a:solidFill>
              </a:rPr>
              <a:t>Учить </a:t>
            </a:r>
            <a:r>
              <a:rPr lang="ru-RU" dirty="0">
                <a:solidFill>
                  <a:schemeClr val="tx2"/>
                </a:solidFill>
              </a:rPr>
              <a:t>детей ориентироваться на улицах города, соблюдению правил безопасного передвижения по городу. </a:t>
            </a:r>
            <a:endParaRPr lang="ru-RU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2"/>
                </a:solidFill>
              </a:rPr>
              <a:t>С</a:t>
            </a:r>
            <a:r>
              <a:rPr lang="ru-RU" dirty="0" smtClean="0">
                <a:solidFill>
                  <a:schemeClr val="tx2"/>
                </a:solidFill>
              </a:rPr>
              <a:t>пособствовать </a:t>
            </a:r>
            <a:r>
              <a:rPr lang="ru-RU" dirty="0">
                <a:solidFill>
                  <a:schemeClr val="tx2"/>
                </a:solidFill>
              </a:rPr>
              <a:t>активному вовлечению родителей в совместную деятельность с ребенком в условиях семьи. </a:t>
            </a:r>
            <a:endParaRPr lang="ru-RU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2"/>
                </a:solidFill>
              </a:rPr>
              <a:t>Развивать </a:t>
            </a:r>
            <a:r>
              <a:rPr lang="ru-RU" dirty="0">
                <a:solidFill>
                  <a:schemeClr val="tx2"/>
                </a:solidFill>
              </a:rPr>
              <a:t>у детей коммуникативные качества, память, мышление, творческое воображение. </a:t>
            </a:r>
            <a:endParaRPr lang="ru-RU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2"/>
                </a:solidFill>
              </a:rPr>
              <a:t>Воспитывать </a:t>
            </a:r>
            <a:r>
              <a:rPr lang="ru-RU" dirty="0">
                <a:solidFill>
                  <a:schemeClr val="tx2"/>
                </a:solidFill>
              </a:rPr>
              <a:t>любовь к своей малой </a:t>
            </a:r>
            <a:r>
              <a:rPr lang="ru-RU" dirty="0" smtClean="0">
                <a:solidFill>
                  <a:schemeClr val="tx2"/>
                </a:solidFill>
              </a:rPr>
              <a:t>Родине.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074" name="Picture 2" descr="C:\Users\Пользователь\Downloads\pngimg.com - russia_PNG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153"/>
            <a:ext cx="9144000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60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1-01/1610151150_47-p-fon-dlya-prezentatsii-po-istorii-rossii-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548680"/>
            <a:ext cx="6408712" cy="2198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tx2"/>
                </a:solidFill>
                <a:latin typeface="Georgia"/>
                <a:ea typeface="Times New Roman"/>
                <a:cs typeface="Georgia"/>
              </a:rPr>
              <a:t>Интеграция образовательных областей:</a:t>
            </a:r>
            <a:endParaRPr lang="ru-RU" b="1" dirty="0">
              <a:solidFill>
                <a:schemeClr val="tx2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2"/>
                </a:solidFill>
                <a:latin typeface="Georgia"/>
                <a:ea typeface="Times New Roman"/>
                <a:cs typeface="Georgia"/>
              </a:rPr>
              <a:t>Познание</a:t>
            </a:r>
            <a:endParaRPr lang="ru-RU" dirty="0">
              <a:solidFill>
                <a:schemeClr val="tx2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2"/>
                </a:solidFill>
                <a:latin typeface="Georgia"/>
                <a:ea typeface="Times New Roman"/>
                <a:cs typeface="Georgia"/>
              </a:rPr>
              <a:t>Коммуникация</a:t>
            </a:r>
            <a:endParaRPr lang="ru-RU" dirty="0">
              <a:solidFill>
                <a:schemeClr val="tx2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2"/>
                </a:solidFill>
                <a:latin typeface="Georgia"/>
                <a:ea typeface="Times New Roman"/>
                <a:cs typeface="Georgia"/>
              </a:rPr>
              <a:t>Чтение художественной литературы</a:t>
            </a:r>
            <a:endParaRPr lang="ru-RU" dirty="0">
              <a:solidFill>
                <a:schemeClr val="tx2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chemeClr val="tx2"/>
                </a:solidFill>
                <a:latin typeface="Georgia"/>
                <a:ea typeface="Times New Roman"/>
                <a:cs typeface="Georgia"/>
              </a:rPr>
              <a:t>Музыка</a:t>
            </a:r>
            <a:endParaRPr lang="ru-RU" dirty="0">
              <a:solidFill>
                <a:schemeClr val="tx2"/>
              </a:solidFill>
              <a:ea typeface="Times New Roman"/>
              <a:cs typeface="Times New Roman"/>
            </a:endParaRPr>
          </a:p>
        </p:txBody>
      </p:sp>
      <p:pic>
        <p:nvPicPr>
          <p:cNvPr id="4098" name="Picture 2" descr="C:\Users\Пользователь\Downloads\pngimg.com - russia_PNG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05" y="3717033"/>
            <a:ext cx="9189574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45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1-01/1610151150_47-p-fon-dlya-prezentatsii-po-istorii-rossii-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260648"/>
            <a:ext cx="6174432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kern="50" dirty="0">
                <a:latin typeface="Georgia"/>
                <a:ea typeface="Times New Roman"/>
                <a:cs typeface="Georgia"/>
              </a:rPr>
              <a:t>Выполнение проекта</a:t>
            </a:r>
            <a:r>
              <a:rPr lang="ru-RU" b="1" kern="50" dirty="0" smtClean="0">
                <a:latin typeface="Georgia"/>
                <a:ea typeface="Times New Roman"/>
                <a:cs typeface="Georgia"/>
              </a:rPr>
              <a:t>:</a:t>
            </a:r>
            <a:endParaRPr lang="ru-RU" b="1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kern="50" dirty="0">
                <a:latin typeface="Georgia"/>
                <a:ea typeface="Times New Roman"/>
                <a:cs typeface="Georgia"/>
              </a:rPr>
              <a:t>Игровая  деятельность</a:t>
            </a:r>
            <a:endParaRPr lang="ru-RU" sz="16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kern="50" dirty="0">
                <a:latin typeface="Georgia"/>
                <a:ea typeface="Times New Roman"/>
                <a:cs typeface="Georgia"/>
              </a:rPr>
              <a:t>-с/р игры</a:t>
            </a:r>
            <a:endParaRPr lang="ru-RU" sz="16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kern="50" dirty="0">
                <a:latin typeface="Georgia"/>
                <a:ea typeface="Times New Roman"/>
                <a:cs typeface="Georgia"/>
              </a:rPr>
              <a:t>-дидактические игры</a:t>
            </a:r>
            <a:endParaRPr lang="ru-RU" sz="16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kern="50" dirty="0">
                <a:latin typeface="Georgia"/>
                <a:ea typeface="Times New Roman"/>
                <a:cs typeface="Georgia"/>
              </a:rPr>
              <a:t>-инсценировки</a:t>
            </a:r>
            <a:endParaRPr lang="ru-RU" sz="16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kern="50" dirty="0">
                <a:latin typeface="Georgia"/>
                <a:ea typeface="Times New Roman"/>
                <a:cs typeface="Georgia"/>
              </a:rPr>
              <a:t>- подвижные игры</a:t>
            </a:r>
            <a:endParaRPr lang="ru-RU" sz="16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kern="50" dirty="0">
                <a:latin typeface="Georgia"/>
                <a:ea typeface="Times New Roman"/>
                <a:cs typeface="Georgia"/>
              </a:rPr>
              <a:t>Познавательное  развитие</a:t>
            </a:r>
            <a:endParaRPr lang="ru-RU" sz="16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kern="50" dirty="0">
                <a:latin typeface="Georgia"/>
                <a:ea typeface="Times New Roman"/>
                <a:cs typeface="Georgia"/>
              </a:rPr>
              <a:t>-тематические занятия</a:t>
            </a:r>
            <a:endParaRPr lang="ru-RU" sz="16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kern="50" dirty="0">
                <a:latin typeface="Georgia"/>
                <a:ea typeface="Times New Roman"/>
                <a:cs typeface="Georgia"/>
              </a:rPr>
              <a:t>Речевое развитие</a:t>
            </a:r>
            <a:endParaRPr lang="ru-RU" sz="16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kern="50" dirty="0">
                <a:latin typeface="Georgia"/>
                <a:ea typeface="Times New Roman"/>
                <a:cs typeface="Georgia"/>
              </a:rPr>
              <a:t>-чтение худ .литературы</a:t>
            </a:r>
            <a:endParaRPr lang="ru-RU" sz="16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kern="50" dirty="0">
                <a:latin typeface="Georgia"/>
                <a:ea typeface="Times New Roman"/>
                <a:cs typeface="Georgia"/>
              </a:rPr>
              <a:t>-беседы</a:t>
            </a:r>
            <a:endParaRPr lang="ru-RU" sz="16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kern="50" dirty="0">
                <a:latin typeface="Georgia"/>
                <a:ea typeface="Times New Roman"/>
                <a:cs typeface="Georgia"/>
              </a:rPr>
              <a:t>Продуктивная деятельность</a:t>
            </a:r>
            <a:endParaRPr lang="ru-RU" sz="16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kern="50" dirty="0">
                <a:latin typeface="Georgia"/>
                <a:ea typeface="Times New Roman"/>
                <a:cs typeface="Georgia"/>
              </a:rPr>
              <a:t>-</a:t>
            </a:r>
            <a:r>
              <a:rPr lang="ru-RU" kern="50" dirty="0" smtClean="0">
                <a:latin typeface="Georgia"/>
                <a:ea typeface="Times New Roman"/>
                <a:cs typeface="Georgia"/>
              </a:rPr>
              <a:t>рисование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kern="50" dirty="0" smtClean="0">
                <a:latin typeface="Georgia"/>
                <a:ea typeface="Times New Roman"/>
                <a:cs typeface="Times New Roman"/>
              </a:rPr>
              <a:t>- аппликация</a:t>
            </a:r>
            <a:endParaRPr lang="ru-RU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kern="50" dirty="0">
                <a:latin typeface="Georgia"/>
                <a:ea typeface="Times New Roman"/>
                <a:cs typeface="Georgia"/>
              </a:rPr>
              <a:t>-изготовление поделок</a:t>
            </a:r>
            <a:endParaRPr lang="ru-RU" sz="16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kern="50" dirty="0">
                <a:latin typeface="Georgia"/>
                <a:ea typeface="Times New Roman"/>
                <a:cs typeface="Georgia"/>
              </a:rPr>
              <a:t>-фотовыставки</a:t>
            </a:r>
            <a:endParaRPr lang="ru-RU" sz="16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76130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1-01/1610151150_47-p-fon-dlya-prezentatsii-po-istorii-rossii-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188640"/>
            <a:ext cx="5795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Этапы реализации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11970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Подготовительный этап:</a:t>
            </a:r>
          </a:p>
          <a:p>
            <a:r>
              <a:rPr lang="ru-RU" dirty="0"/>
              <a:t>1. Подбор методического материала.</a:t>
            </a:r>
          </a:p>
          <a:p>
            <a:r>
              <a:rPr lang="ru-RU" dirty="0"/>
              <a:t>2. Подбор материала для чтения детям, наглядно-иллюстративного материала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3. </a:t>
            </a:r>
            <a:r>
              <a:rPr lang="ru-RU" dirty="0"/>
              <a:t>Составление бесед о </a:t>
            </a:r>
            <a:r>
              <a:rPr lang="ru-RU" dirty="0" smtClean="0"/>
              <a:t>Москве.</a:t>
            </a:r>
          </a:p>
          <a:p>
            <a:r>
              <a:rPr lang="ru-RU" dirty="0"/>
              <a:t>4</a:t>
            </a:r>
            <a:r>
              <a:rPr lang="ru-RU" dirty="0" smtClean="0"/>
              <a:t>. Подбор фотографий посещения достопримечательностей.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3763" y="2492896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Основной этап:</a:t>
            </a:r>
          </a:p>
          <a:p>
            <a:r>
              <a:rPr lang="ru-RU" b="1" dirty="0" smtClean="0"/>
              <a:t>1. </a:t>
            </a:r>
            <a:r>
              <a:rPr lang="ru-RU" b="1" i="1" dirty="0" smtClean="0"/>
              <a:t>Беседы</a:t>
            </a:r>
            <a:r>
              <a:rPr lang="ru-RU" b="1" i="1" dirty="0"/>
              <a:t>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Беседа </a:t>
            </a:r>
            <a:r>
              <a:rPr lang="ru-RU" dirty="0"/>
              <a:t>«Президент РФ»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Беседа </a:t>
            </a:r>
            <a:r>
              <a:rPr lang="ru-RU" dirty="0"/>
              <a:t>«Главный город России - Москва»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Пословицы</a:t>
            </a:r>
            <a:r>
              <a:rPr lang="ru-RU" dirty="0"/>
              <a:t>, поговорки, </a:t>
            </a:r>
            <a:r>
              <a:rPr lang="ru-RU" dirty="0" smtClean="0"/>
              <a:t>загадки, песни </a:t>
            </a:r>
            <a:r>
              <a:rPr lang="ru-RU" dirty="0"/>
              <a:t>о Родине, семье.</a:t>
            </a:r>
          </a:p>
          <a:p>
            <a:r>
              <a:rPr lang="ru-RU" b="1" dirty="0" smtClean="0"/>
              <a:t>2.  </a:t>
            </a:r>
            <a:r>
              <a:rPr lang="ru-RU" b="1" i="1" dirty="0" smtClean="0"/>
              <a:t>Познавательное </a:t>
            </a:r>
            <a:r>
              <a:rPr lang="ru-RU" b="1" i="1" dirty="0"/>
              <a:t>развитие: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Познакомить </a:t>
            </a:r>
            <a:r>
              <a:rPr lang="ru-RU" dirty="0"/>
              <a:t>с геральдикой  России.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Рассмотреть </a:t>
            </a:r>
            <a:r>
              <a:rPr lang="ru-RU" dirty="0"/>
              <a:t>карту  России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Столица </a:t>
            </a:r>
            <a:r>
              <a:rPr lang="ru-RU" dirty="0"/>
              <a:t>Москва - главный город России.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Рассказ </a:t>
            </a:r>
            <a:r>
              <a:rPr lang="ru-RU" dirty="0"/>
              <a:t>о праздниках и обычаях России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5957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1-01/1610151150_47-p-fon-dlya-prezentatsii-po-istorii-rossii-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188640"/>
            <a:ext cx="777686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3.Рассматривание иллюстрации: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«</a:t>
            </a:r>
            <a:r>
              <a:rPr lang="ru-RU" dirty="0"/>
              <a:t>Россия»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«</a:t>
            </a:r>
            <a:r>
              <a:rPr lang="ru-RU" dirty="0"/>
              <a:t>Москва</a:t>
            </a:r>
            <a:r>
              <a:rPr lang="ru-RU" dirty="0" smtClean="0"/>
              <a:t>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«Детям о Московском кремле»</a:t>
            </a:r>
            <a:endParaRPr lang="ru-RU" dirty="0"/>
          </a:p>
          <a:p>
            <a:r>
              <a:rPr lang="ru-RU" b="1" dirty="0"/>
              <a:t>4.Чтение художественной </a:t>
            </a:r>
            <a:r>
              <a:rPr lang="ru-RU" b="1" dirty="0" smtClean="0"/>
              <a:t>литературы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А. </a:t>
            </a:r>
            <a:r>
              <a:rPr lang="ru-RU" dirty="0" err="1"/>
              <a:t>Барто</a:t>
            </a:r>
            <a:r>
              <a:rPr lang="ru-RU" dirty="0"/>
              <a:t> “Песенка о Москве”, И. Векшегонов “Москва”, Н. Осипов “О гербе, флаге, гимне”, Н. Кончаловский “О Москве</a:t>
            </a:r>
            <a:r>
              <a:rPr lang="ru-RU" dirty="0" smtClean="0"/>
              <a:t>”.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«В желтых листьях вся Москва», «Мама, Родина, Москва»;», С. Михалков «Кремлевские звезды», Л. </a:t>
            </a:r>
            <a:r>
              <a:rPr lang="ru-RU" dirty="0" err="1"/>
              <a:t>Олифирова</a:t>
            </a:r>
            <a:r>
              <a:rPr lang="ru-RU" dirty="0"/>
              <a:t> «Главные слова», В. Степанов «Что мы Родиной зовем», П. Воронько «Лучше нет родного края», С. Михалков «Кремлевские звезды», Н. Носов «Метро</a:t>
            </a:r>
            <a:r>
              <a:rPr lang="ru-RU" dirty="0" smtClean="0"/>
              <a:t>»</a:t>
            </a:r>
          </a:p>
          <a:p>
            <a:r>
              <a:rPr lang="ru-RU" b="1" dirty="0"/>
              <a:t>5. Игровая деятельность</a:t>
            </a:r>
            <a:r>
              <a:rPr lang="ru-RU" b="1" dirty="0" smtClean="0"/>
              <a:t>:</a:t>
            </a:r>
          </a:p>
          <a:p>
            <a:r>
              <a:rPr lang="ru-RU" b="1" i="1" dirty="0"/>
              <a:t>Дидактические Игры: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«</a:t>
            </a:r>
            <a:r>
              <a:rPr lang="ru-RU" dirty="0"/>
              <a:t>Герб России», «Флаг России</a:t>
            </a:r>
            <a:r>
              <a:rPr lang="ru-RU" dirty="0" smtClean="0"/>
              <a:t>»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«</a:t>
            </a:r>
            <a:r>
              <a:rPr lang="ru-RU" dirty="0"/>
              <a:t>Путешествие по городу»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«</a:t>
            </a:r>
            <a:r>
              <a:rPr lang="ru-RU" dirty="0"/>
              <a:t>Разрезные картинки</a:t>
            </a:r>
            <a:r>
              <a:rPr lang="ru-RU" dirty="0" smtClean="0"/>
              <a:t>»</a:t>
            </a:r>
          </a:p>
          <a:p>
            <a:r>
              <a:rPr lang="ru-RU" b="1" i="1" dirty="0"/>
              <a:t>Пальчиковые игры: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«</a:t>
            </a:r>
            <a:r>
              <a:rPr lang="ru-RU" dirty="0"/>
              <a:t>Наша Родина»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«</a:t>
            </a:r>
            <a:r>
              <a:rPr lang="ru-RU" dirty="0"/>
              <a:t>Детский сад»</a:t>
            </a:r>
          </a:p>
          <a:p>
            <a:r>
              <a:rPr lang="ru-RU" b="1" i="1" dirty="0"/>
              <a:t>Подвижные игры: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«</a:t>
            </a:r>
            <a:r>
              <a:rPr lang="ru-RU" dirty="0"/>
              <a:t>Золотые ворота</a:t>
            </a:r>
            <a:r>
              <a:rPr lang="ru-RU" dirty="0" smtClean="0"/>
              <a:t>»</a:t>
            </a:r>
            <a:endParaRPr lang="ru-RU" dirty="0"/>
          </a:p>
          <a:p>
            <a:endParaRPr lang="ru-RU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57762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781</Words>
  <Application>Microsoft Office PowerPoint</Application>
  <PresentationFormat>Экран (4:3)</PresentationFormat>
  <Paragraphs>106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25</cp:revision>
  <dcterms:created xsi:type="dcterms:W3CDTF">2023-04-04T12:48:53Z</dcterms:created>
  <dcterms:modified xsi:type="dcterms:W3CDTF">2023-04-25T11:13:00Z</dcterms:modified>
</cp:coreProperties>
</file>