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78" r:id="rId4"/>
    <p:sldId id="273" r:id="rId5"/>
    <p:sldId id="262" r:id="rId6"/>
    <p:sldId id="267" r:id="rId7"/>
    <p:sldId id="289" r:id="rId8"/>
    <p:sldId id="271" r:id="rId9"/>
    <p:sldId id="274" r:id="rId10"/>
    <p:sldId id="275" r:id="rId11"/>
    <p:sldId id="291" r:id="rId12"/>
    <p:sldId id="277" r:id="rId13"/>
    <p:sldId id="279" r:id="rId14"/>
    <p:sldId id="280" r:id="rId15"/>
    <p:sldId id="283" r:id="rId16"/>
    <p:sldId id="284" r:id="rId17"/>
    <p:sldId id="290" r:id="rId18"/>
    <p:sldId id="266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Pictures\PSD.Friendship.Of.Children.3484x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643182"/>
            <a:ext cx="5929354" cy="85725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7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700" b="1" i="1" dirty="0" smtClean="0">
                <a:ln/>
                <a:solidFill>
                  <a:schemeClr val="accent3"/>
                </a:solidFill>
                <a:effectLst/>
              </a:rPr>
            </a:br>
            <a:endParaRPr lang="ru-RU" sz="2700" b="1" i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143380"/>
            <a:ext cx="4500594" cy="185738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проекта: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воспитатели МБДОУ д/с №10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Агапова  Светлана Владимировна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Пинаева  Ольга  Викторовна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214422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214554"/>
            <a:ext cx="6161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«Здоровые глазки»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5511533"/>
              </p:ext>
            </p:extLst>
          </p:nvPr>
        </p:nvGraphicFramePr>
        <p:xfrm>
          <a:off x="1000100" y="71415"/>
          <a:ext cx="8001056" cy="67094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86148"/>
                <a:gridCol w="4714908"/>
              </a:tblGrid>
              <a:tr h="50863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ХУДОЖЕСТВЕННОЕ ТВОРЧЕСТВО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003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«Полезные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глаз продукты»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«Куклы- неваляшки»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«Дорисуй лицо»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101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БЕЗОПАСНОСТЬ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689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«Береги глаза»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Рассматривание плакатов, сюжетных картинок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игры: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«Правильно-неправильно»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«Найди ошибку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«Опасные для глаз предметы»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ЧХЛ  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Н. Орлова  «О рогатке», «Телевизор», «Новый год», Береги свои глаза»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C:\Users\User\Pictures\Средняя группа  ТеремокФОТО\DSCF8513.JPG"/>
          <p:cNvPicPr>
            <a:picLocks noChangeAspect="1" noChangeArrowheads="1"/>
          </p:cNvPicPr>
          <p:nvPr/>
        </p:nvPicPr>
        <p:blipFill>
          <a:blip r:embed="rId2" cstate="print"/>
          <a:srcRect b="29630"/>
          <a:stretch>
            <a:fillRect/>
          </a:stretch>
        </p:blipFill>
        <p:spPr bwMode="auto">
          <a:xfrm>
            <a:off x="4357686" y="4003980"/>
            <a:ext cx="228601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Pictures\Средняя группа  ТеремокФОТО\DSCF84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053" y="607199"/>
            <a:ext cx="207170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Pictures\Средняя группа  ТеремокФОТО\DSCF84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71480"/>
            <a:ext cx="207170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Pictures\Средняя группа  ТеремокФОТО\DSCF8521.JPG"/>
          <p:cNvPicPr/>
          <p:nvPr/>
        </p:nvPicPr>
        <p:blipFill>
          <a:blip r:embed="rId5" cstate="print"/>
          <a:srcRect b="17711"/>
          <a:stretch>
            <a:fillRect/>
          </a:stretch>
        </p:blipFill>
        <p:spPr bwMode="auto">
          <a:xfrm>
            <a:off x="5500694" y="2071678"/>
            <a:ext cx="187819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Pictures\Средняя группа  ТеремокФОТО\DSCF84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9559" y="4653136"/>
            <a:ext cx="224934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1"/>
          <a:ext cx="8100392" cy="68579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6194"/>
                <a:gridCol w="5504198"/>
              </a:tblGrid>
              <a:tr h="391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СОЦИАЛИЗАЦИЯ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31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Сюжетно-ролевые игры: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«Больница»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«Семья»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2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          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ФИЗИЧЕСКАЯ КУЛЬТУРА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910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 твои умеют ручки?»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«Покажи нос»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«Найди свой домик»</a:t>
                      </a: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82" t="8617"/>
          <a:stretch/>
        </p:blipFill>
        <p:spPr>
          <a:xfrm>
            <a:off x="3779912" y="620688"/>
            <a:ext cx="2119225" cy="1900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F8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20688"/>
            <a:ext cx="212207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916832"/>
            <a:ext cx="2160240" cy="164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I8507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149080"/>
            <a:ext cx="252028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797152"/>
            <a:ext cx="2411759" cy="1808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131072"/>
              </p:ext>
            </p:extLst>
          </p:nvPr>
        </p:nvGraphicFramePr>
        <p:xfrm>
          <a:off x="1071538" y="142851"/>
          <a:ext cx="8001056" cy="66705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57520"/>
                <a:gridCol w="5143536"/>
              </a:tblGrid>
              <a:tr h="428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ЗДОРОВЬЕ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41896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 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медицинский кабинет 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«Проверка зрения»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«Зоркие глазки»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вредно, что полезно?»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«Как ухаживать за глазами»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альбомов,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плакатов</a:t>
                      </a:r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</a:t>
                      </a: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 нужно для здоровья глаз?»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«Расскажи Петрушке, как нужно заботиться о  глазах»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Гимнастика для глаз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 методикам 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 Ф. Базарного  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Э. С. Аветисова и 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 А. Ковалёва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DSCF8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943" y="642362"/>
            <a:ext cx="2060901" cy="156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F8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2913" y="3348980"/>
            <a:ext cx="1971265" cy="1478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F8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9297" y="3231272"/>
            <a:ext cx="2128209" cy="1596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F85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0266" y="5060724"/>
            <a:ext cx="2124006" cy="1624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F85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0465" y="5011960"/>
            <a:ext cx="2206152" cy="1673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79" r="9614"/>
          <a:stretch/>
        </p:blipFill>
        <p:spPr>
          <a:xfrm>
            <a:off x="4986703" y="1700809"/>
            <a:ext cx="1878281" cy="1481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2212"/>
          <a:stretch/>
        </p:blipFill>
        <p:spPr>
          <a:xfrm>
            <a:off x="4033254" y="548680"/>
            <a:ext cx="176288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</a:rPr>
              <a:t>УПРАЖНЕНИЯ  НА ПРОФИЛАКТИКУ НАРУШЕНИЯ ЗРЕНИЯ С ПОМОЩЬЮ ГЛАЗНЫХ ТРЕНАЖЁРОВ</a:t>
            </a:r>
            <a:endParaRPr lang="ru-RU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57864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Тренажер Базарного В.Ф.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User\Pictures\Средняя группа  ТеремокФОТО\DSCF8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29000"/>
            <a:ext cx="392909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F845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1714488"/>
            <a:ext cx="389185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MPj043737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71612"/>
            <a:ext cx="2614384" cy="1857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Тренажер  со зрительными метками Базарного В.Ф.</a:t>
            </a: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F8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400052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F8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857604"/>
            <a:ext cx="40004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7a2bb_41f6ce36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642918"/>
            <a:ext cx="2433561" cy="315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550" y="981075"/>
            <a:ext cx="7200900" cy="5184775"/>
          </a:xfrm>
          <a:prstGeom prst="rect">
            <a:avLst/>
          </a:prstGeom>
          <a:solidFill>
            <a:schemeClr val="tx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971550" y="981075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71550" y="981075"/>
            <a:ext cx="7200900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835150" y="1628775"/>
            <a:ext cx="5473700" cy="3816350"/>
          </a:xfrm>
          <a:prstGeom prst="rect">
            <a:avLst/>
          </a:prstGeom>
          <a:solidFill>
            <a:schemeClr val="tx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971550" y="981075"/>
            <a:ext cx="7200900" cy="511175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971550" y="981075"/>
            <a:ext cx="7200900" cy="5184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4572000" y="981075"/>
            <a:ext cx="0" cy="5184775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971550" y="3573463"/>
            <a:ext cx="7200900" cy="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 rot="10800000">
            <a:off x="3779838" y="6021388"/>
            <a:ext cx="400050" cy="287337"/>
          </a:xfrm>
          <a:prstGeom prst="rightArrow">
            <a:avLst>
              <a:gd name="adj1" fmla="val 50000"/>
              <a:gd name="adj2" fmla="val 348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 rot="16200000">
            <a:off x="770732" y="3772694"/>
            <a:ext cx="400050" cy="287337"/>
          </a:xfrm>
          <a:prstGeom prst="rightArrow">
            <a:avLst>
              <a:gd name="adj1" fmla="val 50000"/>
              <a:gd name="adj2" fmla="val 348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779838" y="836613"/>
            <a:ext cx="400050" cy="287337"/>
          </a:xfrm>
          <a:prstGeom prst="rightArrow">
            <a:avLst>
              <a:gd name="adj1" fmla="val 50000"/>
              <a:gd name="adj2" fmla="val 348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 rot="5400000">
            <a:off x="7955757" y="3142456"/>
            <a:ext cx="400050" cy="287337"/>
          </a:xfrm>
          <a:prstGeom prst="rightArrow">
            <a:avLst>
              <a:gd name="adj1" fmla="val 50000"/>
              <a:gd name="adj2" fmla="val 348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rot="10800000">
            <a:off x="3779838" y="1484313"/>
            <a:ext cx="400050" cy="287337"/>
          </a:xfrm>
          <a:prstGeom prst="rightArrow">
            <a:avLst>
              <a:gd name="adj1" fmla="val 50000"/>
              <a:gd name="adj2" fmla="val 348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16200000">
            <a:off x="7108032" y="3917156"/>
            <a:ext cx="400050" cy="287337"/>
          </a:xfrm>
          <a:prstGeom prst="rightArrow">
            <a:avLst>
              <a:gd name="adj1" fmla="val 50000"/>
              <a:gd name="adj2" fmla="val 348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4643438" y="5300663"/>
            <a:ext cx="400050" cy="287337"/>
          </a:xfrm>
          <a:prstGeom prst="rightArrow">
            <a:avLst>
              <a:gd name="adj1" fmla="val 50000"/>
              <a:gd name="adj2" fmla="val 348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 rot="5400000">
            <a:off x="1618457" y="2853531"/>
            <a:ext cx="400050" cy="287337"/>
          </a:xfrm>
          <a:prstGeom prst="rightArrow">
            <a:avLst>
              <a:gd name="adj1" fmla="val 50000"/>
              <a:gd name="adj2" fmla="val 348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8" name="WordArt 18"/>
          <p:cNvSpPr>
            <a:spLocks noChangeArrowheads="1" noChangeShapeType="1" noTextEdit="1"/>
          </p:cNvSpPr>
          <p:nvPr/>
        </p:nvSpPr>
        <p:spPr bwMode="auto">
          <a:xfrm>
            <a:off x="1000100" y="260350"/>
            <a:ext cx="742955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rgbClr val="660066"/>
                </a:solidFill>
              </a:rPr>
              <a:t>Т</a:t>
            </a:r>
            <a:r>
              <a:rPr lang="ru-RU" sz="3600" dirty="0" smtClean="0">
                <a:solidFill>
                  <a:srgbClr val="FF0000"/>
                </a:solidFill>
              </a:rPr>
              <a:t>ренажер  «</a:t>
            </a:r>
            <a:r>
              <a:rPr lang="ru-RU" sz="3600" dirty="0" err="1" smtClean="0">
                <a:solidFill>
                  <a:srgbClr val="FF0000"/>
                </a:solidFill>
              </a:rPr>
              <a:t>Видеоазимут</a:t>
            </a:r>
            <a:r>
              <a:rPr lang="ru-RU" sz="3600" dirty="0" smtClean="0">
                <a:solidFill>
                  <a:srgbClr val="FF0000"/>
                </a:solidFill>
              </a:rPr>
              <a:t>» Ковалёва В. А</a:t>
            </a:r>
            <a:r>
              <a:rPr lang="ru-RU" sz="3600" dirty="0" smtClean="0">
                <a:solidFill>
                  <a:srgbClr val="660066"/>
                </a:solidFill>
              </a:rPr>
              <a:t>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59" name="Picture 19" descr="MCj042638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1016000"/>
          </a:xfrm>
          <a:prstGeom prst="rect">
            <a:avLst/>
          </a:prstGeom>
          <a:noFill/>
        </p:spPr>
      </p:pic>
      <p:pic>
        <p:nvPicPr>
          <p:cNvPr id="35860" name="Picture 20" descr="MCj043577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563" y="5738813"/>
            <a:ext cx="833437" cy="1119187"/>
          </a:xfrm>
          <a:prstGeom prst="rect">
            <a:avLst/>
          </a:prstGeom>
          <a:noFill/>
        </p:spPr>
      </p:pic>
      <p:pic>
        <p:nvPicPr>
          <p:cNvPr id="35861" name="Picture 21" descr="MCj042638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6113"/>
            <a:ext cx="849313" cy="1131887"/>
          </a:xfrm>
          <a:prstGeom prst="rect">
            <a:avLst/>
          </a:prstGeom>
          <a:noFill/>
        </p:spPr>
      </p:pic>
      <p:pic>
        <p:nvPicPr>
          <p:cNvPr id="35862" name="Picture 22" descr="MCj04358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400" y="0"/>
            <a:ext cx="86360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12858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Презентация проекта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Развлечение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«Удивительные глазки»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F8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3286148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8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142984"/>
            <a:ext cx="335755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8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000504"/>
            <a:ext cx="3357554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F8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071942"/>
            <a:ext cx="3357554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Глаза\0027-016-Bumazhnye-trenazhery-dlja-glaz-metodika-V.F.-Bazarnogo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357430"/>
            <a:ext cx="200026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           Работа с родителями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8782946"/>
              </p:ext>
            </p:extLst>
          </p:nvPr>
        </p:nvGraphicFramePr>
        <p:xfrm>
          <a:off x="1043608" y="769952"/>
          <a:ext cx="7992888" cy="6187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2208"/>
                <a:gridCol w="2232248"/>
                <a:gridCol w="2088232"/>
                <a:gridCol w="1800200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темы проекта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Знакомство</a:t>
                      </a:r>
                    </a:p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родителей  с   </a:t>
                      </a:r>
                    </a:p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информацией по теме проекта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совместной деятельности родителей и детей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79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Информационный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стенд: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объявление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Наглядная информация: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«Зоркие глазки»  «Гимнастика для глаз»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«Как помочь ребёнку в полярную ночь?»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консультации:  «Правильная посадка ребёнка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 столом» «Правильное освещение»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познавательной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художественной информации по теме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с интересной и доступной информацией по теме проекта;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подборка и накопление иллюстративного материала, создание картотеки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в тематических выставках совместно с детьми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творческих работ детей и родителей «Здоровые глазки»</a:t>
                      </a:r>
                    </a:p>
                    <a:p>
                      <a:pPr algn="ctr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книжки- самоделки совместно с родителями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«Береги глаза»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5009114"/>
            <a:ext cx="2352675" cy="1647825"/>
          </a:xfrm>
          <a:prstGeom prst="rect">
            <a:avLst/>
          </a:prstGeom>
        </p:spPr>
      </p:pic>
      <p:pic>
        <p:nvPicPr>
          <p:cNvPr id="1031" name="Picture 7" descr="C:\Users\123\Pictures\mod_article24215889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1584176" cy="19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23\Pictures\mod_article24215889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204" y="4707097"/>
            <a:ext cx="1632793" cy="17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36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   </a:t>
            </a:r>
            <a:r>
              <a:rPr lang="ru-RU" sz="3600" b="1" dirty="0" smtClean="0">
                <a:solidFill>
                  <a:srgbClr val="0070C0"/>
                </a:solidFill>
              </a:rPr>
              <a:t>Продукты проекта: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8286776" cy="62150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 детского творчества </a:t>
            </a:r>
          </a:p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конспекты мероприятий;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картотеки  по теме проекта:  художественное  слово,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гимнастика  для  глаз;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игры, альбомы;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глазные тренажёры;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CD-диск с презентацией проекта.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родителей: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 «Зоркие глазки», «Гимнастика для глаз».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 рекомендации для родителей   «Игры которые лечат!» (для глаз), «Как помочь ребёнку в полярную ночь?»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Папка – передвижка « Советы родителям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 сохранению  и укреплению зрения детей»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 творческих  работ  детей  и  родителей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«Здоровые  глазки»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книжки-самоделки «Береги глаза»</a:t>
            </a:r>
          </a:p>
          <a:p>
            <a:endParaRPr lang="ru-RU" dirty="0"/>
          </a:p>
        </p:txBody>
      </p:sp>
      <p:pic>
        <p:nvPicPr>
          <p:cNvPr id="5125" name="Picture 5" descr="E:\Pictures\Pictures\75808922_63919794_1284286897_3808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999" y="0"/>
            <a:ext cx="241100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Pictures\Pictures\a_d39e37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357430"/>
            <a:ext cx="1905000" cy="1714512"/>
          </a:xfrm>
          <a:prstGeom prst="rect">
            <a:avLst/>
          </a:prstGeom>
          <a:noFill/>
        </p:spPr>
      </p:pic>
      <p:pic>
        <p:nvPicPr>
          <p:cNvPr id="6" name="Рисунок 5" descr="knig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714884"/>
            <a:ext cx="2071670" cy="182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15001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Продукты проекта: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SCF8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7949"/>
          <a:stretch>
            <a:fillRect/>
          </a:stretch>
        </p:blipFill>
        <p:spPr>
          <a:xfrm>
            <a:off x="1285852" y="1714488"/>
            <a:ext cx="371477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278134235_1263974450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714884"/>
            <a:ext cx="3357554" cy="1861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84" y="107154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детского творчества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DCIM\102SSCAM\SI8559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85926"/>
            <a:ext cx="314327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29614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86544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краткосрочный, групповой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неделя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средней группы (4-5 лет) ,       воспитатели, родители воспитанников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Базисный компонент: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проекту проводится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в рамках основной общеобразовательной программы      дошкольного   учреждения  и  интегрирует ряд    образовательных областей: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познание,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коммуникация,  чтение художественной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литературы, безопасность, 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здоровье, физическая культура.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Pictures\Pictures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000504"/>
            <a:ext cx="1857356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8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39" r="9677"/>
          <a:stretch>
            <a:fillRect/>
          </a:stretch>
        </p:blipFill>
        <p:spPr>
          <a:xfrm>
            <a:off x="1142976" y="928670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28662" y="260648"/>
            <a:ext cx="821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развивающей среды по теме проекта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F8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142984"/>
            <a:ext cx="328611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F8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214818"/>
            <a:ext cx="3500430" cy="241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92" b="10482"/>
          <a:stretch/>
        </p:blipFill>
        <p:spPr>
          <a:xfrm>
            <a:off x="5724128" y="4365105"/>
            <a:ext cx="296097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85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331236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parovozik_w325_h1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85852" y="5013176"/>
            <a:ext cx="4143404" cy="1844824"/>
          </a:xfrm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детей и родителей «Здоровые глазки»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643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совместно с родителями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книжки - самоделки «Береги глаза»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89" b="5951"/>
          <a:stretch/>
        </p:blipFill>
        <p:spPr>
          <a:xfrm>
            <a:off x="4860032" y="2150241"/>
            <a:ext cx="2995233" cy="2209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6" r="11664"/>
          <a:stretch/>
        </p:blipFill>
        <p:spPr>
          <a:xfrm>
            <a:off x="6108880" y="4581128"/>
            <a:ext cx="2880320" cy="2089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7ff8c6077dc6l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8976"/>
            <a:ext cx="6643734" cy="4151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78579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Актуальность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8072462" cy="6143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Глаза считаются из всех органов чувств самым драгоценным даром природы. 90% информации человек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воспринимает из внешнего мира благодаря зрению.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любой деятельности: учёба, отдых, повседневная жизнь, необходимо  ХОРОШЕЕ ЗРЕНИЕ.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человек, а особенно ребёнок, должен понимать, что зрение важно оберегать и сохранять.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очень восприимчивы к разным воздействиям,  которые могут испортить зрение, поэтому сохранению и укреплению зрения в детском возрасте необходимо уделять особое внимание.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Pictures\Picture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145964"/>
            <a:ext cx="3857652" cy="171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5857875" cy="6429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</a:rPr>
              <a:t>Проблема проекта: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недостаточность 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у     детей   среднего дошкольного возраста     знаний об органах зрения  и  представлений  о необходимости заботиться о своём здоровье.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70C0"/>
                </a:solidFill>
              </a:rPr>
              <a:t>Цель проекта: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детей  среднего дошкольного возраста  элементарных представлений  об органах зрения -  глазах и  необходимости  сохранять здоровье глаз, как составной части  сохранения и укрепления здоровья человека.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E:\Pictures\Pictures\5a149387d3aa4a9c9c73d0722ec2d9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0"/>
            <a:ext cx="2214546" cy="2214554"/>
          </a:xfrm>
          <a:prstGeom prst="rect">
            <a:avLst/>
          </a:prstGeom>
          <a:noFill/>
        </p:spPr>
      </p:pic>
      <p:pic>
        <p:nvPicPr>
          <p:cNvPr id="3079" name="Picture 7" descr="E:\Pictures\Pictures\52367ba323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428868"/>
            <a:ext cx="2214546" cy="2286016"/>
          </a:xfrm>
          <a:prstGeom prst="rect">
            <a:avLst/>
          </a:prstGeom>
          <a:noFill/>
        </p:spPr>
      </p:pic>
      <p:pic>
        <p:nvPicPr>
          <p:cNvPr id="3080" name="Picture 8" descr="E:\Pictures\Pictures\271966-128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572008"/>
            <a:ext cx="235742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Pictures\Pictures\299_b9956bb1b080c03a6f26207f970169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857760"/>
            <a:ext cx="1500197" cy="200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3571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0"/>
            <a:ext cx="8286776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002060"/>
                </a:solidFill>
              </a:rPr>
              <a:t>                       </a:t>
            </a:r>
            <a:r>
              <a:rPr lang="ru-RU" sz="5100" b="1" dirty="0" smtClean="0">
                <a:solidFill>
                  <a:srgbClr val="0070C0"/>
                </a:solidFill>
              </a:rPr>
              <a:t>Задачи проекта:</a:t>
            </a:r>
            <a:endParaRPr lang="en-US" sz="51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детей: </a:t>
            </a:r>
          </a:p>
          <a:p>
            <a:pPr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развивать интерес к изучению  своего организма;</a:t>
            </a:r>
          </a:p>
          <a:p>
            <a:pPr lvl="0"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сформировать  знания об органах зрения человека;</a:t>
            </a:r>
          </a:p>
          <a:p>
            <a:pPr lvl="0"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подвести к пониманию необходимости беречь  своё зрение, избегать ситуаций, избегать ситуаций, которые могут нанести вред глазам;</a:t>
            </a:r>
          </a:p>
          <a:p>
            <a:pPr lvl="0"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познакомить детей с правилами ухода за глазами,</a:t>
            </a:r>
          </a:p>
          <a:p>
            <a:pPr lvl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мероприятиями по охране и укреплению зрения;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формировать  осознанное отношение к своему здоровью.</a:t>
            </a: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внедрить в практику работы педагогов методики  развития и коррекции основных зрительных функций   В. Ф. Базарного ,  Э.С. Аветисова и В. А. Ковалёва; </a:t>
            </a:r>
          </a:p>
          <a:p>
            <a:pPr lvl="0"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создать условия в предметно-игровой среде группы  по формированию и закреплению  знаний об органах зрения  человека и представлений о сохранении и укреплении зрения;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создать   информационную базу для родителей.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Для родителей:</a:t>
            </a:r>
          </a:p>
          <a:p>
            <a:pPr algn="ctr">
              <a:buFont typeface="Wingdings" pitchFamily="2" charset="2"/>
              <a:buChar char="§"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расширить  представление  родителей о мерах профилактики      заболеваний глаз и нарушения зрения у детей;</a:t>
            </a:r>
          </a:p>
          <a:p>
            <a:pPr lvl="0" algn="ctr"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сформировать представление о значимости  зрительной гимнастики</a:t>
            </a:r>
          </a:p>
          <a:p>
            <a:pPr lvl="0"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профилактике близорукости у детей;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вовлечь родителей воспитанников   в педагогический процесс МБДОУ. 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" name="Picture 2" descr="C:\Users\User\Pictures\ma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200023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0"/>
            <a:ext cx="8424936" cy="9286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Ожидаемые результаты по проекту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000924" cy="60722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сформированы  знания  детей об органах зрения человека;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сформировано понимание  необходимости беречь  своё зрение, избегать ситуаций, которые могут нанести вред глазам;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научились правильно ухаживать за глазами;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активизировали  и обогатили  знания  детей  о  ЗОЖ.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 условий  в предметно-игровой  среде группы   для  формирования и закрепления  знаний об органах зрения  человека и представлений о сохранении и укреплении зрения;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в практику ежедневной  работы  с детьми методик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и коррекции основных зрительных функций   В. Ф. Базарного ,  Э.С. Аветисова и В. А. Ковалёва;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родителей: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 знаний  родителей о  мерах профилактики      заболеваний глаз и близорукости у детей;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родителей воспитанников  в   педагогическом процессе  МБДОУ. </a:t>
            </a:r>
            <a:endParaRPr lang="ru-RU" dirty="0"/>
          </a:p>
        </p:txBody>
      </p:sp>
      <p:pic>
        <p:nvPicPr>
          <p:cNvPr id="4098" name="Picture 2" descr="C:\Users\Ася\Pictures\Физра Здоровье\0_4c56e_7b40d80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714356"/>
            <a:ext cx="2000232" cy="2160240"/>
          </a:xfrm>
          <a:prstGeom prst="rect">
            <a:avLst/>
          </a:prstGeom>
          <a:noFill/>
        </p:spPr>
      </p:pic>
      <p:pic>
        <p:nvPicPr>
          <p:cNvPr id="6148" name="Picture 4" descr="C:\Users\User\Pictures\kn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29200"/>
            <a:ext cx="2000232" cy="1828800"/>
          </a:xfrm>
          <a:prstGeom prst="rect">
            <a:avLst/>
          </a:prstGeom>
          <a:noFill/>
        </p:spPr>
      </p:pic>
      <p:pic>
        <p:nvPicPr>
          <p:cNvPr id="6149" name="Picture 5" descr="E:\Pictures\Pictures\mod_article24215889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000372"/>
            <a:ext cx="185735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3518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Этапы работы над  проектом: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4650972"/>
              </p:ext>
            </p:extLst>
          </p:nvPr>
        </p:nvGraphicFramePr>
        <p:xfrm>
          <a:off x="1064893" y="622613"/>
          <a:ext cx="7971603" cy="61418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6987"/>
                <a:gridCol w="2880320"/>
                <a:gridCol w="2664296"/>
              </a:tblGrid>
              <a:tr h="693316"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/>
                        <a:t>1 этап:</a:t>
                      </a:r>
                    </a:p>
                    <a:p>
                      <a:pPr algn="ctr"/>
                      <a:r>
                        <a:rPr lang="ru-RU" sz="1600" dirty="0" smtClean="0"/>
                        <a:t>Подготовительный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u="sng" dirty="0" smtClean="0"/>
                        <a:t>2 этап:</a:t>
                      </a:r>
                    </a:p>
                    <a:p>
                      <a:pPr algn="ctr"/>
                      <a:r>
                        <a:rPr lang="ru-RU" sz="1600" dirty="0" smtClean="0"/>
                        <a:t>Деятельный</a:t>
                      </a:r>
                    </a:p>
                    <a:p>
                      <a:pPr algn="ctr"/>
                      <a:r>
                        <a:rPr lang="ru-RU" sz="1600" dirty="0" smtClean="0"/>
                        <a:t>(</a:t>
                      </a:r>
                      <a:r>
                        <a:rPr lang="ru-RU" sz="1600" baseline="0" dirty="0" smtClean="0"/>
                        <a:t> реализация проекта)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endParaRPr lang="ru-RU" sz="1600" u="none" dirty="0" smtClean="0"/>
                    </a:p>
                    <a:p>
                      <a:pPr algn="ctr"/>
                      <a:r>
                        <a:rPr lang="ru-RU" sz="1600" u="sng" dirty="0" smtClean="0"/>
                        <a:t>3 этап</a:t>
                      </a:r>
                      <a:r>
                        <a:rPr lang="ru-RU" sz="1600" u="sng" baseline="0" dirty="0" smtClean="0"/>
                        <a:t> :</a:t>
                      </a:r>
                      <a:r>
                        <a:rPr lang="ru-RU" sz="1600" u="sng" dirty="0" smtClean="0"/>
                        <a:t> </a:t>
                      </a:r>
                      <a:r>
                        <a:rPr lang="ru-RU" sz="1600" u="none" dirty="0" smtClean="0"/>
                        <a:t>Итоговый</a:t>
                      </a:r>
                      <a:endParaRPr lang="ru-RU" sz="1600" u="none" dirty="0"/>
                    </a:p>
                  </a:txBody>
                  <a:tcPr/>
                </a:tc>
              </a:tr>
              <a:tr h="53188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уровня знаний детей об органах зрения,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правилах ухода за глазами и  понимание необходимости беречь своё зрение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цели и задач проекта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и изготовление развивающей среды по теме проекта: картотеки, Д/и, альбомы, глазные тренажёры и т.д.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художественной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литературы по теме проекта.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информационного стенда, консультационной базы для родителей.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Рассматривание плакатов, альбомов, предметных и сюжетных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картинок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 деятельность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Сюжетно-ролевые игры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 в медицинский кабинет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Пальчиковые игры 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Рисование 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Гимнастика для глаз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Зрительные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тренажёры</a:t>
                      </a:r>
                    </a:p>
                    <a:p>
                      <a:pPr algn="ctr"/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 родителей  с   </a:t>
                      </a:r>
                    </a:p>
                    <a:p>
                      <a:pPr algn="ctr"/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информацией по теме проекта</a:t>
                      </a:r>
                    </a:p>
                    <a:p>
                      <a:pPr algn="ctr"/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совместной деятельности родителей и детей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проекта: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Развлечение «Удивительные глазки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творческих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работ детей: рисунки, поделки по теме проекта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творческих работ детей 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и родителей</a:t>
                      </a:r>
                    </a:p>
                    <a:p>
                      <a:pPr algn="ctr"/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«Здоровые глазки»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книжки- самоделки совместно с родителями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«Береги глаза»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941168"/>
            <a:ext cx="1538574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6" y="116632"/>
            <a:ext cx="1294184" cy="126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16632"/>
            <a:ext cx="1296144" cy="94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3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88" y="260648"/>
            <a:ext cx="749808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СИСТЕМНАЯ   ПАУТИНКА   ПО ПРОЕКТУ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069820"/>
              </p:ext>
            </p:extLst>
          </p:nvPr>
        </p:nvGraphicFramePr>
        <p:xfrm>
          <a:off x="1071537" y="714356"/>
          <a:ext cx="8001056" cy="6156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28958"/>
                <a:gridCol w="5072098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ФОРМЫ РАБОТЫ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ОБРАЗОВАТЕЛЬНАЯ ОБЛАСТЬ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5264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  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</a:rPr>
                        <a:t>ПОЗНАНИЕ</a:t>
                      </a:r>
                      <a:endParaRPr lang="ru-RU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1879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«Наши помощники – глаза»</a:t>
                      </a:r>
                    </a:p>
                    <a:p>
                      <a:pPr algn="ctr"/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 деятельность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«Такие разные глазки»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«Наши помощники – органы чувств»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«Глаза – орган зрения»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«Найди картинку»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 Настроение и глаза»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«Составь портрет друга»</a:t>
                      </a:r>
                    </a:p>
                    <a:p>
                      <a:pPr algn="ctr"/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User\Pictures\Средняя группа  ТеремокФОТО\DSCF8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25190"/>
            <a:ext cx="2214578" cy="1660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C:\Users\User\Pictures\Средняя группа  ТеремокФОТО\DSCF8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60909"/>
            <a:ext cx="2188633" cy="158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C:\Users\User\Pictures\Средняя группа  ТеремокФОТО\DSCF8444.JPG"/>
          <p:cNvPicPr>
            <a:picLocks noChangeAspect="1" noChangeArrowheads="1"/>
          </p:cNvPicPr>
          <p:nvPr/>
        </p:nvPicPr>
        <p:blipFill>
          <a:blip r:embed="rId4" cstate="print"/>
          <a:srcRect b="20732"/>
          <a:stretch>
            <a:fillRect/>
          </a:stretch>
        </p:blipFill>
        <p:spPr bwMode="auto">
          <a:xfrm>
            <a:off x="6850238" y="3375719"/>
            <a:ext cx="2140215" cy="162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C:\Users\User\Pictures\Средняя группа  ТеремокФОТО\DSCF8489.JPG"/>
          <p:cNvPicPr>
            <a:picLocks noChangeAspect="1" noChangeArrowheads="1"/>
          </p:cNvPicPr>
          <p:nvPr/>
        </p:nvPicPr>
        <p:blipFill>
          <a:blip r:embed="rId5" cstate="print"/>
          <a:srcRect r="39146"/>
          <a:stretch>
            <a:fillRect/>
          </a:stretch>
        </p:blipFill>
        <p:spPr bwMode="auto">
          <a:xfrm>
            <a:off x="4000025" y="5000636"/>
            <a:ext cx="1571636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8" descr="C:\Users\User\Pictures\Средняя группа  ТеремокФОТО\DSCF84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000636"/>
            <a:ext cx="1788569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0" descr="C:\Users\User\Pictures\Средняя группа  ТеремокФОТО\DSCF8493.JPG"/>
          <p:cNvPicPr>
            <a:picLocks noChangeAspect="1" noChangeArrowheads="1"/>
          </p:cNvPicPr>
          <p:nvPr/>
        </p:nvPicPr>
        <p:blipFill>
          <a:blip r:embed="rId7" cstate="print"/>
          <a:srcRect r="19213"/>
          <a:stretch>
            <a:fillRect/>
          </a:stretch>
        </p:blipFill>
        <p:spPr bwMode="auto">
          <a:xfrm>
            <a:off x="7358082" y="5000667"/>
            <a:ext cx="1691787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F8420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83412" y="3143248"/>
            <a:ext cx="250033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76872"/>
            <a:ext cx="1920213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684610667"/>
              </p:ext>
            </p:extLst>
          </p:nvPr>
        </p:nvGraphicFramePr>
        <p:xfrm>
          <a:off x="1000125" y="0"/>
          <a:ext cx="8143876" cy="67865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71809"/>
                <a:gridCol w="5072067"/>
              </a:tblGrid>
              <a:tr h="481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КОММУНИКАЦИЯ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74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совместно с педагогом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рассказа-описания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«Портрет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моего друга»</a:t>
                      </a:r>
                    </a:p>
                    <a:p>
                      <a:pPr algn="ctr"/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«Скажи, какие?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«Доскажи словечко»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«Продолжи предложение»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«Кто назовёт больше действий?»</a:t>
                      </a:r>
                    </a:p>
                    <a:p>
                      <a:r>
                        <a:rPr lang="ru-RU" dirty="0" smtClean="0"/>
                        <a:t>           «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 кого чего нет?»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   ЧТЕНИЕ ХУДОЖЕСТВЕННОЙ ЛИТЕРАТУРЫ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658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Загадывание загадок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Стихи: 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Рассказ: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Русская народная сказка: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 тела, органы зрения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Орлова «Ребятишкам про глаза» 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«Про очки»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Дисненко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«Для чего нужны глаза?»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М. Ефремова «Тело человека»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В. Бианки «Глаза и уши»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«У страха глаза велики»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User\Pictures\Средняя группа  ТеремокФОТО\DSCF8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690" y="571480"/>
            <a:ext cx="2565449" cy="1857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27"/>
          <a:stretch>
            <a:fillRect/>
          </a:stretch>
        </p:blipFill>
        <p:spPr>
          <a:xfrm>
            <a:off x="6786578" y="1714488"/>
            <a:ext cx="2177910" cy="209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1135</TotalTime>
  <Words>1317</Words>
  <Application>Microsoft Office PowerPoint</Application>
  <PresentationFormat>Экран (4:3)</PresentationFormat>
  <Paragraphs>264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       </vt:lpstr>
      <vt:lpstr> </vt:lpstr>
      <vt:lpstr> Актуальность проекта</vt:lpstr>
      <vt:lpstr>Слайд 4</vt:lpstr>
      <vt:lpstr> </vt:lpstr>
      <vt:lpstr>Ожидаемые результаты по проекту:</vt:lpstr>
      <vt:lpstr> Этапы работы над  проектом:</vt:lpstr>
      <vt:lpstr>СИСТЕМНАЯ   ПАУТИНКА   ПО ПРОЕКТУ  </vt:lpstr>
      <vt:lpstr>Слайд 9</vt:lpstr>
      <vt:lpstr>Слайд 10</vt:lpstr>
      <vt:lpstr>Слайд 11</vt:lpstr>
      <vt:lpstr>Слайд 12</vt:lpstr>
      <vt:lpstr>УПРАЖНЕНИЯ  НА ПРОФИЛАКТИКУ НАРУШЕНИЯ ЗРЕНИЯ С ПОМОЩЬЮ ГЛАЗНЫХ ТРЕНАЖЁРОВ</vt:lpstr>
      <vt:lpstr>  Тренажер  со зрительными метками Базарного В.Ф.  </vt:lpstr>
      <vt:lpstr>Слайд 15</vt:lpstr>
      <vt:lpstr>Презентация проекта Развлечение «Удивительные глазки»</vt:lpstr>
      <vt:lpstr>           Работа с родителями</vt:lpstr>
      <vt:lpstr>           Продукты проекта: </vt:lpstr>
      <vt:lpstr>Продукты проекта: </vt:lpstr>
      <vt:lpstr>Слайд 20</vt:lpstr>
      <vt:lpstr>Слайд 21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Ася</cp:lastModifiedBy>
  <cp:revision>149</cp:revision>
  <dcterms:created xsi:type="dcterms:W3CDTF">2012-01-22T18:22:41Z</dcterms:created>
  <dcterms:modified xsi:type="dcterms:W3CDTF">2013-03-25T18:19:58Z</dcterms:modified>
</cp:coreProperties>
</file>