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60" r:id="rId6"/>
    <p:sldId id="259" r:id="rId7"/>
    <p:sldId id="261" r:id="rId8"/>
    <p:sldId id="264" r:id="rId9"/>
    <p:sldId id="262" r:id="rId10"/>
    <p:sldId id="263" r:id="rId11"/>
    <p:sldId id="266" r:id="rId12"/>
    <p:sldId id="265" r:id="rId13"/>
    <p:sldId id="270" r:id="rId14"/>
    <p:sldId id="271" r:id="rId15"/>
    <p:sldId id="267" r:id="rId16"/>
    <p:sldId id="269" r:id="rId17"/>
    <p:sldId id="272" r:id="rId18"/>
    <p:sldId id="274" r:id="rId19"/>
    <p:sldId id="273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032BB2D-0B67-401C-87F0-0555EE33B86A}" type="datetimeFigureOut">
              <a:rPr lang="ru-RU" smtClean="0"/>
              <a:t>02.03.2015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A945D8-59CB-4EB6-A47B-10584DDB089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4248472" cy="34303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и систематизация</a:t>
            </a:r>
            <a:b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материала 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749895"/>
            <a:ext cx="175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Задача № 2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" y="1628800"/>
            <a:ext cx="27101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0637" y="364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470" y="19168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5454" y="364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1628800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Найдите углы треугольника, если их градусные  меры относятся как 1: 4 : 5. 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4" descr="C:\Users\User\Desktop\triangle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4016"/>
            <a:ext cx="2736648" cy="26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908720"/>
                <a:ext cx="136815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mbria Math"/>
                    <a:ea typeface="Cambria Math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∠1=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i="1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∠2=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∠3=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i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1368152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3111" t="-2778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авая фигурная скобка 4"/>
          <p:cNvSpPr/>
          <p:nvPr/>
        </p:nvSpPr>
        <p:spPr>
          <a:xfrm>
            <a:off x="1963921" y="1101023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1647" y="1324218"/>
                <a:ext cx="80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647" y="1324218"/>
                <a:ext cx="80983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278" t="-9211" r="-225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564904"/>
                <a:ext cx="2624436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 + 4𝒙 + 5𝒙 = 180</a:t>
                </a:r>
              </a:p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𝒙=180</a:t>
                </a:r>
              </a:p>
              <a:p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𝒙=18</a:t>
                </a:r>
              </a:p>
              <a:p>
                <a:endParaRPr lang="ru-RU" sz="24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 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18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 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 ∙ 18=72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i="1" dirty="0">
                  <a:latin typeface="Cambria Math"/>
                  <a:ea typeface="Cambria Math"/>
                </a:endParaRPr>
              </a:p>
              <a:p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∠3 =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∙ </a:t>
                </a:r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18=90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dirty="0"/>
              </a:p>
              <a:p>
                <a:endParaRPr lang="ru-RU" sz="24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64904"/>
                <a:ext cx="2624436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3480" t="-1429" r="-2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3681" y="1249843"/>
            <a:ext cx="4202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Оцените соседа по парте</a:t>
            </a:r>
            <a:endParaRPr lang="ru-RU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User\Desktop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2" y="2564904"/>
            <a:ext cx="3960284" cy="29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13849" y="5654184"/>
                <a:ext cx="33404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18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°;72°;90°</m:t>
                    </m:r>
                  </m:oMath>
                </a14:m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49" y="5654184"/>
                <a:ext cx="334046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832"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1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62502" y="1772816"/>
            <a:ext cx="29614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597191" y="3196530"/>
            <a:ext cx="4118825" cy="42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148611" y="1340768"/>
            <a:ext cx="831101" cy="28803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99792" y="1340768"/>
            <a:ext cx="1556200" cy="2448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8521" y="27558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502" y="138420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6755" y="138420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8372" y="138420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9197" y="13568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27558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0277" y="27760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1323" y="33232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Дуга 23"/>
          <p:cNvSpPr/>
          <p:nvPr/>
        </p:nvSpPr>
        <p:spPr>
          <a:xfrm rot="7385207" flipH="1">
            <a:off x="1321751" y="2899009"/>
            <a:ext cx="193873" cy="393011"/>
          </a:xfrm>
          <a:prstGeom prst="arc">
            <a:avLst>
              <a:gd name="adj1" fmla="val 16200000"/>
              <a:gd name="adj2" fmla="val 2094659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/>
          <p:cNvSpPr/>
          <p:nvPr/>
        </p:nvSpPr>
        <p:spPr>
          <a:xfrm>
            <a:off x="1256449" y="2919245"/>
            <a:ext cx="437604" cy="55457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163627" y="2996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65042" y="2676189"/>
                <a:ext cx="643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76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42" y="2676189"/>
                <a:ext cx="643125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238" t="-9211" r="-1905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Дуга 27"/>
          <p:cNvSpPr/>
          <p:nvPr/>
        </p:nvSpPr>
        <p:spPr>
          <a:xfrm rot="4743069">
            <a:off x="1631083" y="1629184"/>
            <a:ext cx="302501" cy="42233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86605" y="1772816"/>
                <a:ext cx="8146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104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05" y="1772816"/>
                <a:ext cx="81464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194" t="-9211" r="-1493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716016" y="1603439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Найдите градусную меру ∠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DCE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Дуга 31"/>
          <p:cNvSpPr/>
          <p:nvPr/>
        </p:nvSpPr>
        <p:spPr>
          <a:xfrm rot="14317381">
            <a:off x="3650258" y="2855679"/>
            <a:ext cx="340039" cy="479671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525806" y="3029186"/>
            <a:ext cx="195631" cy="79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0496" y="2633849"/>
                <a:ext cx="643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96" y="2633849"/>
                <a:ext cx="643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238" t="-9211" r="-1905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171358" y="1752345"/>
            <a:ext cx="49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97650" y="4941168"/>
                <a:ext cx="791825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104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+76°=180°</m:t>
                    </m:r>
                    <m:d>
                      <m:dPr>
                        <m:ctrlPr>
                          <a:rPr lang="ru-RU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односторонние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𝑀𝐾</m:t>
                    </m:r>
                  </m:oMath>
                </a14:m>
                <a:endParaRPr lang="en-US" sz="28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</a:t>
                </a:r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DCE=∠CDB=40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(накрест лежащие)</m:t>
                    </m:r>
                  </m:oMath>
                </a14:m>
                <a:endParaRPr lang="ru-RU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50" y="4941168"/>
                <a:ext cx="791825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40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" name="Picture 7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657" y="2929031"/>
            <a:ext cx="1911251" cy="17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697650" y="620688"/>
            <a:ext cx="188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№ 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9667" y="5926611"/>
                <a:ext cx="190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40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67" y="5926611"/>
                <a:ext cx="190315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673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6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>
          <a:xfrm>
            <a:off x="521927" y="1035081"/>
            <a:ext cx="4842161" cy="3402030"/>
            <a:chOff x="521927" y="1011600"/>
            <a:chExt cx="4149325" cy="260670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275856" y="1364785"/>
              <a:ext cx="866805" cy="17918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56137" y="3144743"/>
              <a:ext cx="31935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699630" y="1387732"/>
              <a:ext cx="576226" cy="17689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56137" y="2372347"/>
              <a:ext cx="2789926" cy="7634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Дуга 16"/>
            <p:cNvSpPr/>
            <p:nvPr/>
          </p:nvSpPr>
          <p:spPr>
            <a:xfrm rot="2095242" flipV="1">
              <a:off x="3134147" y="1175089"/>
              <a:ext cx="443959" cy="596353"/>
            </a:xfrm>
            <a:prstGeom prst="arc">
              <a:avLst>
                <a:gd name="adj1" fmla="val 16200000"/>
                <a:gd name="adj2" fmla="val 190326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1927" y="2990693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02907" y="1011600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99034" y="275986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5177" y="2041352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2491" y="2199154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9230" y="3156637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076338" y="1753746"/>
                  <a:ext cx="5661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338" y="1753746"/>
                  <a:ext cx="566181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185" t="-47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Дуга 24"/>
            <p:cNvSpPr/>
            <p:nvPr/>
          </p:nvSpPr>
          <p:spPr>
            <a:xfrm rot="14532650">
              <a:off x="3900978" y="2936934"/>
              <a:ext cx="400223" cy="303476"/>
            </a:xfrm>
            <a:prstGeom prst="arc">
              <a:avLst>
                <a:gd name="adj1" fmla="val 16822407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>
            <a:xfrm rot="13383463">
              <a:off x="3887346" y="2679370"/>
              <a:ext cx="471268" cy="599784"/>
            </a:xfrm>
            <a:prstGeom prst="arc">
              <a:avLst>
                <a:gd name="adj1" fmla="val 16856221"/>
                <a:gd name="adj2" fmla="val 69612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512047" y="2722444"/>
                  <a:ext cx="5661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047" y="2722444"/>
                  <a:ext cx="56618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259" t="-46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Дуга 27"/>
            <p:cNvSpPr/>
            <p:nvPr/>
          </p:nvSpPr>
          <p:spPr>
            <a:xfrm rot="11687393">
              <a:off x="2662591" y="2463944"/>
              <a:ext cx="319651" cy="41308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2615160" y="2708471"/>
              <a:ext cx="137991" cy="202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186970" y="2734040"/>
                  <a:ext cx="5661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6970" y="2734040"/>
                  <a:ext cx="5661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174" t="-470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/>
          <p:cNvSpPr txBox="1"/>
          <p:nvPr/>
        </p:nvSpPr>
        <p:spPr>
          <a:xfrm>
            <a:off x="4499897" y="1131539"/>
            <a:ext cx="4032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Найдите градусную меру ∠ А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7" name="Picture 2" descr="C:\Users\User\AppData\Local\Temp\Rar$DIa0.607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35530"/>
            <a:ext cx="2208126" cy="31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85137" y="701596"/>
            <a:ext cx="175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Задача № 4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1678" y="747756"/>
            <a:ext cx="4790394" cy="3126445"/>
            <a:chOff x="566287" y="992843"/>
            <a:chExt cx="4104965" cy="2625459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275856" y="1364785"/>
              <a:ext cx="866805" cy="179185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56137" y="3144743"/>
              <a:ext cx="31935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2699630" y="1387732"/>
              <a:ext cx="576226" cy="176890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956137" y="2372347"/>
              <a:ext cx="2789926" cy="76346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Дуга 8"/>
            <p:cNvSpPr/>
            <p:nvPr/>
          </p:nvSpPr>
          <p:spPr>
            <a:xfrm rot="2095242" flipV="1">
              <a:off x="3134147" y="1175089"/>
              <a:ext cx="443959" cy="596353"/>
            </a:xfrm>
            <a:prstGeom prst="arc">
              <a:avLst>
                <a:gd name="adj1" fmla="val 16200000"/>
                <a:gd name="adj2" fmla="val 1903264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287" y="2902661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2114" y="992843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99034" y="275986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88606" y="1953801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2888" y="2208823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9230" y="3156637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124478" y="1793894"/>
                  <a:ext cx="5661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478" y="1793894"/>
                  <a:ext cx="566181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185" t="-5128"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Дуга 16"/>
            <p:cNvSpPr/>
            <p:nvPr/>
          </p:nvSpPr>
          <p:spPr>
            <a:xfrm rot="14532650">
              <a:off x="3900979" y="2902226"/>
              <a:ext cx="400223" cy="303476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Дуга 17"/>
            <p:cNvSpPr/>
            <p:nvPr/>
          </p:nvSpPr>
          <p:spPr>
            <a:xfrm rot="13383463">
              <a:off x="3887346" y="2679370"/>
              <a:ext cx="471268" cy="599784"/>
            </a:xfrm>
            <a:prstGeom prst="arc">
              <a:avLst>
                <a:gd name="adj1" fmla="val 16514769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426167" y="2653854"/>
                  <a:ext cx="56618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65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6167" y="2653854"/>
                  <a:ext cx="56618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185" t="-5128" b="-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Дуга 19"/>
            <p:cNvSpPr/>
            <p:nvPr/>
          </p:nvSpPr>
          <p:spPr>
            <a:xfrm rot="11687393">
              <a:off x="2662591" y="2463944"/>
              <a:ext cx="319651" cy="413089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615160" y="2708471"/>
              <a:ext cx="137991" cy="2025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117974" y="2708471"/>
                  <a:ext cx="485170" cy="3359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a14:m>
                  <a:endParaRPr lang="ru-RU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7974" y="2708471"/>
                  <a:ext cx="485170" cy="3359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753" t="-6154" b="-29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3193695" y="29826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60131" y="29826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564" y="3717032"/>
                <a:ext cx="83948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𝐸𝐷𝐹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: 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∠1=180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−</m:t>
                    </m:r>
                    <m:d>
                      <m:dPr>
                        <m:ctrlPr>
                          <a:rPr lang="ru-RU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/>
                            <a:ea typeface="Cambria Math"/>
                          </a:rPr>
                          <m:t>45°+65°</m:t>
                        </m:r>
                      </m:e>
                    </m:d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=70°,   (сумма углов треугольника)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4" y="3717032"/>
                <a:ext cx="839481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5" t="-5882" b="-11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1126" y="4561964"/>
                <a:ext cx="76772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2=180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−∠1=180°−70°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=110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 (смежные)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26" y="4561964"/>
                <a:ext cx="767729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668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1202" y="5085184"/>
                <a:ext cx="6587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𝐴𝐵𝐸</m:t>
                    </m:r>
                    <m:r>
                      <a:rPr lang="ru-RU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∠А=180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−(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+110°)=55°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02" y="5085184"/>
                <a:ext cx="658710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5" t="-1052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22400" y="5908630"/>
                <a:ext cx="25876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∠А=55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00" y="5908630"/>
                <a:ext cx="2587631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95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8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547664" y="1342987"/>
            <a:ext cx="1656184" cy="25922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0180" y="3789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789" y="87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79495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547664" y="2924944"/>
            <a:ext cx="1661917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349" y="263691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уга 12"/>
          <p:cNvSpPr/>
          <p:nvPr/>
        </p:nvSpPr>
        <p:spPr>
          <a:xfrm rot="8947684" flipV="1">
            <a:off x="2857868" y="3556447"/>
            <a:ext cx="335501" cy="14719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 flipH="1">
            <a:off x="2765136" y="3739091"/>
            <a:ext cx="216087" cy="35412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5400000">
            <a:off x="1422177" y="1466256"/>
            <a:ext cx="250975" cy="43204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834" y="1786736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34" y="1786736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19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1547664" y="3739091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63689" y="3739091"/>
            <a:ext cx="0" cy="196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1412776"/>
                <a:ext cx="47525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АВС прямоугольный ∠С=90°</m:t>
                    </m:r>
                  </m:oMath>
                </a14:m>
                <a:endParaRPr lang="ru-R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∠А=30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ВМ−биссектриса,   СМ=6 см</m:t>
                    </m:r>
                  </m:oMath>
                </a14:m>
                <a:endParaRPr lang="ru-R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Найти: катет АС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12776"/>
                <a:ext cx="4752528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923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52427" y="476672"/>
            <a:ext cx="175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Задача № 5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кой жанр кино вы предпочитаете. - От пользователей - Голосования - PeoplesChoice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16" y="3779288"/>
            <a:ext cx="3246536" cy="24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547664" y="1342987"/>
            <a:ext cx="1656184" cy="259228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0180" y="37890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8789" y="87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5159" y="39304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547664" y="2924944"/>
            <a:ext cx="1661917" cy="100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349" y="263691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Дуга 12"/>
          <p:cNvSpPr/>
          <p:nvPr/>
        </p:nvSpPr>
        <p:spPr>
          <a:xfrm rot="8947684" flipV="1">
            <a:off x="2857868" y="3556447"/>
            <a:ext cx="335501" cy="14719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 flipH="1">
            <a:off x="2765136" y="3739091"/>
            <a:ext cx="216087" cy="35412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5400000">
            <a:off x="1422177" y="1466256"/>
            <a:ext cx="250975" cy="43204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99834" y="1786736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834" y="1786736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19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1547664" y="3739091"/>
            <a:ext cx="2160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63689" y="3739091"/>
            <a:ext cx="0" cy="1961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08683" y="1017295"/>
                <a:ext cx="60501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В=90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−30°=60°,  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(сумма острых углов прямоугольного треугольника)</m:t>
                    </m:r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683" y="1017295"/>
                <a:ext cx="60501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109" t="-6349" r="-5040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08683" y="32293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5016" y="357783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3848" y="2143600"/>
                <a:ext cx="46127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∠1=∠2=30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 (ВМ−биссектриса)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143600"/>
                <a:ext cx="461273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116" t="-10667" r="-397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7714" y="4093215"/>
                <a:ext cx="39747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АМВ−равнобедренный, </m:t>
                      </m:r>
                    </m:oMath>
                  </m:oMathPara>
                </a14:m>
                <a:endParaRPr lang="ru-RU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АМ=МВ=12см.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14" y="4093215"/>
                <a:ext cx="3974742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2789" y="2715824"/>
                <a:ext cx="49509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МВ=2 МС (свойство катета лежащего против угла в 30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°)</m:t>
                    </m:r>
                  </m:oMath>
                </a14:m>
                <a:endParaRPr lang="ru-RU" sz="2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МВ=2∙ 6=12см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89" y="2715824"/>
                <a:ext cx="4950959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847" t="-4082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73179" y="5032743"/>
            <a:ext cx="375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АС=МС+АМ=6+12=18см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5676" y="5805264"/>
            <a:ext cx="280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Ответ: АС=18см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764704"/>
            <a:ext cx="175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Задача № 6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097757" y="1546918"/>
            <a:ext cx="2766341" cy="2008604"/>
            <a:chOff x="1097757" y="1546918"/>
            <a:chExt cx="2766341" cy="200860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403648" y="1700808"/>
              <a:ext cx="2088232" cy="15121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195736" y="1700808"/>
              <a:ext cx="460042" cy="15121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403648" y="1700808"/>
              <a:ext cx="12521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195736" y="3212976"/>
              <a:ext cx="129614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97757" y="154691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С</a:t>
              </a:r>
              <a:endParaRPr lang="ru-RU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19302" y="1546919"/>
              <a:ext cx="388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endParaRPr lang="ru-RU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7685" y="3093116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</a:t>
              </a:r>
              <a:endParaRPr lang="ru-RU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1880" y="3093857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endParaRPr lang="ru-RU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78040" y="1916832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</a:t>
              </a:r>
              <a:endParaRPr lang="ru-RU" sz="24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55976" y="134076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Докажите, что АВ=С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если известно, что АВ</a:t>
            </a:r>
            <a:r>
              <a:rPr lang="ru-RU" sz="2400" dirty="0" smtClean="0">
                <a:latin typeface="Cambria Math"/>
                <a:ea typeface="Cambria Math"/>
              </a:rPr>
              <a:t>∥</a:t>
            </a:r>
            <a:r>
              <a:rPr lang="en-US" sz="2400" dirty="0" smtClean="0">
                <a:latin typeface="Cambria Math"/>
                <a:ea typeface="Cambria Math"/>
              </a:rPr>
              <a:t>CD</a:t>
            </a:r>
            <a:r>
              <a:rPr lang="ru-RU" sz="2400" dirty="0" smtClean="0">
                <a:latin typeface="Cambria Math"/>
                <a:ea typeface="Cambria Math"/>
              </a:rPr>
              <a:t> и</a:t>
            </a:r>
            <a:r>
              <a:rPr lang="en-US" sz="2400" dirty="0" smtClean="0">
                <a:latin typeface="Cambria Math"/>
                <a:ea typeface="Cambria Math"/>
              </a:rPr>
              <a:t>  BO=CO</a:t>
            </a:r>
            <a:r>
              <a:rPr lang="ru-RU" sz="2400" dirty="0" smtClean="0">
                <a:latin typeface="Cambria Math"/>
                <a:ea typeface="Cambria Math"/>
              </a:rPr>
              <a:t>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3218" y="3717032"/>
                <a:ext cx="3841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Доказательство:</a:t>
                </a: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𝐷𝑂𝐶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 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endParaRPr lang="ru-RU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18" y="3717032"/>
                <a:ext cx="3841180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377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24174" y="4596182"/>
            <a:ext cx="274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1.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BO=CO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(по 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усл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.)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1880" y="5013176"/>
            <a:ext cx="468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∠DOC=∠AOB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(вертикальные)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07" y="5406591"/>
            <a:ext cx="5008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∠DCO=∠ABO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(накрест лежащие</a:t>
            </a:r>
            <a:r>
              <a:rPr lang="ru-RU" dirty="0" smtClean="0">
                <a:latin typeface="Cambria Math"/>
                <a:ea typeface="Cambria Math"/>
              </a:rPr>
              <a:t>)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5793565" y="4785064"/>
            <a:ext cx="155448" cy="12003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21983" y="5175758"/>
                <a:ext cx="25462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Cambria Math"/>
                    <a:ea typeface="Cambria Math"/>
                  </a:rPr>
                  <a:t>⟹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𝐷𝑂𝐶</m:t>
                    </m:r>
                    <m:r>
                      <a:rPr lang="ru-R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983" y="5175758"/>
                <a:ext cx="254627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589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Дуга 29"/>
          <p:cNvSpPr/>
          <p:nvPr/>
        </p:nvSpPr>
        <p:spPr>
          <a:xfrm rot="3399888">
            <a:off x="1483299" y="1657636"/>
            <a:ext cx="322138" cy="240124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Дуга 30"/>
          <p:cNvSpPr/>
          <p:nvPr/>
        </p:nvSpPr>
        <p:spPr>
          <a:xfrm rot="13841857">
            <a:off x="3076953" y="2999671"/>
            <a:ext cx="316363" cy="24718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133510" y="5557993"/>
            <a:ext cx="492443" cy="39530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sz="2000" dirty="0" smtClean="0">
                <a:latin typeface="Cambria Math"/>
                <a:ea typeface="Cambria Math"/>
              </a:rPr>
              <a:t>⟹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804248" y="5985399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АВ=С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  <p:bldP spid="29" grpId="0"/>
      <p:bldP spid="30" grpId="0" animBg="1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942" y="1062609"/>
            <a:ext cx="567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1.Сумма углов треугольника равна 90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°?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952" y="1532718"/>
            <a:ext cx="7770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2. Напротив прямого угла в треугольнике лежит гипотенуза?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942" y="2378078"/>
            <a:ext cx="788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3.В треугольнике может быть только один тупой угол?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05952" y="2863391"/>
                <a:ext cx="70567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4.Внешний угол треугольника равен 50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тогда смежный с ним угол равен 120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52" y="2863391"/>
                <a:ext cx="7056784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383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905941" y="3694388"/>
            <a:ext cx="7884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5.В равнобедренном  треугольнике углы при основании равны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952" y="4525385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6.Стороны прямоугольного треугольника равны 5см,12см,13см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Тогда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длина наибольшего катета равна 13 см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792" y="5730777"/>
            <a:ext cx="73803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7.Все углы в равностороннем треугольнике равны?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76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50912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3610" y="2962674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3610" y="155080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1484784"/>
            <a:ext cx="2199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Всё понятно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3296" y="3158264"/>
            <a:ext cx="371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Немного затруднялся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9722" y="4653136"/>
            <a:ext cx="442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Было трудно и непонятно</a:t>
            </a: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219" y="1124744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«Геометрия полна приключений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потому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что за каждой задачей скрывается приключение мысли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Решить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задачу – это значит пережить приключение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</a:p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(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В. Произволов)</a:t>
            </a:r>
          </a:p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7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451713" cy="223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0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83" y="2996952"/>
            <a:ext cx="3644592" cy="34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84784"/>
            <a:ext cx="5195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урок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259632" y="2204864"/>
            <a:ext cx="288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59632" y="3212976"/>
            <a:ext cx="288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123729" y="908720"/>
            <a:ext cx="1492411" cy="32403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11647" y="16222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16222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646" y="21328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8119" y="21415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27176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698" y="271763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5392" y="3182198"/>
            <a:ext cx="25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9533" y="32129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1" y="1415204"/>
                <a:ext cx="417646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Выберите 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неверное</a:t>
                </a: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утверждение</a:t>
                </a:r>
              </a:p>
              <a:p>
                <a:pPr algn="ctr"/>
                <a:endParaRPr lang="ru-RU" sz="28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Прямые 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и </a:t>
                </a:r>
                <a:r>
                  <a:rPr lang="en-US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 </a:t>
                </a:r>
                <a:r>
                  <a:rPr lang="ru-RU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параллельны, если</a:t>
                </a: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4=∠5</m:t>
                    </m:r>
                  </m:oMath>
                </a14:m>
                <a:endParaRPr lang="ru-RU" sz="2800" b="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514350" indent="-514350">
                  <a:buAutoNum type="arabicParenR"/>
                </a:pP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∠2=∠6</a:t>
                </a:r>
              </a:p>
              <a:p>
                <a:pPr marL="514350" indent="-514350">
                  <a:buAutoNum type="arabicParenR"/>
                </a:pP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∠1=∠7</a:t>
                </a:r>
              </a:p>
              <a:p>
                <a:pPr marL="514350" indent="-514350">
                  <a:buAutoNum type="arabicParenR"/>
                </a:pPr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∠3+∠5=180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415204"/>
                <a:ext cx="4176464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2920" t="-1536" b="-3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 descr="Профессии, связанные с математикой Мир женщи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2" y="4437112"/>
            <a:ext cx="2304257" cy="183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40799" y="15739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0799" y="27484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6140" y="82448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2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928688" y="3429000"/>
            <a:ext cx="35004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28689" y="2260556"/>
            <a:ext cx="35004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357312" y="1806253"/>
            <a:ext cx="2643188" cy="20002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4755" y="170080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337" y="29876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9591" y="134076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Дуга 11"/>
          <p:cNvSpPr/>
          <p:nvPr/>
        </p:nvSpPr>
        <p:spPr>
          <a:xfrm rot="17780122">
            <a:off x="1893696" y="3240994"/>
            <a:ext cx="660971" cy="53977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уга 12"/>
          <p:cNvSpPr/>
          <p:nvPr/>
        </p:nvSpPr>
        <p:spPr>
          <a:xfrm>
            <a:off x="2987823" y="2060848"/>
            <a:ext cx="432049" cy="43204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уга 13"/>
          <p:cNvSpPr/>
          <p:nvPr/>
        </p:nvSpPr>
        <p:spPr>
          <a:xfrm>
            <a:off x="3059832" y="1962418"/>
            <a:ext cx="453961" cy="53047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9872" y="1762363"/>
                <a:ext cx="720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762363"/>
                <a:ext cx="720069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6949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9672" y="2725634"/>
                <a:ext cx="9156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133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725634"/>
                <a:ext cx="91563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4000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807427" y="1830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5307" y="22502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5375" y="29872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203313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Параллельны ли прямые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7772"/>
            <a:ext cx="1911251" cy="17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9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267744" y="1628800"/>
            <a:ext cx="2736304" cy="22322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187624" y="1628800"/>
            <a:ext cx="2232248" cy="2592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1075" y="3573016"/>
            <a:ext cx="47050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8291" y="14236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1981" y="142438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075" y="35439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09958" y="22832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765" y="1980927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2     3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8291" y="3147926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4                     5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1473946"/>
            <a:ext cx="1912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∠</a:t>
            </a:r>
            <a:r>
              <a:rPr lang="en-US" sz="2800" dirty="0" smtClean="0"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2=∠4+∠5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52120" y="2176354"/>
                <a:ext cx="2858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en-US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1+</a:t>
                </a:r>
                <a:r>
                  <a:rPr lang="ru-RU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en-US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4+</a:t>
                </a:r>
                <a:r>
                  <a:rPr lang="ru-RU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en-US" sz="28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5=180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176354"/>
                <a:ext cx="2858475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264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User\AppData\Local\Temp\Rar$DIa0.607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50" y="3573016"/>
            <a:ext cx="2208126" cy="312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27584" y="620688"/>
            <a:ext cx="1060704" cy="2376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94584" y="1304764"/>
            <a:ext cx="1656184" cy="1800200"/>
          </a:xfrm>
          <a:prstGeom prst="triangle">
            <a:avLst>
              <a:gd name="adj" fmla="val 48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6516216" y="1340768"/>
            <a:ext cx="2016224" cy="165618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16216" y="278092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32240" y="2811258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71600" y="1988840"/>
            <a:ext cx="144016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619672" y="1988840"/>
            <a:ext cx="144016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95936" y="2168860"/>
            <a:ext cx="216024" cy="198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860032" y="2154307"/>
            <a:ext cx="216024" cy="180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22676" y="2976730"/>
            <a:ext cx="0" cy="252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9432" y="3126912"/>
            <a:ext cx="22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Равнобедренный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остроугольный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888" y="3326967"/>
            <a:ext cx="2127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равносторонний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4228" y="3126912"/>
            <a:ext cx="202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прямоугольный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Равнобедренный треугольник 2047"/>
          <p:cNvSpPr/>
          <p:nvPr/>
        </p:nvSpPr>
        <p:spPr>
          <a:xfrm>
            <a:off x="827585" y="4488164"/>
            <a:ext cx="3276364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TextBox 2048"/>
          <p:cNvSpPr txBox="1"/>
          <p:nvPr/>
        </p:nvSpPr>
        <p:spPr>
          <a:xfrm>
            <a:off x="1619672" y="5949280"/>
            <a:ext cx="1814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тупоугольный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892547" y="1484784"/>
            <a:ext cx="1368152" cy="244827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1673" y="411677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22048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гипотенуза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574196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катет</a:t>
            </a:r>
            <a:endParaRPr lang="ru-RU" dirty="0"/>
          </a:p>
        </p:txBody>
      </p:sp>
      <p:sp>
        <p:nvSpPr>
          <p:cNvPr id="8" name="Дуга 7"/>
          <p:cNvSpPr/>
          <p:nvPr/>
        </p:nvSpPr>
        <p:spPr>
          <a:xfrm rot="7226590">
            <a:off x="1754388" y="1646730"/>
            <a:ext cx="472684" cy="47040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62099" y="2199188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30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099" y="2199188"/>
                <a:ext cx="527709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195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73278" y="38175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7797" y="10527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8138" y="381980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892547" y="3717032"/>
            <a:ext cx="1646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57199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5976" y="1916832"/>
                <a:ext cx="424847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Катет, лежащий против угла, величина которого равна 30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 равен половине гипотенузы. </a:t>
                </a:r>
                <a:endParaRPr lang="ru-RU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16832"/>
                <a:ext cx="424847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017" t="-3356" r="-2155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73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28616"/>
            <a:ext cx="1911251" cy="174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6742" y="1124744"/>
            <a:ext cx="384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AppData\Local\Temp\Rar$DIa0.091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5616624" cy="42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1382897" y="1839496"/>
            <a:ext cx="2500313" cy="2357438"/>
            <a:chOff x="714375" y="1143000"/>
            <a:chExt cx="2500313" cy="2357438"/>
          </a:xfrm>
        </p:grpSpPr>
        <p:sp>
          <p:nvSpPr>
            <p:cNvPr id="6" name="Равнобедренный треугольник 5"/>
            <p:cNvSpPr/>
            <p:nvPr/>
          </p:nvSpPr>
          <p:spPr bwMode="auto">
            <a:xfrm>
              <a:off x="714375" y="1143000"/>
              <a:ext cx="2500313" cy="2357438"/>
            </a:xfrm>
            <a:prstGeom prst="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8" name="Прямая соединительная линия 7"/>
            <p:cNvCxnSpPr>
              <a:stCxn id="6" idx="2"/>
              <a:endCxn id="6" idx="4"/>
            </p:cNvCxnSpPr>
            <p:nvPr/>
          </p:nvCxnSpPr>
          <p:spPr bwMode="auto">
            <a:xfrm>
              <a:off x="714375" y="3500438"/>
              <a:ext cx="25003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16200000" flipH="1">
              <a:off x="1107281" y="2107407"/>
              <a:ext cx="357187" cy="285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2393156" y="2107407"/>
              <a:ext cx="357187" cy="28575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38013" y="420223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3053" y="1484784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3210" y="418585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 rot="15484718">
            <a:off x="1334275" y="3834387"/>
            <a:ext cx="479881" cy="57606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07246" y="1484784"/>
                <a:ext cx="42531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Дано: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𝑀𝑁𝐾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−равнобедренный</m:t>
                    </m:r>
                  </m:oMath>
                </a14:m>
                <a:endParaRPr lang="ru-RU" sz="24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∠</a:t>
                </a:r>
                <a:r>
                  <a:rPr lang="ru-RU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125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Найти: ∠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46" y="1484784"/>
                <a:ext cx="4253186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149" t="-3113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:\Users\User\AppData\Local\Temp\Rar$DIa0.753\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26557"/>
            <a:ext cx="160964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3198" y="5149683"/>
                <a:ext cx="69511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b="0" i="0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=55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ru-RU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углы при основании)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∠</a:t>
                </a: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N=180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°−(∠</m:t>
                    </m:r>
                    <m:r>
                      <a:rPr lang="ru-RU" sz="2400" b="0" i="0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+∠</m:t>
                    </m:r>
                    <m:r>
                      <a:rPr lang="ru-RU" sz="2400" b="0" i="1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=180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ru-RU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°+5</m:t>
                        </m:r>
                        <m:r>
                          <a:rPr lang="ru-RU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  <m:r>
                      <a:rPr lang="ru-RU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ru-RU" sz="24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8" y="5149683"/>
                <a:ext cx="6951130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316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5576" y="692696"/>
            <a:ext cx="1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Задача №1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5991914"/>
                <a:ext cx="1903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Ответ: 70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91914"/>
                <a:ext cx="1903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6731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84074" y="4185974"/>
            <a:ext cx="915353" cy="110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4843" y="35010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5477" y="380212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3147" y="3778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7925" y="4780351"/>
                <a:ext cx="6153672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2=180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°</m:t>
                    </m:r>
                    <m:r>
                      <a:rPr lang="ru-RU" sz="2400" i="1">
                        <a:latin typeface="Cambria Math"/>
                        <a:ea typeface="Cambria Math"/>
                      </a:rPr>
                      <m:t>−∠1</m:t>
                    </m:r>
                    <m:r>
                      <a:rPr lang="ru-RU" sz="2400" b="0" i="0" smtClean="0">
                        <a:latin typeface="Cambria Math"/>
                        <a:ea typeface="Cambria Math"/>
                      </a:rPr>
                      <m:t>=180</m:t>
                    </m:r>
                    <m:r>
                      <a:rPr lang="ru-RU" sz="2400" b="0" i="1" smtClean="0">
                        <a:latin typeface="Cambria Math"/>
                        <a:ea typeface="Cambria Math"/>
                      </a:rPr>
                      <m:t>°−125°=55°</m:t>
                    </m:r>
                  </m:oMath>
                </a14:m>
                <a:r>
                  <a:rPr lang="ru-RU" dirty="0" smtClean="0"/>
                  <a:t>              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25" y="4780351"/>
                <a:ext cx="6153672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9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1149</TotalTime>
  <Words>684</Words>
  <Application>Microsoft Office PowerPoint</Application>
  <PresentationFormat>Экран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Повторение и систематизация учебного материала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повторения и систематизации знаний</dc:title>
  <dc:creator>User</dc:creator>
  <cp:lastModifiedBy>User</cp:lastModifiedBy>
  <cp:revision>53</cp:revision>
  <dcterms:created xsi:type="dcterms:W3CDTF">2015-02-27T14:13:31Z</dcterms:created>
  <dcterms:modified xsi:type="dcterms:W3CDTF">2015-03-02T18:45:58Z</dcterms:modified>
</cp:coreProperties>
</file>