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07" r:id="rId3"/>
    <p:sldId id="267" r:id="rId4"/>
    <p:sldId id="288" r:id="rId5"/>
    <p:sldId id="290" r:id="rId6"/>
    <p:sldId id="291" r:id="rId7"/>
    <p:sldId id="292" r:id="rId8"/>
    <p:sldId id="273" r:id="rId9"/>
    <p:sldId id="293" r:id="rId10"/>
    <p:sldId id="279" r:id="rId11"/>
    <p:sldId id="272" r:id="rId12"/>
    <p:sldId id="282" r:id="rId13"/>
    <p:sldId id="283" r:id="rId14"/>
    <p:sldId id="277" r:id="rId15"/>
    <p:sldId id="280" r:id="rId16"/>
    <p:sldId id="275" r:id="rId17"/>
    <p:sldId id="287" r:id="rId18"/>
    <p:sldId id="281" r:id="rId19"/>
    <p:sldId id="294" r:id="rId20"/>
    <p:sldId id="285" r:id="rId21"/>
    <p:sldId id="305" r:id="rId22"/>
    <p:sldId id="284" r:id="rId23"/>
    <p:sldId id="296" r:id="rId24"/>
    <p:sldId id="297" r:id="rId25"/>
    <p:sldId id="298" r:id="rId26"/>
    <p:sldId id="300" r:id="rId27"/>
    <p:sldId id="302" r:id="rId28"/>
    <p:sldId id="274" r:id="rId29"/>
    <p:sldId id="306" r:id="rId30"/>
  </p:sldIdLst>
  <p:sldSz cx="10801350" cy="7561263"/>
  <p:notesSz cx="6858000" cy="9144000"/>
  <p:defaultTextStyle>
    <a:defPPr>
      <a:defRPr lang="ru-RU"/>
    </a:defPPr>
    <a:lvl1pPr marL="0" algn="l" defTabSz="1049274" rtl="0" eaLnBrk="1" latinLnBrk="0" hangingPunct="1">
      <a:defRPr sz="2100" kern="1200">
        <a:solidFill>
          <a:schemeClr val="tx1"/>
        </a:solidFill>
        <a:latin typeface="+mn-lt"/>
        <a:ea typeface="+mn-ea"/>
        <a:cs typeface="+mn-cs"/>
      </a:defRPr>
    </a:lvl1pPr>
    <a:lvl2pPr marL="524637" algn="l" defTabSz="1049274" rtl="0" eaLnBrk="1" latinLnBrk="0" hangingPunct="1">
      <a:defRPr sz="2100" kern="1200">
        <a:solidFill>
          <a:schemeClr val="tx1"/>
        </a:solidFill>
        <a:latin typeface="+mn-lt"/>
        <a:ea typeface="+mn-ea"/>
        <a:cs typeface="+mn-cs"/>
      </a:defRPr>
    </a:lvl2pPr>
    <a:lvl3pPr marL="1049274" algn="l" defTabSz="1049274" rtl="0" eaLnBrk="1" latinLnBrk="0" hangingPunct="1">
      <a:defRPr sz="2100" kern="1200">
        <a:solidFill>
          <a:schemeClr val="tx1"/>
        </a:solidFill>
        <a:latin typeface="+mn-lt"/>
        <a:ea typeface="+mn-ea"/>
        <a:cs typeface="+mn-cs"/>
      </a:defRPr>
    </a:lvl3pPr>
    <a:lvl4pPr marL="1573911" algn="l" defTabSz="1049274" rtl="0" eaLnBrk="1" latinLnBrk="0" hangingPunct="1">
      <a:defRPr sz="2100" kern="1200">
        <a:solidFill>
          <a:schemeClr val="tx1"/>
        </a:solidFill>
        <a:latin typeface="+mn-lt"/>
        <a:ea typeface="+mn-ea"/>
        <a:cs typeface="+mn-cs"/>
      </a:defRPr>
    </a:lvl4pPr>
    <a:lvl5pPr marL="2098548" algn="l" defTabSz="1049274" rtl="0" eaLnBrk="1" latinLnBrk="0" hangingPunct="1">
      <a:defRPr sz="2100" kern="1200">
        <a:solidFill>
          <a:schemeClr val="tx1"/>
        </a:solidFill>
        <a:latin typeface="+mn-lt"/>
        <a:ea typeface="+mn-ea"/>
        <a:cs typeface="+mn-cs"/>
      </a:defRPr>
    </a:lvl5pPr>
    <a:lvl6pPr marL="2623185" algn="l" defTabSz="1049274" rtl="0" eaLnBrk="1" latinLnBrk="0" hangingPunct="1">
      <a:defRPr sz="2100" kern="1200">
        <a:solidFill>
          <a:schemeClr val="tx1"/>
        </a:solidFill>
        <a:latin typeface="+mn-lt"/>
        <a:ea typeface="+mn-ea"/>
        <a:cs typeface="+mn-cs"/>
      </a:defRPr>
    </a:lvl6pPr>
    <a:lvl7pPr marL="3147822" algn="l" defTabSz="1049274" rtl="0" eaLnBrk="1" latinLnBrk="0" hangingPunct="1">
      <a:defRPr sz="2100" kern="1200">
        <a:solidFill>
          <a:schemeClr val="tx1"/>
        </a:solidFill>
        <a:latin typeface="+mn-lt"/>
        <a:ea typeface="+mn-ea"/>
        <a:cs typeface="+mn-cs"/>
      </a:defRPr>
    </a:lvl7pPr>
    <a:lvl8pPr marL="3672459" algn="l" defTabSz="1049274" rtl="0" eaLnBrk="1" latinLnBrk="0" hangingPunct="1">
      <a:defRPr sz="2100" kern="1200">
        <a:solidFill>
          <a:schemeClr val="tx1"/>
        </a:solidFill>
        <a:latin typeface="+mn-lt"/>
        <a:ea typeface="+mn-ea"/>
        <a:cs typeface="+mn-cs"/>
      </a:defRPr>
    </a:lvl8pPr>
    <a:lvl9pPr marL="4197096" algn="l" defTabSz="1049274"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296" y="-78"/>
      </p:cViewPr>
      <p:guideLst>
        <p:guide orient="horz" pos="2382"/>
        <p:guide pos="34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0101" y="2348893"/>
            <a:ext cx="9181148"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20203" y="4284716"/>
            <a:ext cx="7560945" cy="1932323"/>
          </a:xfrm>
        </p:spPr>
        <p:txBody>
          <a:bodyPr/>
          <a:lstStyle>
            <a:lvl1pPr marL="0" indent="0" algn="ctr">
              <a:buNone/>
              <a:defRPr>
                <a:solidFill>
                  <a:schemeClr val="tx1">
                    <a:tint val="75000"/>
                  </a:schemeClr>
                </a:solidFill>
              </a:defRPr>
            </a:lvl1pPr>
            <a:lvl2pPr marL="524637" indent="0" algn="ctr">
              <a:buNone/>
              <a:defRPr>
                <a:solidFill>
                  <a:schemeClr val="tx1">
                    <a:tint val="75000"/>
                  </a:schemeClr>
                </a:solidFill>
              </a:defRPr>
            </a:lvl2pPr>
            <a:lvl3pPr marL="1049274" indent="0" algn="ctr">
              <a:buNone/>
              <a:defRPr>
                <a:solidFill>
                  <a:schemeClr val="tx1">
                    <a:tint val="75000"/>
                  </a:schemeClr>
                </a:solidFill>
              </a:defRPr>
            </a:lvl3pPr>
            <a:lvl4pPr marL="1573911" indent="0" algn="ctr">
              <a:buNone/>
              <a:defRPr>
                <a:solidFill>
                  <a:schemeClr val="tx1">
                    <a:tint val="75000"/>
                  </a:schemeClr>
                </a:solidFill>
              </a:defRPr>
            </a:lvl4pPr>
            <a:lvl5pPr marL="2098548" indent="0" algn="ctr">
              <a:buNone/>
              <a:defRPr>
                <a:solidFill>
                  <a:schemeClr val="tx1">
                    <a:tint val="75000"/>
                  </a:schemeClr>
                </a:solidFill>
              </a:defRPr>
            </a:lvl5pPr>
            <a:lvl6pPr marL="2623185" indent="0" algn="ctr">
              <a:buNone/>
              <a:defRPr>
                <a:solidFill>
                  <a:schemeClr val="tx1">
                    <a:tint val="75000"/>
                  </a:schemeClr>
                </a:solidFill>
              </a:defRPr>
            </a:lvl6pPr>
            <a:lvl7pPr marL="3147822" indent="0" algn="ctr">
              <a:buNone/>
              <a:defRPr>
                <a:solidFill>
                  <a:schemeClr val="tx1">
                    <a:tint val="75000"/>
                  </a:schemeClr>
                </a:solidFill>
              </a:defRPr>
            </a:lvl7pPr>
            <a:lvl8pPr marL="3672459" indent="0" algn="ctr">
              <a:buNone/>
              <a:defRPr>
                <a:solidFill>
                  <a:schemeClr val="tx1">
                    <a:tint val="75000"/>
                  </a:schemeClr>
                </a:solidFill>
              </a:defRPr>
            </a:lvl8pPr>
            <a:lvl9pPr marL="4197096"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830979" y="302802"/>
            <a:ext cx="2430304"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40067" y="302802"/>
            <a:ext cx="7110889"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32" y="4858812"/>
            <a:ext cx="9181148" cy="1501751"/>
          </a:xfrm>
        </p:spPr>
        <p:txBody>
          <a:bodyPr anchor="t"/>
          <a:lstStyle>
            <a:lvl1pPr algn="l">
              <a:defRPr sz="4600" b="1" cap="all"/>
            </a:lvl1pPr>
          </a:lstStyle>
          <a:p>
            <a:r>
              <a:rPr lang="ru-RU" smtClean="0"/>
              <a:t>Образец заголовка</a:t>
            </a:r>
            <a:endParaRPr lang="ru-RU"/>
          </a:p>
        </p:txBody>
      </p:sp>
      <p:sp>
        <p:nvSpPr>
          <p:cNvPr id="3" name="Текст 2"/>
          <p:cNvSpPr>
            <a:spLocks noGrp="1"/>
          </p:cNvSpPr>
          <p:nvPr>
            <p:ph type="body" idx="1"/>
          </p:nvPr>
        </p:nvSpPr>
        <p:spPr>
          <a:xfrm>
            <a:off x="853232" y="3204786"/>
            <a:ext cx="9181148" cy="1654026"/>
          </a:xfrm>
        </p:spPr>
        <p:txBody>
          <a:bodyPr anchor="b"/>
          <a:lstStyle>
            <a:lvl1pPr marL="0" indent="0">
              <a:buNone/>
              <a:defRPr sz="2300">
                <a:solidFill>
                  <a:schemeClr val="tx1">
                    <a:tint val="75000"/>
                  </a:schemeClr>
                </a:solidFill>
              </a:defRPr>
            </a:lvl1pPr>
            <a:lvl2pPr marL="524637" indent="0">
              <a:buNone/>
              <a:defRPr sz="2100">
                <a:solidFill>
                  <a:schemeClr val="tx1">
                    <a:tint val="75000"/>
                  </a:schemeClr>
                </a:solidFill>
              </a:defRPr>
            </a:lvl2pPr>
            <a:lvl3pPr marL="1049274" indent="0">
              <a:buNone/>
              <a:defRPr sz="1800">
                <a:solidFill>
                  <a:schemeClr val="tx1">
                    <a:tint val="75000"/>
                  </a:schemeClr>
                </a:solidFill>
              </a:defRPr>
            </a:lvl3pPr>
            <a:lvl4pPr marL="1573911" indent="0">
              <a:buNone/>
              <a:defRPr sz="1600">
                <a:solidFill>
                  <a:schemeClr val="tx1">
                    <a:tint val="75000"/>
                  </a:schemeClr>
                </a:solidFill>
              </a:defRPr>
            </a:lvl4pPr>
            <a:lvl5pPr marL="2098548" indent="0">
              <a:buNone/>
              <a:defRPr sz="1600">
                <a:solidFill>
                  <a:schemeClr val="tx1">
                    <a:tint val="75000"/>
                  </a:schemeClr>
                </a:solidFill>
              </a:defRPr>
            </a:lvl5pPr>
            <a:lvl6pPr marL="2623185" indent="0">
              <a:buNone/>
              <a:defRPr sz="1600">
                <a:solidFill>
                  <a:schemeClr val="tx1">
                    <a:tint val="75000"/>
                  </a:schemeClr>
                </a:solidFill>
              </a:defRPr>
            </a:lvl6pPr>
            <a:lvl7pPr marL="3147822" indent="0">
              <a:buNone/>
              <a:defRPr sz="1600">
                <a:solidFill>
                  <a:schemeClr val="tx1">
                    <a:tint val="75000"/>
                  </a:schemeClr>
                </a:solidFill>
              </a:defRPr>
            </a:lvl7pPr>
            <a:lvl8pPr marL="3672459" indent="0">
              <a:buNone/>
              <a:defRPr sz="1600">
                <a:solidFill>
                  <a:schemeClr val="tx1">
                    <a:tint val="75000"/>
                  </a:schemeClr>
                </a:solidFill>
              </a:defRPr>
            </a:lvl8pPr>
            <a:lvl9pPr marL="4197096"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40068" y="1764295"/>
            <a:ext cx="4770596" cy="4990084"/>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90686" y="1764295"/>
            <a:ext cx="4770596" cy="4990084"/>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40068" y="1692533"/>
            <a:ext cx="4772472" cy="705367"/>
          </a:xfrm>
        </p:spPr>
        <p:txBody>
          <a:bodyPr anchor="b"/>
          <a:lstStyle>
            <a:lvl1pPr marL="0" indent="0">
              <a:buNone/>
              <a:defRPr sz="2800" b="1"/>
            </a:lvl1pPr>
            <a:lvl2pPr marL="524637" indent="0">
              <a:buNone/>
              <a:defRPr sz="2300" b="1"/>
            </a:lvl2pPr>
            <a:lvl3pPr marL="1049274" indent="0">
              <a:buNone/>
              <a:defRPr sz="2100" b="1"/>
            </a:lvl3pPr>
            <a:lvl4pPr marL="1573911" indent="0">
              <a:buNone/>
              <a:defRPr sz="1800" b="1"/>
            </a:lvl4pPr>
            <a:lvl5pPr marL="2098548" indent="0">
              <a:buNone/>
              <a:defRPr sz="1800" b="1"/>
            </a:lvl5pPr>
            <a:lvl6pPr marL="2623185" indent="0">
              <a:buNone/>
              <a:defRPr sz="1800" b="1"/>
            </a:lvl6pPr>
            <a:lvl7pPr marL="3147822" indent="0">
              <a:buNone/>
              <a:defRPr sz="1800" b="1"/>
            </a:lvl7pPr>
            <a:lvl8pPr marL="3672459" indent="0">
              <a:buNone/>
              <a:defRPr sz="1800" b="1"/>
            </a:lvl8pPr>
            <a:lvl9pPr marL="4197096" indent="0">
              <a:buNone/>
              <a:defRPr sz="1800" b="1"/>
            </a:lvl9pPr>
          </a:lstStyle>
          <a:p>
            <a:pPr lvl="0"/>
            <a:r>
              <a:rPr lang="ru-RU" smtClean="0"/>
              <a:t>Образец текста</a:t>
            </a:r>
          </a:p>
        </p:txBody>
      </p:sp>
      <p:sp>
        <p:nvSpPr>
          <p:cNvPr id="4" name="Содержимое 3"/>
          <p:cNvSpPr>
            <a:spLocks noGrp="1"/>
          </p:cNvSpPr>
          <p:nvPr>
            <p:ph sz="half" idx="2"/>
          </p:nvPr>
        </p:nvSpPr>
        <p:spPr>
          <a:xfrm>
            <a:off x="540068" y="2397901"/>
            <a:ext cx="4772472" cy="4356478"/>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86936" y="1692533"/>
            <a:ext cx="4774347" cy="705367"/>
          </a:xfrm>
        </p:spPr>
        <p:txBody>
          <a:bodyPr anchor="b"/>
          <a:lstStyle>
            <a:lvl1pPr marL="0" indent="0">
              <a:buNone/>
              <a:defRPr sz="2800" b="1"/>
            </a:lvl1pPr>
            <a:lvl2pPr marL="524637" indent="0">
              <a:buNone/>
              <a:defRPr sz="2300" b="1"/>
            </a:lvl2pPr>
            <a:lvl3pPr marL="1049274" indent="0">
              <a:buNone/>
              <a:defRPr sz="2100" b="1"/>
            </a:lvl3pPr>
            <a:lvl4pPr marL="1573911" indent="0">
              <a:buNone/>
              <a:defRPr sz="1800" b="1"/>
            </a:lvl4pPr>
            <a:lvl5pPr marL="2098548" indent="0">
              <a:buNone/>
              <a:defRPr sz="1800" b="1"/>
            </a:lvl5pPr>
            <a:lvl6pPr marL="2623185" indent="0">
              <a:buNone/>
              <a:defRPr sz="1800" b="1"/>
            </a:lvl6pPr>
            <a:lvl7pPr marL="3147822" indent="0">
              <a:buNone/>
              <a:defRPr sz="1800" b="1"/>
            </a:lvl7pPr>
            <a:lvl8pPr marL="3672459" indent="0">
              <a:buNone/>
              <a:defRPr sz="1800" b="1"/>
            </a:lvl8pPr>
            <a:lvl9pPr marL="4197096" indent="0">
              <a:buNone/>
              <a:defRPr sz="1800" b="1"/>
            </a:lvl9pPr>
          </a:lstStyle>
          <a:p>
            <a:pPr lvl="0"/>
            <a:r>
              <a:rPr lang="ru-RU" smtClean="0"/>
              <a:t>Образец текста</a:t>
            </a:r>
          </a:p>
        </p:txBody>
      </p:sp>
      <p:sp>
        <p:nvSpPr>
          <p:cNvPr id="6" name="Содержимое 5"/>
          <p:cNvSpPr>
            <a:spLocks noGrp="1"/>
          </p:cNvSpPr>
          <p:nvPr>
            <p:ph sz="quarter" idx="4"/>
          </p:nvPr>
        </p:nvSpPr>
        <p:spPr>
          <a:xfrm>
            <a:off x="5486936" y="2397901"/>
            <a:ext cx="4774347" cy="4356478"/>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301050"/>
            <a:ext cx="3553570" cy="1281214"/>
          </a:xfrm>
        </p:spPr>
        <p:txBody>
          <a:bodyPr anchor="b"/>
          <a:lstStyle>
            <a:lvl1pPr algn="l">
              <a:defRPr sz="2300" b="1"/>
            </a:lvl1pPr>
          </a:lstStyle>
          <a:p>
            <a:r>
              <a:rPr lang="ru-RU" smtClean="0"/>
              <a:t>Образец заголовка</a:t>
            </a:r>
            <a:endParaRPr lang="ru-RU"/>
          </a:p>
        </p:txBody>
      </p:sp>
      <p:sp>
        <p:nvSpPr>
          <p:cNvPr id="3" name="Содержимое 2"/>
          <p:cNvSpPr>
            <a:spLocks noGrp="1"/>
          </p:cNvSpPr>
          <p:nvPr>
            <p:ph idx="1"/>
          </p:nvPr>
        </p:nvSpPr>
        <p:spPr>
          <a:xfrm>
            <a:off x="4223028" y="301051"/>
            <a:ext cx="6038255" cy="6453328"/>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40068" y="1582265"/>
            <a:ext cx="3553570" cy="5172114"/>
          </a:xfrm>
        </p:spPr>
        <p:txBody>
          <a:bodyPr/>
          <a:lstStyle>
            <a:lvl1pPr marL="0" indent="0">
              <a:buNone/>
              <a:defRPr sz="1600"/>
            </a:lvl1pPr>
            <a:lvl2pPr marL="524637" indent="0">
              <a:buNone/>
              <a:defRPr sz="1400"/>
            </a:lvl2pPr>
            <a:lvl3pPr marL="1049274" indent="0">
              <a:buNone/>
              <a:defRPr sz="1100"/>
            </a:lvl3pPr>
            <a:lvl4pPr marL="1573911" indent="0">
              <a:buNone/>
              <a:defRPr sz="1000"/>
            </a:lvl4pPr>
            <a:lvl5pPr marL="2098548" indent="0">
              <a:buNone/>
              <a:defRPr sz="1000"/>
            </a:lvl5pPr>
            <a:lvl6pPr marL="2623185" indent="0">
              <a:buNone/>
              <a:defRPr sz="1000"/>
            </a:lvl6pPr>
            <a:lvl7pPr marL="3147822" indent="0">
              <a:buNone/>
              <a:defRPr sz="1000"/>
            </a:lvl7pPr>
            <a:lvl8pPr marL="3672459" indent="0">
              <a:buNone/>
              <a:defRPr sz="1000"/>
            </a:lvl8pPr>
            <a:lvl9pPr marL="4197096"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0" y="5292884"/>
            <a:ext cx="6480810" cy="624855"/>
          </a:xfrm>
        </p:spPr>
        <p:txBody>
          <a:bodyPr anchor="b"/>
          <a:lstStyle>
            <a:lvl1pPr algn="l">
              <a:defRPr sz="2300" b="1"/>
            </a:lvl1pPr>
          </a:lstStyle>
          <a:p>
            <a:r>
              <a:rPr lang="ru-RU" smtClean="0"/>
              <a:t>Образец заголовка</a:t>
            </a:r>
            <a:endParaRPr lang="ru-RU"/>
          </a:p>
        </p:txBody>
      </p:sp>
      <p:sp>
        <p:nvSpPr>
          <p:cNvPr id="3" name="Рисунок 2"/>
          <p:cNvSpPr>
            <a:spLocks noGrp="1"/>
          </p:cNvSpPr>
          <p:nvPr>
            <p:ph type="pic" idx="1"/>
          </p:nvPr>
        </p:nvSpPr>
        <p:spPr>
          <a:xfrm>
            <a:off x="2117140" y="675613"/>
            <a:ext cx="6480810" cy="4536758"/>
          </a:xfrm>
        </p:spPr>
        <p:txBody>
          <a:bodyPr/>
          <a:lstStyle>
            <a:lvl1pPr marL="0" indent="0">
              <a:buNone/>
              <a:defRPr sz="3700"/>
            </a:lvl1pPr>
            <a:lvl2pPr marL="524637" indent="0">
              <a:buNone/>
              <a:defRPr sz="3200"/>
            </a:lvl2pPr>
            <a:lvl3pPr marL="1049274" indent="0">
              <a:buNone/>
              <a:defRPr sz="2800"/>
            </a:lvl3pPr>
            <a:lvl4pPr marL="1573911" indent="0">
              <a:buNone/>
              <a:defRPr sz="2300"/>
            </a:lvl4pPr>
            <a:lvl5pPr marL="2098548" indent="0">
              <a:buNone/>
              <a:defRPr sz="2300"/>
            </a:lvl5pPr>
            <a:lvl6pPr marL="2623185" indent="0">
              <a:buNone/>
              <a:defRPr sz="2300"/>
            </a:lvl6pPr>
            <a:lvl7pPr marL="3147822" indent="0">
              <a:buNone/>
              <a:defRPr sz="2300"/>
            </a:lvl7pPr>
            <a:lvl8pPr marL="3672459" indent="0">
              <a:buNone/>
              <a:defRPr sz="2300"/>
            </a:lvl8pPr>
            <a:lvl9pPr marL="4197096" indent="0">
              <a:buNone/>
              <a:defRPr sz="2300"/>
            </a:lvl9pPr>
          </a:lstStyle>
          <a:p>
            <a:endParaRPr lang="ru-RU"/>
          </a:p>
        </p:txBody>
      </p:sp>
      <p:sp>
        <p:nvSpPr>
          <p:cNvPr id="4" name="Текст 3"/>
          <p:cNvSpPr>
            <a:spLocks noGrp="1"/>
          </p:cNvSpPr>
          <p:nvPr>
            <p:ph type="body" sz="half" idx="2"/>
          </p:nvPr>
        </p:nvSpPr>
        <p:spPr>
          <a:xfrm>
            <a:off x="2117140" y="5917739"/>
            <a:ext cx="6480810" cy="887398"/>
          </a:xfrm>
        </p:spPr>
        <p:txBody>
          <a:bodyPr/>
          <a:lstStyle>
            <a:lvl1pPr marL="0" indent="0">
              <a:buNone/>
              <a:defRPr sz="1600"/>
            </a:lvl1pPr>
            <a:lvl2pPr marL="524637" indent="0">
              <a:buNone/>
              <a:defRPr sz="1400"/>
            </a:lvl2pPr>
            <a:lvl3pPr marL="1049274" indent="0">
              <a:buNone/>
              <a:defRPr sz="1100"/>
            </a:lvl3pPr>
            <a:lvl4pPr marL="1573911" indent="0">
              <a:buNone/>
              <a:defRPr sz="1000"/>
            </a:lvl4pPr>
            <a:lvl5pPr marL="2098548" indent="0">
              <a:buNone/>
              <a:defRPr sz="1000"/>
            </a:lvl5pPr>
            <a:lvl6pPr marL="2623185" indent="0">
              <a:buNone/>
              <a:defRPr sz="1000"/>
            </a:lvl6pPr>
            <a:lvl7pPr marL="3147822" indent="0">
              <a:buNone/>
              <a:defRPr sz="1000"/>
            </a:lvl7pPr>
            <a:lvl8pPr marL="3672459" indent="0">
              <a:buNone/>
              <a:defRPr sz="1000"/>
            </a:lvl8pPr>
            <a:lvl9pPr marL="4197096"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302801"/>
            <a:ext cx="9721215" cy="1260211"/>
          </a:xfrm>
          <a:prstGeom prst="rect">
            <a:avLst/>
          </a:prstGeom>
        </p:spPr>
        <p:txBody>
          <a:bodyPr vert="horz" lIns="104927" tIns="52464" rIns="104927" bIns="52464"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40068" y="1764295"/>
            <a:ext cx="9721215" cy="4990084"/>
          </a:xfrm>
          <a:prstGeom prst="rect">
            <a:avLst/>
          </a:prstGeom>
        </p:spPr>
        <p:txBody>
          <a:bodyPr vert="horz" lIns="104927" tIns="52464" rIns="104927" bIns="5246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40068" y="7008171"/>
            <a:ext cx="2520315" cy="402567"/>
          </a:xfrm>
          <a:prstGeom prst="rect">
            <a:avLst/>
          </a:prstGeom>
        </p:spPr>
        <p:txBody>
          <a:bodyPr vert="horz" lIns="104927" tIns="52464" rIns="104927" bIns="52464" rtlCol="0" anchor="ctr"/>
          <a:lstStyle>
            <a:lvl1pPr algn="l">
              <a:defRPr sz="1400">
                <a:solidFill>
                  <a:schemeClr val="tx1">
                    <a:tint val="75000"/>
                  </a:schemeClr>
                </a:solidFill>
              </a:defRPr>
            </a:lvl1pPr>
          </a:lstStyle>
          <a:p>
            <a:fld id="{B4C71EC6-210F-42DE-9C53-41977AD35B3D}" type="datetimeFigureOut">
              <a:rPr lang="ru-RU" smtClean="0"/>
              <a:t>07.10.2023</a:t>
            </a:fld>
            <a:endParaRPr lang="ru-RU"/>
          </a:p>
        </p:txBody>
      </p:sp>
      <p:sp>
        <p:nvSpPr>
          <p:cNvPr id="5" name="Нижний колонтитул 4"/>
          <p:cNvSpPr>
            <a:spLocks noGrp="1"/>
          </p:cNvSpPr>
          <p:nvPr>
            <p:ph type="ftr" sz="quarter" idx="3"/>
          </p:nvPr>
        </p:nvSpPr>
        <p:spPr>
          <a:xfrm>
            <a:off x="3690461" y="7008171"/>
            <a:ext cx="3420428" cy="402567"/>
          </a:xfrm>
          <a:prstGeom prst="rect">
            <a:avLst/>
          </a:prstGeom>
        </p:spPr>
        <p:txBody>
          <a:bodyPr vert="horz" lIns="104927" tIns="52464" rIns="104927" bIns="52464"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740968" y="7008171"/>
            <a:ext cx="2520315" cy="402567"/>
          </a:xfrm>
          <a:prstGeom prst="rect">
            <a:avLst/>
          </a:prstGeom>
        </p:spPr>
        <p:txBody>
          <a:bodyPr vert="horz" lIns="104927" tIns="52464" rIns="104927" bIns="52464" rtlCol="0" anchor="ctr"/>
          <a:lstStyle>
            <a:lvl1pPr algn="r">
              <a:defRPr sz="14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ctr" defTabSz="1049274" rtl="0" eaLnBrk="1" latinLnBrk="0" hangingPunct="1">
        <a:spcBef>
          <a:spcPct val="0"/>
        </a:spcBef>
        <a:buNone/>
        <a:defRPr sz="5000" kern="1200">
          <a:solidFill>
            <a:schemeClr val="tx1"/>
          </a:solidFill>
          <a:latin typeface="+mj-lt"/>
          <a:ea typeface="+mj-ea"/>
          <a:cs typeface="+mj-cs"/>
        </a:defRPr>
      </a:lvl1pPr>
    </p:titleStyle>
    <p:bodyStyle>
      <a:lvl1pPr marL="393478" indent="-393478" algn="l" defTabSz="1049274"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52535" indent="-327898" algn="l" defTabSz="1049274"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11593" indent="-262319" algn="l" defTabSz="1049274"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36230" indent="-262319" algn="l" defTabSz="1049274"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60867" indent="-262319" algn="l" defTabSz="1049274"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85504" indent="-262319" algn="l" defTabSz="104927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10141" indent="-262319" algn="l" defTabSz="104927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34778" indent="-262319" algn="l" defTabSz="104927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59415" indent="-262319" algn="l" defTabSz="104927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9274" rtl="0" eaLnBrk="1" latinLnBrk="0" hangingPunct="1">
        <a:defRPr sz="2100" kern="1200">
          <a:solidFill>
            <a:schemeClr val="tx1"/>
          </a:solidFill>
          <a:latin typeface="+mn-lt"/>
          <a:ea typeface="+mn-ea"/>
          <a:cs typeface="+mn-cs"/>
        </a:defRPr>
      </a:lvl1pPr>
      <a:lvl2pPr marL="524637" algn="l" defTabSz="1049274" rtl="0" eaLnBrk="1" latinLnBrk="0" hangingPunct="1">
        <a:defRPr sz="2100" kern="1200">
          <a:solidFill>
            <a:schemeClr val="tx1"/>
          </a:solidFill>
          <a:latin typeface="+mn-lt"/>
          <a:ea typeface="+mn-ea"/>
          <a:cs typeface="+mn-cs"/>
        </a:defRPr>
      </a:lvl2pPr>
      <a:lvl3pPr marL="1049274" algn="l" defTabSz="1049274" rtl="0" eaLnBrk="1" latinLnBrk="0" hangingPunct="1">
        <a:defRPr sz="2100" kern="1200">
          <a:solidFill>
            <a:schemeClr val="tx1"/>
          </a:solidFill>
          <a:latin typeface="+mn-lt"/>
          <a:ea typeface="+mn-ea"/>
          <a:cs typeface="+mn-cs"/>
        </a:defRPr>
      </a:lvl3pPr>
      <a:lvl4pPr marL="1573911" algn="l" defTabSz="1049274" rtl="0" eaLnBrk="1" latinLnBrk="0" hangingPunct="1">
        <a:defRPr sz="2100" kern="1200">
          <a:solidFill>
            <a:schemeClr val="tx1"/>
          </a:solidFill>
          <a:latin typeface="+mn-lt"/>
          <a:ea typeface="+mn-ea"/>
          <a:cs typeface="+mn-cs"/>
        </a:defRPr>
      </a:lvl4pPr>
      <a:lvl5pPr marL="2098548" algn="l" defTabSz="1049274" rtl="0" eaLnBrk="1" latinLnBrk="0" hangingPunct="1">
        <a:defRPr sz="2100" kern="1200">
          <a:solidFill>
            <a:schemeClr val="tx1"/>
          </a:solidFill>
          <a:latin typeface="+mn-lt"/>
          <a:ea typeface="+mn-ea"/>
          <a:cs typeface="+mn-cs"/>
        </a:defRPr>
      </a:lvl5pPr>
      <a:lvl6pPr marL="2623185" algn="l" defTabSz="1049274" rtl="0" eaLnBrk="1" latinLnBrk="0" hangingPunct="1">
        <a:defRPr sz="2100" kern="1200">
          <a:solidFill>
            <a:schemeClr val="tx1"/>
          </a:solidFill>
          <a:latin typeface="+mn-lt"/>
          <a:ea typeface="+mn-ea"/>
          <a:cs typeface="+mn-cs"/>
        </a:defRPr>
      </a:lvl6pPr>
      <a:lvl7pPr marL="3147822" algn="l" defTabSz="1049274" rtl="0" eaLnBrk="1" latinLnBrk="0" hangingPunct="1">
        <a:defRPr sz="2100" kern="1200">
          <a:solidFill>
            <a:schemeClr val="tx1"/>
          </a:solidFill>
          <a:latin typeface="+mn-lt"/>
          <a:ea typeface="+mn-ea"/>
          <a:cs typeface="+mn-cs"/>
        </a:defRPr>
      </a:lvl7pPr>
      <a:lvl8pPr marL="3672459" algn="l" defTabSz="1049274" rtl="0" eaLnBrk="1" latinLnBrk="0" hangingPunct="1">
        <a:defRPr sz="2100" kern="1200">
          <a:solidFill>
            <a:schemeClr val="tx1"/>
          </a:solidFill>
          <a:latin typeface="+mn-lt"/>
          <a:ea typeface="+mn-ea"/>
          <a:cs typeface="+mn-cs"/>
        </a:defRPr>
      </a:lvl8pPr>
      <a:lvl9pPr marL="4197096" algn="l" defTabSz="104927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gif"/><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hyperlink" Target="https://ethnoboho.ru/wp-content/uploads/2016/04/&#1041;&#1077;&#1088;&#1077;&#1075;&#1080;&#1085;&#1103;.jpg" TargetMode="External"/><Relationship Id="rId13" Type="http://schemas.openxmlformats.org/officeDocument/2006/relationships/hyperlink" Target="https://domorakula.com/kukla-uspeshnitsa" TargetMode="External"/><Relationship Id="rId18" Type="http://schemas.openxmlformats.org/officeDocument/2006/relationships/hyperlink" Target="https://mytor.ru/" TargetMode="External"/><Relationship Id="rId26" Type="http://schemas.openxmlformats.org/officeDocument/2006/relationships/hyperlink" Target="https://www.stranamam.ru/post/10804859/" TargetMode="External"/><Relationship Id="rId3" Type="http://schemas.openxmlformats.org/officeDocument/2006/relationships/hyperlink" Target="https://catherineasquithgallery.com/uploads/posts/2021-02/1613157685_168-p-zheltii-fon-s-ramkoi-196.png" TargetMode="External"/><Relationship Id="rId21" Type="http://schemas.openxmlformats.org/officeDocument/2006/relationships/hyperlink" Target="https://www.livemaster.ru/topic/2857227-kukolka-bereginya" TargetMode="External"/><Relationship Id="rId7" Type="http://schemas.openxmlformats.org/officeDocument/2006/relationships/hyperlink" Target="https://stihi.ru/2013/11/29/5036" TargetMode="External"/><Relationship Id="rId12" Type="http://schemas.openxmlformats.org/officeDocument/2006/relationships/hyperlink" Target="https://stihi.ru/2018/12/14/7292" TargetMode="External"/><Relationship Id="rId17" Type="http://schemas.openxmlformats.org/officeDocument/2006/relationships/hyperlink" Target="https://mytor.ru/drugie-bogi/stikhi-pro-kukly-oberegi/" TargetMode="External"/><Relationship Id="rId25" Type="http://schemas.openxmlformats.org/officeDocument/2006/relationships/hyperlink" Target="https://i.pinimg.com/236x/c7/fa/d5/c7fad5b08dd2fe3913f0d66e4adb4798.jpg" TargetMode="External"/><Relationship Id="rId2" Type="http://schemas.openxmlformats.org/officeDocument/2006/relationships/hyperlink" Target="https://img-fotki.yandex.ru/get/6847/200418627.6d/0_11d215_50be255b_orig.png" TargetMode="External"/><Relationship Id="rId16" Type="http://schemas.openxmlformats.org/officeDocument/2006/relationships/hyperlink" Target="https://talismano.ru/slavyanskie/kukly/kukla-podorozhnitsa" TargetMode="External"/><Relationship Id="rId20" Type="http://schemas.openxmlformats.org/officeDocument/2006/relationships/hyperlink" Target="https://stihi.ru/2019/02/19/7221" TargetMode="External"/><Relationship Id="rId29" Type="http://schemas.openxmlformats.org/officeDocument/2006/relationships/hyperlink" Target="https://stihi.ru/2019/08/16/2240" TargetMode="External"/><Relationship Id="rId1" Type="http://schemas.openxmlformats.org/officeDocument/2006/relationships/slideLayout" Target="../slideLayouts/slideLayout7.xml"/><Relationship Id="rId6" Type="http://schemas.openxmlformats.org/officeDocument/2006/relationships/hyperlink" Target="https://vk.com/wall-31774733_9068" TargetMode="External"/><Relationship Id="rId11" Type="http://schemas.openxmlformats.org/officeDocument/2006/relationships/hyperlink" Target="https://www.livemaster.ru/topic/3315676-masterclass-masterim-narodnuyu-kuklu-zhelannitsu" TargetMode="External"/><Relationship Id="rId24" Type="http://schemas.openxmlformats.org/officeDocument/2006/relationships/hyperlink" Target="https://www.maam.ru/detskijsad/stihi-sobstvenogo-sochinenija-ja-kukolka.html" TargetMode="External"/><Relationship Id="rId32" Type="http://schemas.openxmlformats.org/officeDocument/2006/relationships/hyperlink" Target="https://forumsmilenet.b-cdn.net/u/a/e/8/ae8e70ec8645dac517115902ff368d59.png" TargetMode="External"/><Relationship Id="rId5" Type="http://schemas.openxmlformats.org/officeDocument/2006/relationships/hyperlink" Target="https://vk.com/wall-89693779_6333?w=wall-89693779_6333" TargetMode="External"/><Relationship Id="rId15" Type="http://schemas.openxmlformats.org/officeDocument/2006/relationships/hyperlink" Target="https://stihi.ru/2014/11/21/10077" TargetMode="External"/><Relationship Id="rId23" Type="http://schemas.openxmlformats.org/officeDocument/2006/relationships/hyperlink" Target="https://talismano.ru/slavyanskie/kukly/kuvadka" TargetMode="External"/><Relationship Id="rId28" Type="http://schemas.openxmlformats.org/officeDocument/2006/relationships/hyperlink" Target="https://stihi.ru/2021/01/27/7322" TargetMode="External"/><Relationship Id="rId10" Type="http://schemas.openxmlformats.org/officeDocument/2006/relationships/hyperlink" Target="https://www.livemaster.ru/topic/3360390-masterclass-masterim-narodnuyu-kuklu-bereginyu" TargetMode="External"/><Relationship Id="rId19" Type="http://schemas.openxmlformats.org/officeDocument/2006/relationships/hyperlink" Target="https://demon-angel.ru/divination-by-tarot-cards/master-klass-po-izgotovleniyu-tryapichnoi-kukly-kormilica-kukly-oberegi-na-rusi-i-ih-znachenie-dlya-izg.html" TargetMode="External"/><Relationship Id="rId31" Type="http://schemas.openxmlformats.org/officeDocument/2006/relationships/hyperlink" Target="https://img0.liveinternet.ru/images/attach/c/1/56/412/56412694_spasibo_russkaya_krasavica_plyashet.gif" TargetMode="External"/><Relationship Id="rId4" Type="http://schemas.openxmlformats.org/officeDocument/2006/relationships/hyperlink" Target="https://www.free-printable-borders.com/certificate-borders/certificate-border-16.gif" TargetMode="External"/><Relationship Id="rId9" Type="http://schemas.openxmlformats.org/officeDocument/2006/relationships/hyperlink" Target="https://multiurok.ru/index.php/files/issliedovatiel-skaia-rabota-ot-narodnoi-kukly-do-sovriemiennoi.html" TargetMode="External"/><Relationship Id="rId14" Type="http://schemas.openxmlformats.org/officeDocument/2006/relationships/hyperlink" Target="https://www.livemaster.ru/topic/281559-narodnaya-kukla-obereg-mamka-master-klass" TargetMode="External"/><Relationship Id="rId22" Type="http://schemas.openxmlformats.org/officeDocument/2006/relationships/hyperlink" Target="https://www.maam.ru/detskijsad/master-klas-kukla-pelenashka-210865.html#:~:text=&#1055;&#1077;&#1083;&#1077;&#1085;&#1072;&#1096;&#1082;&#1072;%2C%20&#1082;&#1072;&#1082;%20&#1080;%20&#1073;&#1086;&#1083;&#1100;&#1096;&#1080;&#1085;&#1089;&#1090;&#1074;&#1086;%20&#1085;&#1072;&#1088;&#1086;&#1076;&#1085;&#1099;&#1093;,&#1089;&#1082;&#1072;&#1090;&#1099;&#1074;&#1072;&#1083;&#1080;%20&#1086;&#1082;&#1086;&#1085;&#1095;&#1072;&#1090;&#1077;&#1083;&#1100;&#1085;&#1086;%20&#1080;%20&#1087;&#1077;&#1088;&#1077;&#1074;&#1103;&#1079;&#1099;&#1074;&#1072;&#1083;&#1080;%20&#1085;&#1080;&#1090;&#1100;&#1102;" TargetMode="External"/><Relationship Id="rId27" Type="http://schemas.openxmlformats.org/officeDocument/2006/relationships/hyperlink" Target="https://stihi.ru/2019/01/11/6027" TargetMode="External"/><Relationship Id="rId30" Type="http://schemas.openxmlformats.org/officeDocument/2006/relationships/hyperlink" Target="http://&#1076;&#1096;&#1080;-&#1087;&#1086;&#1096;&#1077;&#1093;&#1086;&#1085;&#1100;&#1077;.&#1088;&#1092;/tinybrowser/fulls/images/novosti/9f48805fc848.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9.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5.gif"/><Relationship Id="rId16"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microsoft.com/office/2007/relationships/hdphoto" Target="../media/hdphoto1.wdp"/><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atherineasquithgallery.com/uploads/posts/2021-02/1613157685_168-p-zheltii-fon-s-ramkoi-196.png"/>
          <p:cNvPicPr>
            <a:picLocks noChangeAspect="1" noChangeArrowheads="1"/>
          </p:cNvPicPr>
          <p:nvPr/>
        </p:nvPicPr>
        <p:blipFill rotWithShape="1">
          <a:blip r:embed="rId2">
            <a:extLst>
              <a:ext uri="{28A0092B-C50C-407E-A947-70E740481C1C}">
                <a14:useLocalDpi xmlns:a14="http://schemas.microsoft.com/office/drawing/2010/main" val="0"/>
              </a:ext>
            </a:extLst>
          </a:blip>
          <a:srcRect l="5500" t="4433" r="4255" b="6169"/>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32323" y="854864"/>
            <a:ext cx="6120754" cy="369332"/>
          </a:xfrm>
          <a:prstGeom prst="rect">
            <a:avLst/>
          </a:prstGeom>
        </p:spPr>
        <p:txBody>
          <a:bodyPr wrap="square">
            <a:spAutoFit/>
          </a:bodyPr>
          <a:lstStyle/>
          <a:p>
            <a:r>
              <a:rPr lang="ru-RU" sz="1800" b="1" dirty="0">
                <a:solidFill>
                  <a:srgbClr val="C00000"/>
                </a:solidFill>
                <a:latin typeface="Tahoma" pitchFamily="34" charset="0"/>
                <a:ea typeface="Tahoma" pitchFamily="34" charset="0"/>
                <a:cs typeface="Tahoma" pitchFamily="34" charset="0"/>
              </a:rPr>
              <a:t>ОБОУ ДО «</a:t>
            </a:r>
            <a:r>
              <a:rPr lang="ru-RU" sz="1800" b="1" dirty="0" err="1" smtClean="0">
                <a:solidFill>
                  <a:srgbClr val="C00000"/>
                </a:solidFill>
                <a:latin typeface="Tahoma" pitchFamily="34" charset="0"/>
                <a:ea typeface="Tahoma" pitchFamily="34" charset="0"/>
                <a:cs typeface="Tahoma" pitchFamily="34" charset="0"/>
              </a:rPr>
              <a:t>Щигровская</a:t>
            </a:r>
            <a:r>
              <a:rPr lang="ru-RU" sz="1800" b="1" dirty="0" smtClean="0">
                <a:solidFill>
                  <a:srgbClr val="C00000"/>
                </a:solidFill>
                <a:latin typeface="Tahoma" pitchFamily="34" charset="0"/>
                <a:ea typeface="Tahoma" pitchFamily="34" charset="0"/>
                <a:cs typeface="Tahoma" pitchFamily="34" charset="0"/>
              </a:rPr>
              <a:t> детская </a:t>
            </a:r>
            <a:r>
              <a:rPr lang="ru-RU" sz="1800" b="1" dirty="0">
                <a:solidFill>
                  <a:srgbClr val="C00000"/>
                </a:solidFill>
                <a:latin typeface="Tahoma" pitchFamily="34" charset="0"/>
                <a:ea typeface="Tahoma" pitchFamily="34" charset="0"/>
                <a:cs typeface="Tahoma" pitchFamily="34" charset="0"/>
              </a:rPr>
              <a:t>школа искусств» </a:t>
            </a:r>
          </a:p>
        </p:txBody>
      </p:sp>
      <p:pic>
        <p:nvPicPr>
          <p:cNvPr id="5" name="Picture 2" descr="C:\Users\AdmiN\Documents\onqzOhNasc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6" y="0"/>
            <a:ext cx="1141381"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1915" b="17114"/>
          <a:stretch/>
        </p:blipFill>
        <p:spPr>
          <a:xfrm>
            <a:off x="8857059" y="6201748"/>
            <a:ext cx="1800000" cy="1259996"/>
          </a:xfrm>
          <a:prstGeom prst="rect">
            <a:avLst/>
          </a:prstGeom>
          <a:ln>
            <a:noFill/>
          </a:ln>
          <a:effectLst>
            <a:softEdge rad="112500"/>
          </a:effectLst>
        </p:spPr>
      </p:pic>
      <p:sp>
        <p:nvSpPr>
          <p:cNvPr id="4" name="Прямоугольник 3"/>
          <p:cNvSpPr/>
          <p:nvPr/>
        </p:nvSpPr>
        <p:spPr>
          <a:xfrm>
            <a:off x="5556396" y="1420168"/>
            <a:ext cx="3950120" cy="523220"/>
          </a:xfrm>
          <a:prstGeom prst="rect">
            <a:avLst/>
          </a:prstGeom>
        </p:spPr>
        <p:txBody>
          <a:bodyPr wrap="none">
            <a:spAutoFit/>
          </a:bodyPr>
          <a:lstStyle/>
          <a:p>
            <a:r>
              <a:rPr lang="ru-RU" sz="1400" b="1" dirty="0" smtClean="0">
                <a:solidFill>
                  <a:srgbClr val="C00000"/>
                </a:solidFill>
                <a:latin typeface="Tahoma" pitchFamily="34" charset="0"/>
                <a:ea typeface="Tahoma" pitchFamily="34" charset="0"/>
                <a:cs typeface="Tahoma" pitchFamily="34" charset="0"/>
              </a:rPr>
              <a:t>«С </a:t>
            </a:r>
            <a:r>
              <a:rPr lang="ru-RU" sz="1400" b="1" dirty="0">
                <a:solidFill>
                  <a:srgbClr val="C00000"/>
                </a:solidFill>
                <a:latin typeface="Tahoma" pitchFamily="34" charset="0"/>
                <a:ea typeface="Tahoma" pitchFamily="34" charset="0"/>
                <a:cs typeface="Tahoma" pitchFamily="34" charset="0"/>
              </a:rPr>
              <a:t>куклами возиться - бытию </a:t>
            </a:r>
            <a:r>
              <a:rPr lang="ru-RU" sz="1400" b="1" dirty="0" smtClean="0">
                <a:solidFill>
                  <a:srgbClr val="C00000"/>
                </a:solidFill>
                <a:latin typeface="Tahoma" pitchFamily="34" charset="0"/>
                <a:ea typeface="Tahoma" pitchFamily="34" charset="0"/>
                <a:cs typeface="Tahoma" pitchFamily="34" charset="0"/>
              </a:rPr>
              <a:t>учиться» </a:t>
            </a:r>
          </a:p>
          <a:p>
            <a:pPr algn="ctr"/>
            <a:r>
              <a:rPr lang="ru-RU" sz="1400" dirty="0" smtClean="0">
                <a:solidFill>
                  <a:srgbClr val="C00000"/>
                </a:solidFill>
                <a:latin typeface="Tahoma" pitchFamily="34" charset="0"/>
                <a:ea typeface="Tahoma" pitchFamily="34" charset="0"/>
                <a:cs typeface="Tahoma" pitchFamily="34" charset="0"/>
              </a:rPr>
              <a:t>(народная мудрость)</a:t>
            </a:r>
            <a:endParaRPr lang="ru-RU" sz="1400" dirty="0">
              <a:solidFill>
                <a:srgbClr val="C00000"/>
              </a:solidFill>
              <a:latin typeface="Tahoma" pitchFamily="34" charset="0"/>
              <a:ea typeface="Tahoma" pitchFamily="34" charset="0"/>
              <a:cs typeface="Tahoma" pitchFamily="34" charset="0"/>
            </a:endParaRPr>
          </a:p>
        </p:txBody>
      </p:sp>
      <p:sp>
        <p:nvSpPr>
          <p:cNvPr id="10" name="Прямоугольник 9"/>
          <p:cNvSpPr/>
          <p:nvPr/>
        </p:nvSpPr>
        <p:spPr>
          <a:xfrm>
            <a:off x="5104431" y="4399382"/>
            <a:ext cx="5400675" cy="461665"/>
          </a:xfrm>
          <a:prstGeom prst="rect">
            <a:avLst/>
          </a:prstGeom>
        </p:spPr>
        <p:txBody>
          <a:bodyPr>
            <a:spAutoFit/>
          </a:bodyPr>
          <a:lstStyle/>
          <a:p>
            <a:r>
              <a:rPr lang="ru-RU" sz="2400" dirty="0" smtClean="0">
                <a:solidFill>
                  <a:srgbClr val="C00000"/>
                </a:solidFill>
                <a:latin typeface="Tahoma" pitchFamily="34" charset="0"/>
                <a:ea typeface="Tahoma" pitchFamily="34" charset="0"/>
                <a:cs typeface="Tahoma" pitchFamily="34" charset="0"/>
              </a:rPr>
              <a:t> </a:t>
            </a:r>
            <a:endParaRPr lang="ru-RU" dirty="0"/>
          </a:p>
        </p:txBody>
      </p:sp>
      <p:pic>
        <p:nvPicPr>
          <p:cNvPr id="14" name="Picture 4" descr="https://img-fotki.yandex.ru/get/6847/200418627.6d/0_11d215_50be255b_ori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634" y="2024101"/>
            <a:ext cx="6480000" cy="35130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75164" y="3426686"/>
            <a:ext cx="4600940" cy="707886"/>
          </a:xfrm>
          <a:prstGeom prst="rect">
            <a:avLst/>
          </a:prstGeom>
          <a:noFill/>
        </p:spPr>
        <p:txBody>
          <a:bodyPr wrap="none" rtlCol="0">
            <a:spAutoFit/>
          </a:bodyPr>
          <a:lstStyle/>
          <a:p>
            <a:r>
              <a:rPr lang="ru-RU" sz="4000" b="1" dirty="0" smtClean="0">
                <a:solidFill>
                  <a:srgbClr val="C00000"/>
                </a:solidFill>
                <a:latin typeface="Tahoma" pitchFamily="34" charset="0"/>
                <a:ea typeface="Tahoma" pitchFamily="34" charset="0"/>
                <a:cs typeface="Tahoma" pitchFamily="34" charset="0"/>
              </a:rPr>
              <a:t>Куклы - обереги</a:t>
            </a:r>
            <a:endParaRPr lang="ru-RU" sz="4000" b="1" dirty="0">
              <a:solidFill>
                <a:srgbClr val="C00000"/>
              </a:solidFill>
              <a:latin typeface="Tahoma" pitchFamily="34" charset="0"/>
              <a:ea typeface="Tahoma" pitchFamily="34" charset="0"/>
              <a:cs typeface="Tahoma" pitchFamily="34" charset="0"/>
            </a:endParaRPr>
          </a:p>
        </p:txBody>
      </p:sp>
      <p:sp>
        <p:nvSpPr>
          <p:cNvPr id="13" name="TextBox 12"/>
          <p:cNvSpPr txBox="1"/>
          <p:nvPr/>
        </p:nvSpPr>
        <p:spPr>
          <a:xfrm>
            <a:off x="4590006" y="5796855"/>
            <a:ext cx="4645824" cy="523220"/>
          </a:xfrm>
          <a:prstGeom prst="rect">
            <a:avLst/>
          </a:prstGeom>
          <a:noFill/>
        </p:spPr>
        <p:txBody>
          <a:bodyPr wrap="none" rtlCol="0">
            <a:spAutoFit/>
          </a:bodyPr>
          <a:lstStyle/>
          <a:p>
            <a:r>
              <a:rPr lang="ru-RU" sz="1400" dirty="0" smtClean="0">
                <a:solidFill>
                  <a:srgbClr val="C00000"/>
                </a:solidFill>
                <a:latin typeface="Tahoma" pitchFamily="34" charset="0"/>
                <a:ea typeface="Tahoma" pitchFamily="34" charset="0"/>
                <a:cs typeface="Tahoma" pitchFamily="34" charset="0"/>
              </a:rPr>
              <a:t>Работу выполнила: </a:t>
            </a:r>
            <a:r>
              <a:rPr lang="ru-RU" sz="1400" b="1" dirty="0" err="1" smtClean="0">
                <a:solidFill>
                  <a:srgbClr val="C00000"/>
                </a:solidFill>
                <a:latin typeface="Tahoma" pitchFamily="34" charset="0"/>
                <a:ea typeface="Tahoma" pitchFamily="34" charset="0"/>
                <a:cs typeface="Tahoma" pitchFamily="34" charset="0"/>
              </a:rPr>
              <a:t>Токмакова</a:t>
            </a:r>
            <a:r>
              <a:rPr lang="ru-RU" sz="1400" b="1" dirty="0" smtClean="0">
                <a:solidFill>
                  <a:srgbClr val="C00000"/>
                </a:solidFill>
                <a:latin typeface="Tahoma" pitchFamily="34" charset="0"/>
                <a:ea typeface="Tahoma" pitchFamily="34" charset="0"/>
                <a:cs typeface="Tahoma" pitchFamily="34" charset="0"/>
              </a:rPr>
              <a:t> О.И., </a:t>
            </a:r>
            <a:r>
              <a:rPr lang="ru-RU" sz="1400" dirty="0" smtClean="0">
                <a:solidFill>
                  <a:srgbClr val="C00000"/>
                </a:solidFill>
                <a:latin typeface="Tahoma" pitchFamily="34" charset="0"/>
                <a:ea typeface="Tahoma" pitchFamily="34" charset="0"/>
                <a:cs typeface="Tahoma" pitchFamily="34" charset="0"/>
              </a:rPr>
              <a:t>преподаватель</a:t>
            </a:r>
          </a:p>
          <a:p>
            <a:r>
              <a:rPr lang="ru-RU" sz="1400" dirty="0" smtClean="0">
                <a:solidFill>
                  <a:srgbClr val="C00000"/>
                </a:solidFill>
                <a:latin typeface="Tahoma" pitchFamily="34" charset="0"/>
                <a:ea typeface="Tahoma" pitchFamily="34" charset="0"/>
                <a:cs typeface="Tahoma" pitchFamily="34" charset="0"/>
              </a:rPr>
              <a:t>                              ОБОУ ДО «</a:t>
            </a:r>
            <a:r>
              <a:rPr lang="ru-RU" sz="1400" dirty="0" err="1" smtClean="0">
                <a:solidFill>
                  <a:srgbClr val="C00000"/>
                </a:solidFill>
                <a:latin typeface="Tahoma" pitchFamily="34" charset="0"/>
                <a:ea typeface="Tahoma" pitchFamily="34" charset="0"/>
                <a:cs typeface="Tahoma" pitchFamily="34" charset="0"/>
              </a:rPr>
              <a:t>Щигровская</a:t>
            </a:r>
            <a:r>
              <a:rPr lang="ru-RU" sz="1400" dirty="0" smtClean="0">
                <a:solidFill>
                  <a:srgbClr val="C00000"/>
                </a:solidFill>
                <a:latin typeface="Tahoma" pitchFamily="34" charset="0"/>
                <a:ea typeface="Tahoma" pitchFamily="34" charset="0"/>
                <a:cs typeface="Tahoma" pitchFamily="34" charset="0"/>
              </a:rPr>
              <a:t> ДШИ» </a:t>
            </a:r>
            <a:endParaRPr lang="ru-RU" sz="1400"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2741851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3314" name="Picture 2" descr="E:\Народная кукла\Рисунок4.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861923" y="1675976"/>
            <a:ext cx="3600000" cy="30407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87411" y="4956713"/>
            <a:ext cx="2949024" cy="2062103"/>
          </a:xfrm>
          <a:prstGeom prst="rect">
            <a:avLst/>
          </a:prstGeom>
          <a:ln>
            <a:solidFill>
              <a:srgbClr val="C00000"/>
            </a:solidFill>
          </a:ln>
        </p:spPr>
        <p:txBody>
          <a:bodyPr wrap="square">
            <a:spAutoFit/>
          </a:bodyPr>
          <a:lstStyle/>
          <a:p>
            <a:pPr algn="ctr"/>
            <a:r>
              <a:rPr lang="ru-RU" sz="1400" b="1" dirty="0">
                <a:solidFill>
                  <a:srgbClr val="C00000"/>
                </a:solidFill>
                <a:latin typeface="Tahoma" pitchFamily="34" charset="0"/>
                <a:ea typeface="Tahoma" pitchFamily="34" charset="0"/>
                <a:cs typeface="Tahoma" pitchFamily="34" charset="0"/>
              </a:rPr>
              <a:t>– </a:t>
            </a:r>
            <a:r>
              <a:rPr lang="ru-RU" sz="1400" b="1" dirty="0" err="1" smtClean="0">
                <a:solidFill>
                  <a:srgbClr val="C00000"/>
                </a:solidFill>
                <a:latin typeface="Tahoma" pitchFamily="34" charset="0"/>
                <a:ea typeface="Tahoma" pitchFamily="34" charset="0"/>
                <a:cs typeface="Tahoma" pitchFamily="34" charset="0"/>
              </a:rPr>
              <a:t>Успешница</a:t>
            </a:r>
            <a:r>
              <a:rPr lang="ru-RU" sz="1400" b="1" dirty="0" smtClean="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 красавица</a:t>
            </a:r>
            <a:r>
              <a:rPr lang="ru-RU" sz="1400" dirty="0">
                <a:solidFill>
                  <a:srgbClr val="C00000"/>
                </a:solidFill>
                <a:latin typeface="Tahoma" pitchFamily="34" charset="0"/>
                <a:ea typeface="Tahoma" pitchFamily="34" charset="0"/>
                <a:cs typeface="Tahoma" pitchFamily="34" charset="0"/>
              </a:rPr>
              <a:t>,</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что в сумочку кладёшь?</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Чтоб всё успешно </a:t>
            </a:r>
            <a:r>
              <a:rPr lang="ru-RU" sz="1400" dirty="0" smtClean="0">
                <a:solidFill>
                  <a:srgbClr val="C00000"/>
                </a:solidFill>
                <a:latin typeface="Tahoma" pitchFamily="34" charset="0"/>
                <a:ea typeface="Tahoma" pitchFamily="34" charset="0"/>
                <a:cs typeface="Tahoma" pitchFamily="34" charset="0"/>
              </a:rPr>
              <a:t>сладилось -</a:t>
            </a: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вы сами дайте грош,</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хорошую монетку,</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да пряничек с конфеткой,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ещё насыпьте зёрнышек,</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вставайте вместе с солнышком</a:t>
            </a:r>
            <a:r>
              <a:rPr lang="ru-RU" sz="1400" dirty="0" smtClean="0">
                <a:solidFill>
                  <a:srgbClr val="C00000"/>
                </a:solidFill>
                <a:latin typeface="Tahoma" pitchFamily="34" charset="0"/>
                <a:ea typeface="Tahoma" pitchFamily="34" charset="0"/>
                <a:cs typeface="Tahoma" pitchFamily="34" charset="0"/>
              </a:rPr>
              <a:t>…</a:t>
            </a:r>
          </a:p>
          <a:p>
            <a:pPr algn="ctr"/>
            <a:r>
              <a:rPr lang="ru-RU" sz="1600" b="1" i="1" dirty="0" smtClean="0">
                <a:solidFill>
                  <a:srgbClr val="C00000"/>
                </a:solidFill>
                <a:latin typeface="Tahoma" pitchFamily="34" charset="0"/>
                <a:ea typeface="Tahoma" pitchFamily="34" charset="0"/>
                <a:cs typeface="Tahoma" pitchFamily="34" charset="0"/>
              </a:rPr>
              <a:t> </a:t>
            </a:r>
            <a:r>
              <a:rPr lang="ru-RU" sz="1200" b="1" dirty="0" smtClean="0">
                <a:solidFill>
                  <a:srgbClr val="C00000"/>
                </a:solidFill>
                <a:latin typeface="Tahoma" pitchFamily="34" charset="0"/>
                <a:ea typeface="Tahoma" pitchFamily="34" charset="0"/>
                <a:cs typeface="Tahoma" pitchFamily="34" charset="0"/>
              </a:rPr>
              <a:t>Валентина </a:t>
            </a:r>
            <a:r>
              <a:rPr lang="ru-RU" sz="1200" b="1" dirty="0" err="1" smtClean="0">
                <a:solidFill>
                  <a:srgbClr val="C00000"/>
                </a:solidFill>
                <a:latin typeface="Tahoma" pitchFamily="34" charset="0"/>
                <a:ea typeface="Tahoma" pitchFamily="34" charset="0"/>
                <a:cs typeface="Tahoma" pitchFamily="34" charset="0"/>
              </a:rPr>
              <a:t>Яроцкая</a:t>
            </a:r>
            <a:endParaRPr lang="ru-RU" sz="1200" b="1" dirty="0">
              <a:solidFill>
                <a:srgbClr val="C00000"/>
              </a:solidFill>
              <a:latin typeface="Tahoma" pitchFamily="34" charset="0"/>
              <a:ea typeface="Tahoma" pitchFamily="34" charset="0"/>
              <a:cs typeface="Tahoma" pitchFamily="34" charset="0"/>
            </a:endParaRPr>
          </a:p>
        </p:txBody>
      </p:sp>
      <p:sp>
        <p:nvSpPr>
          <p:cNvPr id="6" name="Прямоугольник 5"/>
          <p:cNvSpPr/>
          <p:nvPr/>
        </p:nvSpPr>
        <p:spPr>
          <a:xfrm>
            <a:off x="4461267" y="379122"/>
            <a:ext cx="245580" cy="415498"/>
          </a:xfrm>
          <a:prstGeom prst="rect">
            <a:avLst/>
          </a:prstGeom>
        </p:spPr>
        <p:txBody>
          <a:bodyPr wrap="none">
            <a:spAutoFit/>
          </a:bodyPr>
          <a:lstStyle/>
          <a:p>
            <a:r>
              <a:rPr lang="ru-RU" dirty="0" smtClean="0"/>
              <a:t> </a:t>
            </a:r>
            <a:endParaRPr lang="ru-RU" dirty="0"/>
          </a:p>
        </p:txBody>
      </p:sp>
      <p:pic>
        <p:nvPicPr>
          <p:cNvPr id="10"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121" y="1676407"/>
            <a:ext cx="4601644" cy="482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72222" y="2103248"/>
            <a:ext cx="4032448" cy="3970318"/>
          </a:xfrm>
          <a:prstGeom prst="rect">
            <a:avLst/>
          </a:prstGeom>
          <a:ln>
            <a:noFill/>
          </a:ln>
        </p:spPr>
        <p:txBody>
          <a:bodyPr wrap="square">
            <a:spAutoFit/>
          </a:bodyPr>
          <a:lstStyle/>
          <a:p>
            <a:r>
              <a:rPr lang="ru-RU" dirty="0" smtClean="0"/>
              <a:t> 	</a:t>
            </a:r>
            <a:r>
              <a:rPr lang="ru-RU" sz="1800" dirty="0" smtClean="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Кукла - оберег </a:t>
            </a:r>
            <a:r>
              <a:rPr lang="ru-RU" sz="1400" b="1" dirty="0" err="1">
                <a:solidFill>
                  <a:srgbClr val="C00000"/>
                </a:solidFill>
                <a:latin typeface="Tahoma" pitchFamily="34" charset="0"/>
                <a:ea typeface="Tahoma" pitchFamily="34" charset="0"/>
                <a:cs typeface="Tahoma" pitchFamily="34" charset="0"/>
              </a:rPr>
              <a:t>Успешница</a:t>
            </a:r>
            <a:r>
              <a:rPr lang="ru-RU" sz="1400" b="1" dirty="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изготавливалась в виде женской фигурки. Ей делали длинную косу, наряжали в яркую одежду и украшали всеми возможными способами. Такой образ символизировал женщину, у которой спорится в руках вся работа.</a:t>
            </a:r>
          </a:p>
          <a:p>
            <a:r>
              <a:rPr lang="ru-RU" sz="1400" dirty="0" smtClean="0">
                <a:solidFill>
                  <a:srgbClr val="C00000"/>
                </a:solidFill>
                <a:latin typeface="Tahoma" pitchFamily="34" charset="0"/>
                <a:ea typeface="Tahoma" pitchFamily="34" charset="0"/>
                <a:cs typeface="Tahoma" pitchFamily="34" charset="0"/>
              </a:rPr>
              <a:t>	Однако </a:t>
            </a:r>
            <a:r>
              <a:rPr lang="ru-RU" sz="1400" b="1" dirty="0" err="1">
                <a:solidFill>
                  <a:srgbClr val="C00000"/>
                </a:solidFill>
                <a:latin typeface="Tahoma" pitchFamily="34" charset="0"/>
                <a:ea typeface="Tahoma" pitchFamily="34" charset="0"/>
                <a:cs typeface="Tahoma" pitchFamily="34" charset="0"/>
              </a:rPr>
              <a:t>Успешница</a:t>
            </a:r>
            <a:r>
              <a:rPr lang="ru-RU" sz="1400" dirty="0">
                <a:solidFill>
                  <a:srgbClr val="C00000"/>
                </a:solidFill>
                <a:latin typeface="Tahoma" pitchFamily="34" charset="0"/>
                <a:ea typeface="Tahoma" pitchFamily="34" charset="0"/>
                <a:cs typeface="Tahoma" pitchFamily="34" charset="0"/>
              </a:rPr>
              <a:t> могла быть и мужского пола. По правилам такое разрешалось лишь в случае, когда оберег делали для мужчины.</a:t>
            </a:r>
          </a:p>
          <a:p>
            <a:r>
              <a:rPr lang="ru-RU" sz="1400" dirty="0" smtClean="0">
                <a:solidFill>
                  <a:srgbClr val="C00000"/>
                </a:solidFill>
                <a:latin typeface="Tahoma" pitchFamily="34" charset="0"/>
                <a:ea typeface="Tahoma" pitchFamily="34" charset="0"/>
                <a:cs typeface="Tahoma" pitchFamily="34" charset="0"/>
              </a:rPr>
              <a:t>	Неизменным </a:t>
            </a:r>
            <a:r>
              <a:rPr lang="ru-RU" sz="1400" dirty="0">
                <a:solidFill>
                  <a:srgbClr val="C00000"/>
                </a:solidFill>
                <a:latin typeface="Tahoma" pitchFamily="34" charset="0"/>
                <a:ea typeface="Tahoma" pitchFamily="34" charset="0"/>
                <a:cs typeface="Tahoma" pitchFamily="34" charset="0"/>
              </a:rPr>
              <a:t>атрибутом </a:t>
            </a:r>
            <a:r>
              <a:rPr lang="ru-RU" sz="1400" b="1" dirty="0" err="1">
                <a:solidFill>
                  <a:srgbClr val="C00000"/>
                </a:solidFill>
                <a:latin typeface="Tahoma" pitchFamily="34" charset="0"/>
                <a:ea typeface="Tahoma" pitchFamily="34" charset="0"/>
                <a:cs typeface="Tahoma" pitchFamily="34" charset="0"/>
              </a:rPr>
              <a:t>Успешницы</a:t>
            </a:r>
            <a:r>
              <a:rPr lang="ru-RU" sz="1400" dirty="0">
                <a:solidFill>
                  <a:srgbClr val="C00000"/>
                </a:solidFill>
                <a:latin typeface="Tahoma" pitchFamily="34" charset="0"/>
                <a:ea typeface="Tahoma" pitchFamily="34" charset="0"/>
                <a:cs typeface="Tahoma" pitchFamily="34" charset="0"/>
              </a:rPr>
              <a:t> была сумка через плечо. Считалось, что без такой удобной сумочки лялька не сможет решать все дела в быстром темпе.</a:t>
            </a:r>
          </a:p>
          <a:p>
            <a:endParaRPr lang="ru-RU" dirty="0"/>
          </a:p>
        </p:txBody>
      </p:sp>
      <p:sp>
        <p:nvSpPr>
          <p:cNvPr id="8" name="Прямоугольник 7"/>
          <p:cNvSpPr/>
          <p:nvPr/>
        </p:nvSpPr>
        <p:spPr>
          <a:xfrm>
            <a:off x="3761444" y="623303"/>
            <a:ext cx="3278462"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Успешница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466035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1"/>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5688129"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sp>
        <p:nvSpPr>
          <p:cNvPr id="6" name="Прямоугольник 5"/>
          <p:cNvSpPr/>
          <p:nvPr/>
        </p:nvSpPr>
        <p:spPr>
          <a:xfrm>
            <a:off x="1277348" y="3250522"/>
            <a:ext cx="3036388" cy="3960000"/>
          </a:xfrm>
          <a:prstGeom prst="rect">
            <a:avLst/>
          </a:prstGeom>
          <a:ln>
            <a:solidFill>
              <a:srgbClr val="C00000"/>
            </a:solidFill>
          </a:ln>
        </p:spPr>
        <p:txBody>
          <a:bodyPr wrap="square">
            <a:spAutoFit/>
          </a:bodyPr>
          <a:lstStyle/>
          <a:p>
            <a:pPr algn="ctr"/>
            <a:r>
              <a:rPr lang="ru-RU" sz="1200" dirty="0">
                <a:solidFill>
                  <a:srgbClr val="C00000"/>
                </a:solidFill>
                <a:latin typeface="Tahoma" pitchFamily="34" charset="0"/>
                <a:ea typeface="Tahoma" pitchFamily="34" charset="0"/>
                <a:cs typeface="Tahoma" pitchFamily="34" charset="0"/>
              </a:rPr>
              <a:t>Прижала </a:t>
            </a:r>
            <a:r>
              <a:rPr lang="ru-RU" sz="1200" b="1" dirty="0">
                <a:solidFill>
                  <a:srgbClr val="C00000"/>
                </a:solidFill>
                <a:latin typeface="Tahoma" pitchFamily="34" charset="0"/>
                <a:ea typeface="Tahoma" pitchFamily="34" charset="0"/>
                <a:cs typeface="Tahoma" pitchFamily="34" charset="0"/>
              </a:rPr>
              <a:t> Мамушка</a:t>
            </a:r>
            <a:r>
              <a:rPr lang="ru-RU" sz="1200" dirty="0">
                <a:solidFill>
                  <a:srgbClr val="C00000"/>
                </a:solidFill>
                <a:latin typeface="Tahoma" pitchFamily="34" charset="0"/>
                <a:ea typeface="Tahoma" pitchFamily="34" charset="0"/>
                <a:cs typeface="Tahoma" pitchFamily="34" charset="0"/>
              </a:rPr>
              <a:t>  к груди</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своих младенцев несмышлёных…</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Предвидит: много впереди</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ночей бессонных, слёз солёных.</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И много радости от них –</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от маленьких её детишек.</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которым надо дорасти</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до сарафанов и штанишек,</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а после и самим узнать</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вкус материнства и отцовства.</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Мы в кукле  можем </a:t>
            </a:r>
            <a:r>
              <a:rPr lang="ru-RU" sz="1200" dirty="0" smtClean="0">
                <a:solidFill>
                  <a:srgbClr val="C00000"/>
                </a:solidFill>
                <a:latin typeface="Tahoma" pitchFamily="34" charset="0"/>
                <a:ea typeface="Tahoma" pitchFamily="34" charset="0"/>
                <a:cs typeface="Tahoma" pitchFamily="34" charset="0"/>
              </a:rPr>
              <a:t>угадать</a:t>
            </a:r>
          </a:p>
          <a:p>
            <a:pPr algn="ctr"/>
            <a:r>
              <a:rPr lang="ru-RU" sz="1200" dirty="0">
                <a:solidFill>
                  <a:srgbClr val="C00000"/>
                </a:solidFill>
                <a:latin typeface="Tahoma" pitchFamily="34" charset="0"/>
                <a:ea typeface="Tahoma" pitchFamily="34" charset="0"/>
                <a:cs typeface="Tahoma" pitchFamily="34" charset="0"/>
              </a:rPr>
              <a:t>и настоящей мамы свойства:</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как мама-мамочка добра,</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отзывчива, неутомима.</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сильна и ласкова, мудра –</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и крепко детками  любима!</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Девчонок к жизни и к трудам</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готовит маленькая кукла…</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Я внучкам Мамушку отдам.</a:t>
            </a:r>
            <a:br>
              <a:rPr lang="ru-RU" sz="1200" dirty="0">
                <a:solidFill>
                  <a:srgbClr val="C00000"/>
                </a:solidFill>
                <a:latin typeface="Tahoma" pitchFamily="34" charset="0"/>
                <a:ea typeface="Tahoma" pitchFamily="34" charset="0"/>
                <a:cs typeface="Tahoma" pitchFamily="34" charset="0"/>
              </a:rPr>
            </a:br>
            <a:r>
              <a:rPr lang="ru-RU" sz="1200" dirty="0">
                <a:solidFill>
                  <a:srgbClr val="C00000"/>
                </a:solidFill>
                <a:latin typeface="Tahoma" pitchFamily="34" charset="0"/>
                <a:ea typeface="Tahoma" pitchFamily="34" charset="0"/>
                <a:cs typeface="Tahoma" pitchFamily="34" charset="0"/>
              </a:rPr>
              <a:t>Живая ли? Творенье рук ли</a:t>
            </a:r>
            <a:r>
              <a:rPr lang="ru-RU" sz="1200" dirty="0" smtClean="0">
                <a:solidFill>
                  <a:srgbClr val="C00000"/>
                </a:solidFill>
                <a:latin typeface="Tahoma" pitchFamily="34" charset="0"/>
                <a:ea typeface="Tahoma" pitchFamily="34" charset="0"/>
                <a:cs typeface="Tahoma" pitchFamily="34" charset="0"/>
              </a:rPr>
              <a:t>?</a:t>
            </a:r>
          </a:p>
          <a:p>
            <a:pPr algn="ctr"/>
            <a:r>
              <a:rPr lang="ru-RU" sz="1400" dirty="0" smtClean="0">
                <a:solidFill>
                  <a:srgbClr val="C00000"/>
                </a:solidFill>
                <a:latin typeface="Tahoma" pitchFamily="34" charset="0"/>
                <a:ea typeface="Tahoma" pitchFamily="34" charset="0"/>
                <a:cs typeface="Tahoma" pitchFamily="34" charset="0"/>
              </a:rPr>
              <a:t> </a:t>
            </a:r>
            <a:r>
              <a:rPr lang="ru-RU" sz="1050" b="1" dirty="0" smtClean="0">
                <a:solidFill>
                  <a:srgbClr val="C00000"/>
                </a:solidFill>
                <a:latin typeface="Tahoma" pitchFamily="34" charset="0"/>
                <a:ea typeface="Tahoma" pitchFamily="34" charset="0"/>
                <a:cs typeface="Tahoma" pitchFamily="34" charset="0"/>
              </a:rPr>
              <a:t>Валентина </a:t>
            </a:r>
            <a:r>
              <a:rPr lang="ru-RU" sz="1050" b="1" dirty="0" err="1" smtClean="0">
                <a:solidFill>
                  <a:srgbClr val="C00000"/>
                </a:solidFill>
                <a:latin typeface="Tahoma" pitchFamily="34" charset="0"/>
                <a:ea typeface="Tahoma" pitchFamily="34" charset="0"/>
                <a:cs typeface="Tahoma" pitchFamily="34" charset="0"/>
              </a:rPr>
              <a:t>Яроцкая</a:t>
            </a:r>
            <a:endParaRPr lang="ru-RU" sz="1050" b="1" dirty="0">
              <a:solidFill>
                <a:srgbClr val="C00000"/>
              </a:solidFill>
              <a:latin typeface="Tahoma" pitchFamily="34" charset="0"/>
              <a:ea typeface="Tahoma" pitchFamily="34" charset="0"/>
              <a:cs typeface="Tahoma" pitchFamily="34" charset="0"/>
            </a:endParaRPr>
          </a:p>
          <a:p>
            <a:pPr algn="ctr"/>
            <a:r>
              <a:rPr lang="ru-RU" sz="1600" dirty="0">
                <a:solidFill>
                  <a:srgbClr val="C00000"/>
                </a:solidFill>
                <a:latin typeface="Tahoma" pitchFamily="34" charset="0"/>
                <a:ea typeface="Tahoma" pitchFamily="34" charset="0"/>
                <a:cs typeface="Tahoma" pitchFamily="34" charset="0"/>
              </a:rPr>
              <a:t/>
            </a:r>
            <a:br>
              <a:rPr lang="ru-RU" sz="1600" dirty="0">
                <a:solidFill>
                  <a:srgbClr val="C00000"/>
                </a:solidFill>
                <a:latin typeface="Tahoma" pitchFamily="34" charset="0"/>
                <a:ea typeface="Tahoma" pitchFamily="34" charset="0"/>
                <a:cs typeface="Tahoma" pitchFamily="34" charset="0"/>
              </a:rPr>
            </a:br>
            <a:endParaRPr lang="ru-RU" sz="1600" dirty="0">
              <a:solidFill>
                <a:srgbClr val="C00000"/>
              </a:solidFill>
              <a:latin typeface="Tahoma" pitchFamily="34" charset="0"/>
              <a:ea typeface="Tahoma" pitchFamily="34" charset="0"/>
              <a:cs typeface="Tahoma" pitchFamily="34" charset="0"/>
            </a:endParaRPr>
          </a:p>
        </p:txBody>
      </p:sp>
      <p:pic>
        <p:nvPicPr>
          <p:cNvPr id="9" name="Picture 2" descr="https://i.pinimg.com/236x/c7/fa/d5/c7fad5b08dd2fe3913f0d66e4adb47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251" y="1713360"/>
            <a:ext cx="4361256" cy="46378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56659" y="2100992"/>
            <a:ext cx="3972530" cy="3862596"/>
          </a:xfrm>
          <a:prstGeom prst="rect">
            <a:avLst/>
          </a:prstGeom>
          <a:ln>
            <a:noFill/>
          </a:ln>
        </p:spPr>
        <p:txBody>
          <a:bodyPr wrap="square">
            <a:spAutoFit/>
          </a:bodyPr>
          <a:lstStyle/>
          <a:p>
            <a:r>
              <a:rPr lang="ru-RU" dirty="0" smtClean="0"/>
              <a:t>	</a:t>
            </a:r>
            <a:r>
              <a:rPr lang="ru-RU" sz="1400" dirty="0" smtClean="0">
                <a:solidFill>
                  <a:srgbClr val="C00000"/>
                </a:solidFill>
                <a:latin typeface="Tahoma" pitchFamily="34" charset="0"/>
                <a:ea typeface="Tahoma" pitchFamily="34" charset="0"/>
                <a:cs typeface="Tahoma" pitchFamily="34" charset="0"/>
              </a:rPr>
              <a:t>Кукла-оберег </a:t>
            </a:r>
            <a:r>
              <a:rPr lang="ru-RU" sz="1400" b="1" dirty="0">
                <a:solidFill>
                  <a:srgbClr val="C00000"/>
                </a:solidFill>
                <a:latin typeface="Tahoma" pitchFamily="34" charset="0"/>
                <a:ea typeface="Tahoma" pitchFamily="34" charset="0"/>
                <a:cs typeface="Tahoma" pitchFamily="34" charset="0"/>
              </a:rPr>
              <a:t>Мамушка </a:t>
            </a:r>
            <a:r>
              <a:rPr lang="ru-RU" sz="1400" dirty="0">
                <a:solidFill>
                  <a:srgbClr val="C00000"/>
                </a:solidFill>
                <a:latin typeface="Tahoma" pitchFamily="34" charset="0"/>
                <a:ea typeface="Tahoma" pitchFamily="34" charset="0"/>
                <a:cs typeface="Tahoma" pitchFamily="34" charset="0"/>
              </a:rPr>
              <a:t>испокон веков считается семейным оберегом, нянечкой для новорождённых. Символ любви матери-прародительницы Рода к последующим поколениям.</a:t>
            </a:r>
          </a:p>
          <a:p>
            <a:r>
              <a:rPr lang="ru-RU" sz="1400" dirty="0" smtClean="0">
                <a:solidFill>
                  <a:srgbClr val="C00000"/>
                </a:solidFill>
                <a:latin typeface="Tahoma" pitchFamily="34" charset="0"/>
                <a:ea typeface="Tahoma" pitchFamily="34" charset="0"/>
                <a:cs typeface="Tahoma" pitchFamily="34" charset="0"/>
              </a:rPr>
              <a:t>	Служила </a:t>
            </a:r>
            <a:r>
              <a:rPr lang="ru-RU" sz="1400" dirty="0">
                <a:solidFill>
                  <a:srgbClr val="C00000"/>
                </a:solidFill>
                <a:latin typeface="Tahoma" pitchFamily="34" charset="0"/>
                <a:ea typeface="Tahoma" pitchFamily="34" charset="0"/>
                <a:cs typeface="Tahoma" pitchFamily="34" charset="0"/>
              </a:rPr>
              <a:t>своеобразным пожеланием плодовитости. Статная с полной грудью, такая мамка выкормит крепкого и здорового ребёнка</a:t>
            </a: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Мамушка я</a:t>
            </a:r>
            <a:r>
              <a:rPr lang="ru-RU" sz="1400" dirty="0" smtClean="0">
                <a:solidFill>
                  <a:srgbClr val="C00000"/>
                </a:solidFill>
                <a:latin typeface="Tahoma" pitchFamily="34" charset="0"/>
                <a:ea typeface="Tahoma" pitchFamily="34" charset="0"/>
                <a:cs typeface="Tahoma" pitchFamily="34" charset="0"/>
              </a:rPr>
              <a:t>вляется </a:t>
            </a:r>
            <a:r>
              <a:rPr lang="ru-RU" sz="1400" dirty="0">
                <a:solidFill>
                  <a:srgbClr val="C00000"/>
                </a:solidFill>
                <a:latin typeface="Tahoma" pitchFamily="34" charset="0"/>
                <a:ea typeface="Tahoma" pitchFamily="34" charset="0"/>
                <a:cs typeface="Tahoma" pitchFamily="34" charset="0"/>
              </a:rPr>
              <a:t>семейным оберегом, принося в семью счастье и увеличивая количество детей в семье.</a:t>
            </a:r>
          </a:p>
          <a:p>
            <a:r>
              <a:rPr lang="ru-RU" sz="1400" dirty="0" smtClean="0">
                <a:solidFill>
                  <a:srgbClr val="C00000"/>
                </a:solidFill>
                <a:latin typeface="Tahoma" pitchFamily="34" charset="0"/>
                <a:ea typeface="Tahoma" pitchFamily="34" charset="0"/>
                <a:cs typeface="Tahoma" pitchFamily="34" charset="0"/>
              </a:rPr>
              <a:t>	</a:t>
            </a:r>
            <a:r>
              <a:rPr lang="ru-RU" sz="1400" b="1" dirty="0">
                <a:solidFill>
                  <a:srgbClr val="C00000"/>
                </a:solidFill>
                <a:latin typeface="Tahoma" pitchFamily="34" charset="0"/>
                <a:ea typeface="Tahoma" pitchFamily="34" charset="0"/>
                <a:cs typeface="Tahoma" pitchFamily="34" charset="0"/>
              </a:rPr>
              <a:t> Мамушка</a:t>
            </a:r>
            <a:r>
              <a:rPr lang="ru-RU" sz="1400" b="1"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в руках держит ребёнка, иногда двух - по одному в каждой руке. Детки представляют собой кукол- </a:t>
            </a:r>
            <a:r>
              <a:rPr lang="ru-RU" sz="1400" dirty="0" err="1">
                <a:solidFill>
                  <a:srgbClr val="C00000"/>
                </a:solidFill>
                <a:latin typeface="Tahoma" pitchFamily="34" charset="0"/>
                <a:ea typeface="Tahoma" pitchFamily="34" charset="0"/>
                <a:cs typeface="Tahoma" pitchFamily="34" charset="0"/>
              </a:rPr>
              <a:t>пеленашек</a:t>
            </a:r>
            <a:r>
              <a:rPr lang="ru-RU" sz="1400" dirty="0">
                <a:solidFill>
                  <a:srgbClr val="C00000"/>
                </a:solidFill>
                <a:latin typeface="Tahoma" pitchFamily="34" charset="0"/>
                <a:ea typeface="Tahoma" pitchFamily="34" charset="0"/>
                <a:cs typeface="Tahoma" pitchFamily="34" charset="0"/>
              </a:rPr>
              <a:t>, разные цвета которых указывают на их разнополость.</a:t>
            </a:r>
          </a:p>
        </p:txBody>
      </p:sp>
      <p:pic>
        <p:nvPicPr>
          <p:cNvPr id="11267" name="Picture 3" descr="E:\Народная кукла\Рисунок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50000"/>
          <a:stretch/>
        </p:blipFill>
        <p:spPr bwMode="auto">
          <a:xfrm>
            <a:off x="1175542" y="481457"/>
            <a:ext cx="3240000" cy="2717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276333" y="637315"/>
            <a:ext cx="2925801"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Мамушка </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13042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6386" name="Picture 2" descr="E:\Народная кукла\Рисунок7.jpg"/>
          <p:cNvPicPr>
            <a:picLocks noChangeAspect="1" noChangeArrowheads="1"/>
          </p:cNvPicPr>
          <p:nvPr/>
        </p:nvPicPr>
        <p:blipFill rotWithShape="1">
          <a:blip r:embed="rId3">
            <a:extLst>
              <a:ext uri="{28A0092B-C50C-407E-A947-70E740481C1C}">
                <a14:useLocalDpi xmlns:a14="http://schemas.microsoft.com/office/drawing/2010/main" val="0"/>
              </a:ext>
            </a:extLst>
          </a:blip>
          <a:srcRect b="51602"/>
          <a:stretch/>
        </p:blipFill>
        <p:spPr bwMode="auto">
          <a:xfrm>
            <a:off x="911501" y="1545727"/>
            <a:ext cx="3600000" cy="29227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40035" y="4518565"/>
            <a:ext cx="2592288" cy="2062103"/>
          </a:xfrm>
          <a:prstGeom prst="rect">
            <a:avLst/>
          </a:prstGeom>
          <a:ln>
            <a:solidFill>
              <a:srgbClr val="C00000"/>
            </a:solidFill>
          </a:ln>
        </p:spPr>
        <p:txBody>
          <a:bodyPr wrap="square">
            <a:spAutoFit/>
          </a:bodyPr>
          <a:lstStyle/>
          <a:p>
            <a:pPr algn="ctr"/>
            <a:r>
              <a:rPr lang="ru-RU" sz="1400" dirty="0">
                <a:solidFill>
                  <a:srgbClr val="C00000"/>
                </a:solidFill>
                <a:latin typeface="Tahoma" pitchFamily="34" charset="0"/>
                <a:ea typeface="Tahoma" pitchFamily="34" charset="0"/>
                <a:cs typeface="Tahoma" pitchFamily="34" charset="0"/>
              </a:rPr>
              <a:t>Куклу </a:t>
            </a:r>
            <a:r>
              <a:rPr lang="ru-RU" sz="1400" dirty="0" smtClean="0">
                <a:solidFill>
                  <a:srgbClr val="C00000"/>
                </a:solidFill>
                <a:latin typeface="Tahoma" pitchFamily="34" charset="0"/>
                <a:ea typeface="Tahoma" pitchFamily="34" charset="0"/>
                <a:cs typeface="Tahoma" pitchFamily="34" charset="0"/>
              </a:rPr>
              <a:t>- </a:t>
            </a:r>
            <a:r>
              <a:rPr lang="ru-RU" sz="1400" b="1" dirty="0" err="1" smtClean="0">
                <a:solidFill>
                  <a:srgbClr val="C00000"/>
                </a:solidFill>
                <a:latin typeface="Tahoma" pitchFamily="34" charset="0"/>
                <a:ea typeface="Tahoma" pitchFamily="34" charset="0"/>
                <a:cs typeface="Tahoma" pitchFamily="34" charset="0"/>
              </a:rPr>
              <a:t>Подорожницу</a:t>
            </a:r>
            <a:r>
              <a:rPr lang="ru-RU" sz="1400" b="1" dirty="0">
                <a:solidFill>
                  <a:srgbClr val="C00000"/>
                </a:solidFill>
                <a:latin typeface="Tahoma" pitchFamily="34" charset="0"/>
                <a:ea typeface="Tahoma" pitchFamily="34" charset="0"/>
                <a:cs typeface="Tahoma" pitchFamily="34" charset="0"/>
              </a:rPr>
              <a:t/>
            </a:r>
            <a:br>
              <a:rPr lang="ru-RU" sz="1400" b="1" dirty="0">
                <a:solidFill>
                  <a:srgbClr val="C00000"/>
                </a:solidFill>
                <a:latin typeface="Tahoma" pitchFamily="34" charset="0"/>
                <a:ea typeface="Tahoma" pitchFamily="34" charset="0"/>
                <a:cs typeface="Tahoma" pitchFamily="34" charset="0"/>
              </a:rPr>
            </a:br>
            <a:r>
              <a:rPr lang="ru-RU" sz="1400" dirty="0" smtClean="0">
                <a:solidFill>
                  <a:srgbClr val="C00000"/>
                </a:solidFill>
                <a:latin typeface="Tahoma" pitchFamily="34" charset="0"/>
                <a:ea typeface="Tahoma" pitchFamily="34" charset="0"/>
                <a:cs typeface="Tahoma" pitchFamily="34" charset="0"/>
              </a:rPr>
              <a:t>В </a:t>
            </a:r>
            <a:r>
              <a:rPr lang="ru-RU" sz="1400" dirty="0">
                <a:solidFill>
                  <a:srgbClr val="C00000"/>
                </a:solidFill>
                <a:latin typeface="Tahoma" pitchFamily="34" charset="0"/>
                <a:ea typeface="Tahoma" pitchFamily="34" charset="0"/>
                <a:cs typeface="Tahoma" pitchFamily="34" charset="0"/>
              </a:rPr>
              <a:t>путь с собой возьми.</a:t>
            </a:r>
            <a:br>
              <a:rPr lang="ru-RU" sz="1400" dirty="0">
                <a:solidFill>
                  <a:srgbClr val="C00000"/>
                </a:solidFill>
                <a:latin typeface="Tahoma" pitchFamily="34" charset="0"/>
                <a:ea typeface="Tahoma" pitchFamily="34" charset="0"/>
                <a:cs typeface="Tahoma" pitchFamily="34" charset="0"/>
              </a:rPr>
            </a:br>
            <a:r>
              <a:rPr lang="ru-RU" sz="1400" dirty="0" smtClean="0">
                <a:solidFill>
                  <a:srgbClr val="C00000"/>
                </a:solidFill>
                <a:latin typeface="Tahoma" pitchFamily="34" charset="0"/>
                <a:ea typeface="Tahoma" pitchFamily="34" charset="0"/>
                <a:cs typeface="Tahoma" pitchFamily="34" charset="0"/>
              </a:rPr>
              <a:t>Держит </a:t>
            </a:r>
            <a:r>
              <a:rPr lang="ru-RU" sz="1400" b="1" dirty="0" err="1" smtClean="0">
                <a:solidFill>
                  <a:srgbClr val="C00000"/>
                </a:solidFill>
                <a:latin typeface="Tahoma" pitchFamily="34" charset="0"/>
                <a:ea typeface="Tahoma" pitchFamily="34" charset="0"/>
                <a:cs typeface="Tahoma" pitchFamily="34" charset="0"/>
              </a:rPr>
              <a:t>Подорожница</a:t>
            </a: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smtClean="0">
                <a:solidFill>
                  <a:srgbClr val="C00000"/>
                </a:solidFill>
                <a:latin typeface="Tahoma" pitchFamily="34" charset="0"/>
                <a:ea typeface="Tahoma" pitchFamily="34" charset="0"/>
                <a:cs typeface="Tahoma" pitchFamily="34" charset="0"/>
              </a:rPr>
              <a:t>Горсть </a:t>
            </a:r>
            <a:r>
              <a:rPr lang="ru-RU" sz="1400" dirty="0">
                <a:solidFill>
                  <a:srgbClr val="C00000"/>
                </a:solidFill>
                <a:latin typeface="Tahoma" pitchFamily="34" charset="0"/>
                <a:ea typeface="Tahoma" pitchFamily="34" charset="0"/>
                <a:cs typeface="Tahoma" pitchFamily="34" charset="0"/>
              </a:rPr>
              <a:t>родной земли.</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Любящая женщина</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Молится и </a:t>
            </a:r>
            <a:r>
              <a:rPr lang="ru-RU" sz="1400" dirty="0" smtClean="0">
                <a:solidFill>
                  <a:srgbClr val="C00000"/>
                </a:solidFill>
                <a:latin typeface="Tahoma" pitchFamily="34" charset="0"/>
                <a:ea typeface="Tahoma" pitchFamily="34" charset="0"/>
                <a:cs typeface="Tahoma" pitchFamily="34" charset="0"/>
              </a:rPr>
              <a:t>ждёт</a:t>
            </a:r>
            <a:r>
              <a:rPr lang="ru-RU" sz="1400" dirty="0">
                <a:solidFill>
                  <a:srgbClr val="C00000"/>
                </a:solidFill>
                <a:latin typeface="Tahoma" pitchFamily="34" charset="0"/>
                <a:ea typeface="Tahoma" pitchFamily="34" charset="0"/>
                <a:cs typeface="Tahoma" pitchFamily="34" charset="0"/>
              </a:rPr>
              <a:t>,</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Пусть дорога дальняя</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Радость </a:t>
            </a:r>
            <a:r>
              <a:rPr lang="ru-RU" sz="1400" dirty="0" smtClean="0">
                <a:solidFill>
                  <a:srgbClr val="C00000"/>
                </a:solidFill>
                <a:latin typeface="Tahoma" pitchFamily="34" charset="0"/>
                <a:ea typeface="Tahoma" pitchFamily="34" charset="0"/>
                <a:cs typeface="Tahoma" pitchFamily="34" charset="0"/>
              </a:rPr>
              <a:t>принесёт!</a:t>
            </a:r>
          </a:p>
          <a:p>
            <a:pPr algn="ctr"/>
            <a:r>
              <a:rPr lang="ru-RU" sz="1200" b="1" i="1" dirty="0" smtClean="0">
                <a:latin typeface="Tahoma" pitchFamily="34" charset="0"/>
                <a:ea typeface="Tahoma" pitchFamily="34" charset="0"/>
                <a:cs typeface="Tahoma" pitchFamily="34" charset="0"/>
              </a:rPr>
              <a:t> </a:t>
            </a:r>
            <a:r>
              <a:rPr lang="ru-RU" sz="1200" b="1" dirty="0" smtClean="0">
                <a:solidFill>
                  <a:srgbClr val="C00000"/>
                </a:solidFill>
                <a:latin typeface="Tahoma" pitchFamily="34" charset="0"/>
                <a:ea typeface="Tahoma" pitchFamily="34" charset="0"/>
                <a:cs typeface="Tahoma" pitchFamily="34" charset="0"/>
              </a:rPr>
              <a:t>Нина </a:t>
            </a:r>
            <a:r>
              <a:rPr lang="ru-RU" sz="1200" b="1" dirty="0" err="1" smtClean="0">
                <a:solidFill>
                  <a:srgbClr val="C00000"/>
                </a:solidFill>
                <a:latin typeface="Tahoma" pitchFamily="34" charset="0"/>
                <a:ea typeface="Tahoma" pitchFamily="34" charset="0"/>
                <a:cs typeface="Tahoma" pitchFamily="34" charset="0"/>
              </a:rPr>
              <a:t>Джос</a:t>
            </a:r>
            <a:r>
              <a:rPr lang="ru-RU" sz="1200" b="1" dirty="0" smtClean="0">
                <a:solidFill>
                  <a:srgbClr val="C00000"/>
                </a:solidFill>
                <a:latin typeface="Tahoma" pitchFamily="34" charset="0"/>
                <a:ea typeface="Tahoma" pitchFamily="34" charset="0"/>
                <a:cs typeface="Tahoma" pitchFamily="34" charset="0"/>
              </a:rPr>
              <a:t>.</a:t>
            </a:r>
            <a:endParaRPr lang="ru-RU" sz="1200" b="1" dirty="0">
              <a:solidFill>
                <a:srgbClr val="C00000"/>
              </a:solidFill>
              <a:latin typeface="Tahoma" pitchFamily="34" charset="0"/>
              <a:ea typeface="Tahoma" pitchFamily="34" charset="0"/>
              <a:cs typeface="Tahoma" pitchFamily="34" charset="0"/>
            </a:endParaRPr>
          </a:p>
        </p:txBody>
      </p:sp>
      <p:pic>
        <p:nvPicPr>
          <p:cNvPr id="10"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204" y="1431146"/>
            <a:ext cx="5082983"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35408" y="2124447"/>
            <a:ext cx="4464571" cy="3647152"/>
          </a:xfrm>
          <a:prstGeom prst="rect">
            <a:avLst/>
          </a:prstGeom>
          <a:ln>
            <a:noFill/>
          </a:ln>
        </p:spPr>
        <p:txBody>
          <a:bodyPr wrap="square">
            <a:spAutoFit/>
          </a:bodyPr>
          <a:lstStyle/>
          <a:p>
            <a:r>
              <a:rPr lang="ru-RU" dirty="0" smtClean="0"/>
              <a:t>	</a:t>
            </a:r>
            <a:r>
              <a:rPr lang="ru-RU" sz="1400" dirty="0" smtClean="0">
                <a:solidFill>
                  <a:srgbClr val="C00000"/>
                </a:solidFill>
                <a:latin typeface="Tahoma" pitchFamily="34" charset="0"/>
                <a:ea typeface="Tahoma" pitchFamily="34" charset="0"/>
                <a:cs typeface="Tahoma" pitchFamily="34" charset="0"/>
              </a:rPr>
              <a:t>Кукла-оберег </a:t>
            </a:r>
            <a:r>
              <a:rPr lang="ru-RU" sz="1400" b="1" dirty="0" err="1" smtClean="0">
                <a:solidFill>
                  <a:srgbClr val="C00000"/>
                </a:solidFill>
                <a:latin typeface="Tahoma" pitchFamily="34" charset="0"/>
                <a:ea typeface="Tahoma" pitchFamily="34" charset="0"/>
                <a:cs typeface="Tahoma" pitchFamily="34" charset="0"/>
              </a:rPr>
              <a:t>Подорожница</a:t>
            </a:r>
            <a:r>
              <a:rPr lang="ru-RU" sz="1400" b="1" dirty="0" smtClean="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возникла </a:t>
            </a:r>
            <a:r>
              <a:rPr lang="ru-RU" sz="1400" dirty="0">
                <a:solidFill>
                  <a:srgbClr val="C00000"/>
                </a:solidFill>
                <a:latin typeface="Tahoma" pitchFamily="34" charset="0"/>
                <a:ea typeface="Tahoma" pitchFamily="34" charset="0"/>
                <a:cs typeface="Tahoma" pitchFamily="34" charset="0"/>
              </a:rPr>
              <a:t>тогда, когда появилась потребность странствовать. </a:t>
            </a:r>
            <a:endParaRPr lang="ru-RU" sz="1400" dirty="0" smtClean="0">
              <a:solidFill>
                <a:srgbClr val="C00000"/>
              </a:solidFill>
              <a:latin typeface="Tahoma" pitchFamily="34" charset="0"/>
              <a:ea typeface="Tahoma" pitchFamily="34" charset="0"/>
              <a:cs typeface="Tahoma" pitchFamily="34" charset="0"/>
            </a:endParaRP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Такую </a:t>
            </a:r>
            <a:r>
              <a:rPr lang="ru-RU" sz="1400" dirty="0">
                <a:solidFill>
                  <a:srgbClr val="C00000"/>
                </a:solidFill>
                <a:latin typeface="Tahoma" pitchFamily="34" charset="0"/>
                <a:ea typeface="Tahoma" pitchFamily="34" charset="0"/>
                <a:cs typeface="Tahoma" pitchFamily="34" charset="0"/>
              </a:rPr>
              <a:t>куклу делали для человека, отправляющегося в дорогу, на удачное путешествие.  Обычно делала </a:t>
            </a:r>
            <a:r>
              <a:rPr lang="ru-RU" sz="1400" dirty="0" smtClean="0">
                <a:solidFill>
                  <a:srgbClr val="C00000"/>
                </a:solidFill>
                <a:latin typeface="Tahoma" pitchFamily="34" charset="0"/>
                <a:ea typeface="Tahoma" pitchFamily="34" charset="0"/>
                <a:cs typeface="Tahoma" pitchFamily="34" charset="0"/>
              </a:rPr>
              <a:t>её </a:t>
            </a:r>
            <a:r>
              <a:rPr lang="ru-RU" sz="1400" dirty="0">
                <a:solidFill>
                  <a:srgbClr val="C00000"/>
                </a:solidFill>
                <a:latin typeface="Tahoma" pitchFamily="34" charset="0"/>
                <a:ea typeface="Tahoma" pitchFamily="34" charset="0"/>
                <a:cs typeface="Tahoma" pitchFamily="34" charset="0"/>
              </a:rPr>
              <a:t>мать или жена, а в узелок, который кукла держит в руках, клалась горстка земли или немного золы из печи родного дома.  Земля с родины считалась сильным оберегом, который поможет путнику благополучно вернуться назад</a:t>
            </a:r>
            <a:r>
              <a:rPr lang="ru-RU" sz="1400" dirty="0" smtClean="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Куклу нужно было сохранять </a:t>
            </a:r>
            <a:r>
              <a:rPr lang="ru-RU" sz="1400" dirty="0" smtClean="0">
                <a:solidFill>
                  <a:srgbClr val="C00000"/>
                </a:solidFill>
                <a:latin typeface="Tahoma" pitchFamily="34" charset="0"/>
                <a:ea typeface="Tahoma" pitchFamily="34" charset="0"/>
                <a:cs typeface="Tahoma" pitchFamily="34" charset="0"/>
              </a:rPr>
              <a:t>всё </a:t>
            </a:r>
            <a:r>
              <a:rPr lang="ru-RU" sz="1400" dirty="0">
                <a:solidFill>
                  <a:srgbClr val="C00000"/>
                </a:solidFill>
                <a:latin typeface="Tahoma" pitchFamily="34" charset="0"/>
                <a:ea typeface="Tahoma" pitchFamily="34" charset="0"/>
                <a:cs typeface="Tahoma" pitchFamily="34" charset="0"/>
              </a:rPr>
              <a:t>время поездки и нельзя было давать в чужие руки. </a:t>
            </a:r>
            <a:endParaRPr lang="ru-RU" sz="1400" dirty="0" smtClean="0">
              <a:solidFill>
                <a:srgbClr val="C00000"/>
              </a:solidFill>
              <a:latin typeface="Tahoma" pitchFamily="34" charset="0"/>
              <a:ea typeface="Tahoma" pitchFamily="34" charset="0"/>
              <a:cs typeface="Tahoma" pitchFamily="34" charset="0"/>
            </a:endParaRPr>
          </a:p>
          <a:p>
            <a:r>
              <a:rPr lang="ru-RU" sz="1400" b="1" dirty="0">
                <a:solidFill>
                  <a:srgbClr val="C00000"/>
                </a:solidFill>
                <a:latin typeface="Tahoma" pitchFamily="34" charset="0"/>
                <a:ea typeface="Tahoma" pitchFamily="34" charset="0"/>
                <a:cs typeface="Tahoma" pitchFamily="34" charset="0"/>
              </a:rPr>
              <a:t>	</a:t>
            </a:r>
            <a:r>
              <a:rPr lang="ru-RU" sz="1400" b="1" dirty="0" err="1" smtClean="0">
                <a:solidFill>
                  <a:srgbClr val="C00000"/>
                </a:solidFill>
                <a:latin typeface="Tahoma" pitchFamily="34" charset="0"/>
                <a:ea typeface="Tahoma" pitchFamily="34" charset="0"/>
                <a:cs typeface="Tahoma" pitchFamily="34" charset="0"/>
              </a:rPr>
              <a:t>Подорожница</a:t>
            </a: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делалась маленького размера, чтобы удобно было прятать в карман или дорожную сумку. </a:t>
            </a:r>
            <a:r>
              <a:rPr lang="ru-RU" sz="1400" dirty="0" smtClean="0">
                <a:solidFill>
                  <a:srgbClr val="C00000"/>
                </a:solidFill>
                <a:latin typeface="Tahoma" pitchFamily="34" charset="0"/>
                <a:ea typeface="Tahoma" pitchFamily="34" charset="0"/>
                <a:cs typeface="Tahoma" pitchFamily="34" charset="0"/>
              </a:rPr>
              <a:t> </a:t>
            </a:r>
            <a:endParaRPr lang="ru-RU" sz="1400" dirty="0">
              <a:solidFill>
                <a:srgbClr val="C00000"/>
              </a:solidFill>
              <a:latin typeface="Tahoma" pitchFamily="34" charset="0"/>
              <a:ea typeface="Tahoma" pitchFamily="34" charset="0"/>
              <a:cs typeface="Tahoma" pitchFamily="34" charset="0"/>
            </a:endParaRPr>
          </a:p>
        </p:txBody>
      </p:sp>
      <p:sp>
        <p:nvSpPr>
          <p:cNvPr id="8" name="Прямоугольник 7"/>
          <p:cNvSpPr/>
          <p:nvPr/>
        </p:nvSpPr>
        <p:spPr>
          <a:xfrm>
            <a:off x="3350273" y="583824"/>
            <a:ext cx="4177747"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Подорожница</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488332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5362" name="Picture 2" descr="E:\Народная кукла\Рисунок6.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10"/>
          <a:stretch/>
        </p:blipFill>
        <p:spPr bwMode="auto">
          <a:xfrm>
            <a:off x="880080" y="2052439"/>
            <a:ext cx="3600000" cy="30797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91948" y="5508623"/>
            <a:ext cx="4176264" cy="792000"/>
          </a:xfrm>
          <a:prstGeom prst="rect">
            <a:avLst/>
          </a:prstGeom>
          <a:ln>
            <a:solidFill>
              <a:srgbClr val="C00000"/>
            </a:solidFill>
          </a:ln>
        </p:spPr>
        <p:txBody>
          <a:bodyPr wrap="square">
            <a:spAutoFit/>
          </a:bodyPr>
          <a:lstStyle/>
          <a:p>
            <a:pPr algn="ctr"/>
            <a:r>
              <a:rPr lang="ru-RU" sz="1400" b="1" dirty="0">
                <a:solidFill>
                  <a:srgbClr val="C00000"/>
                </a:solidFill>
                <a:latin typeface="Tahoma" pitchFamily="34" charset="0"/>
                <a:ea typeface="Tahoma" pitchFamily="34" charset="0"/>
                <a:cs typeface="Tahoma" pitchFamily="34" charset="0"/>
              </a:rPr>
              <a:t>Колокольчик</a:t>
            </a:r>
            <a:r>
              <a:rPr lang="ru-RU" sz="1400" dirty="0">
                <a:solidFill>
                  <a:srgbClr val="C00000"/>
                </a:solidFill>
                <a:latin typeface="Tahoma" pitchFamily="34" charset="0"/>
                <a:ea typeface="Tahoma" pitchFamily="34" charset="0"/>
                <a:cs typeface="Tahoma" pitchFamily="34" charset="0"/>
              </a:rPr>
              <a:t> – знак вестей старого Валдая,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Три </a:t>
            </a:r>
            <a:r>
              <a:rPr lang="ru-RU" sz="1400" dirty="0" err="1">
                <a:solidFill>
                  <a:srgbClr val="C00000"/>
                </a:solidFill>
                <a:latin typeface="Tahoma" pitchFamily="34" charset="0"/>
                <a:ea typeface="Tahoma" pitchFamily="34" charset="0"/>
                <a:cs typeface="Tahoma" pitchFamily="34" charset="0"/>
              </a:rPr>
              <a:t>юбчоночки</a:t>
            </a:r>
            <a:r>
              <a:rPr lang="ru-RU" sz="1400" dirty="0">
                <a:solidFill>
                  <a:srgbClr val="C00000"/>
                </a:solidFill>
                <a:latin typeface="Tahoma" pitchFamily="34" charset="0"/>
                <a:ea typeface="Tahoma" pitchFamily="34" charset="0"/>
                <a:cs typeface="Tahoma" pitchFamily="34" charset="0"/>
              </a:rPr>
              <a:t> на ней, сверху золотая</a:t>
            </a:r>
            <a:r>
              <a:rPr lang="ru-RU" sz="1600" dirty="0">
                <a:solidFill>
                  <a:srgbClr val="C00000"/>
                </a:solidFill>
                <a:latin typeface="Tahoma" pitchFamily="34" charset="0"/>
                <a:ea typeface="Tahoma" pitchFamily="34" charset="0"/>
                <a:cs typeface="Tahoma" pitchFamily="34" charset="0"/>
              </a:rPr>
              <a:t>.</a:t>
            </a:r>
            <a:br>
              <a:rPr lang="ru-RU" sz="1600" dirty="0">
                <a:solidFill>
                  <a:srgbClr val="C00000"/>
                </a:solidFill>
                <a:latin typeface="Tahoma" pitchFamily="34" charset="0"/>
                <a:ea typeface="Tahoma" pitchFamily="34" charset="0"/>
                <a:cs typeface="Tahoma" pitchFamily="34" charset="0"/>
              </a:rPr>
            </a:br>
            <a:r>
              <a:rPr lang="ru-RU" sz="1200" b="1" dirty="0">
                <a:solidFill>
                  <a:srgbClr val="C00000"/>
                </a:solidFill>
                <a:latin typeface="Tahoma" pitchFamily="34" charset="0"/>
                <a:ea typeface="Tahoma" pitchFamily="34" charset="0"/>
                <a:cs typeface="Tahoma" pitchFamily="34" charset="0"/>
              </a:rPr>
              <a:t>Эльза Попова</a:t>
            </a:r>
            <a:br>
              <a:rPr lang="ru-RU" sz="1200" b="1" dirty="0">
                <a:solidFill>
                  <a:srgbClr val="C00000"/>
                </a:solidFill>
                <a:latin typeface="Tahoma" pitchFamily="34" charset="0"/>
                <a:ea typeface="Tahoma" pitchFamily="34" charset="0"/>
                <a:cs typeface="Tahoma" pitchFamily="34" charset="0"/>
              </a:rPr>
            </a:br>
            <a:r>
              <a:rPr lang="ru-RU" sz="1200" b="1" dirty="0">
                <a:latin typeface="Tahoma" pitchFamily="34" charset="0"/>
                <a:ea typeface="Tahoma" pitchFamily="34" charset="0"/>
                <a:cs typeface="Tahoma" pitchFamily="34" charset="0"/>
              </a:rPr>
              <a:t/>
            </a:r>
            <a:br>
              <a:rPr lang="ru-RU" sz="1200" b="1" dirty="0">
                <a:latin typeface="Tahoma" pitchFamily="34" charset="0"/>
                <a:ea typeface="Tahoma" pitchFamily="34" charset="0"/>
                <a:cs typeface="Tahoma" pitchFamily="34" charset="0"/>
              </a:rPr>
            </a:br>
            <a:r>
              <a:rPr lang="ru-RU" dirty="0" smtClean="0"/>
              <a:t> </a:t>
            </a:r>
            <a:endParaRPr lang="ru-RU" dirty="0"/>
          </a:p>
        </p:txBody>
      </p:sp>
      <p:pic>
        <p:nvPicPr>
          <p:cNvPr id="9"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027" y="1620391"/>
            <a:ext cx="5082983"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220617" y="2304623"/>
            <a:ext cx="4464496" cy="3600000"/>
          </a:xfrm>
          <a:prstGeom prst="rect">
            <a:avLst/>
          </a:prstGeom>
          <a:ln>
            <a:noFill/>
          </a:ln>
        </p:spPr>
        <p:txBody>
          <a:bodyPr wrap="square">
            <a:spAutoFit/>
          </a:bodyPr>
          <a:lstStyle/>
          <a:p>
            <a:pPr fontAlgn="base"/>
            <a:r>
              <a:rPr lang="ru-RU" b="1" dirty="0" smtClean="0"/>
              <a:t>	</a:t>
            </a:r>
            <a:r>
              <a:rPr lang="ru-RU" sz="1400" b="1" dirty="0" smtClean="0">
                <a:solidFill>
                  <a:srgbClr val="C00000"/>
                </a:solidFill>
                <a:latin typeface="Tahoma" pitchFamily="34" charset="0"/>
                <a:ea typeface="Tahoma" pitchFamily="34" charset="0"/>
                <a:cs typeface="Tahoma" pitchFamily="34" charset="0"/>
              </a:rPr>
              <a:t>Колокольчик</a:t>
            </a:r>
            <a:r>
              <a:rPr lang="ru-RU" sz="1400" b="1" dirty="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считается куклой добрых вестей. Родом она из Валдая. От </a:t>
            </a:r>
            <a:r>
              <a:rPr lang="ru-RU" sz="1400" dirty="0" smtClean="0">
                <a:solidFill>
                  <a:srgbClr val="C00000"/>
                </a:solidFill>
                <a:latin typeface="Tahoma" pitchFamily="34" charset="0"/>
                <a:ea typeface="Tahoma" pitchFamily="34" charset="0"/>
                <a:cs typeface="Tahoma" pitchFamily="34" charset="0"/>
              </a:rPr>
              <a:t>неё </a:t>
            </a:r>
            <a:r>
              <a:rPr lang="ru-RU" sz="1400" dirty="0">
                <a:solidFill>
                  <a:srgbClr val="C00000"/>
                </a:solidFill>
                <a:latin typeface="Tahoma" pitchFamily="34" charset="0"/>
                <a:ea typeface="Tahoma" pitchFamily="34" charset="0"/>
                <a:cs typeface="Tahoma" pitchFamily="34" charset="0"/>
              </a:rPr>
              <a:t>и произошли Валдайские Колокольчики.</a:t>
            </a:r>
          </a:p>
          <a:p>
            <a:pPr fontAlgn="base"/>
            <a:r>
              <a:rPr lang="ru-RU" sz="1400" dirty="0" smtClean="0">
                <a:solidFill>
                  <a:srgbClr val="C00000"/>
                </a:solidFill>
                <a:latin typeface="Tahoma" pitchFamily="34" charset="0"/>
                <a:ea typeface="Tahoma" pitchFamily="34" charset="0"/>
                <a:cs typeface="Tahoma" pitchFamily="34" charset="0"/>
              </a:rPr>
              <a:t>	Издревле </a:t>
            </a:r>
            <a:r>
              <a:rPr lang="ru-RU" sz="1400" dirty="0">
                <a:solidFill>
                  <a:srgbClr val="C00000"/>
                </a:solidFill>
                <a:latin typeface="Tahoma" pitchFamily="34" charset="0"/>
                <a:ea typeface="Tahoma" pitchFamily="34" charset="0"/>
                <a:cs typeface="Tahoma" pitchFamily="34" charset="0"/>
              </a:rPr>
              <a:t>звон колокола оберегал от разных страшных и смертельных болезней. А также колокольчики всегда вешали на дугу на праздничных тройках. Колокольчики имеют куполообразную форму и сверху напоминают солнышко</a:t>
            </a:r>
            <a:r>
              <a:rPr lang="ru-RU" sz="1400" dirty="0" smtClean="0">
                <a:solidFill>
                  <a:srgbClr val="C00000"/>
                </a:solidFill>
                <a:latin typeface="Tahoma" pitchFamily="34" charset="0"/>
                <a:ea typeface="Tahoma" pitchFamily="34" charset="0"/>
                <a:cs typeface="Tahoma" pitchFamily="34" charset="0"/>
              </a:rPr>
              <a:t>.</a:t>
            </a:r>
          </a:p>
          <a:p>
            <a:pPr fontAlgn="base"/>
            <a:r>
              <a:rPr lang="ru-RU" sz="1400" dirty="0">
                <a:solidFill>
                  <a:srgbClr val="C00000"/>
                </a:solidFill>
                <a:latin typeface="Tahoma" pitchFamily="34" charset="0"/>
                <a:ea typeface="Tahoma" pitchFamily="34" charset="0"/>
                <a:cs typeface="Tahoma" pitchFamily="34" charset="0"/>
              </a:rPr>
              <a:t>	Куколка имеет 3 юбки. Они указывают на то, что любого человека есть 3 царства - медное, серебряное и золотое.</a:t>
            </a:r>
          </a:p>
          <a:p>
            <a:pPr fontAlgn="base"/>
            <a:r>
              <a:rPr lang="ru-RU" sz="1400" dirty="0" smtClean="0">
                <a:solidFill>
                  <a:srgbClr val="C00000"/>
                </a:solidFill>
                <a:latin typeface="Tahoma" pitchFamily="34" charset="0"/>
                <a:ea typeface="Tahoma" pitchFamily="34" charset="0"/>
                <a:cs typeface="Tahoma" pitchFamily="34" charset="0"/>
              </a:rPr>
              <a:t>	Счастье </a:t>
            </a:r>
            <a:r>
              <a:rPr lang="ru-RU" sz="1400" dirty="0">
                <a:solidFill>
                  <a:srgbClr val="C00000"/>
                </a:solidFill>
                <a:latin typeface="Tahoma" pitchFamily="34" charset="0"/>
                <a:ea typeface="Tahoma" pitchFamily="34" charset="0"/>
                <a:cs typeface="Tahoma" pitchFamily="34" charset="0"/>
              </a:rPr>
              <a:t>также складывается из 3-х частей - телу хорошо, значит и душе спокойно, а раз душе спокойно, то и дух спокоен, значит и человек счастлив.</a:t>
            </a:r>
          </a:p>
          <a:p>
            <a:pPr fontAlgn="base"/>
            <a:endParaRPr lang="ru-RU" sz="1800" dirty="0" smtClean="0">
              <a:solidFill>
                <a:srgbClr val="C00000"/>
              </a:solidFill>
              <a:latin typeface="Tahoma" pitchFamily="34" charset="0"/>
              <a:ea typeface="Tahoma" pitchFamily="34" charset="0"/>
              <a:cs typeface="Tahoma" pitchFamily="34" charset="0"/>
            </a:endParaRPr>
          </a:p>
          <a:p>
            <a:pPr fontAlgn="base"/>
            <a:endParaRPr lang="ru-RU" sz="1800" dirty="0" smtClean="0">
              <a:solidFill>
                <a:srgbClr val="C00000"/>
              </a:solidFill>
              <a:latin typeface="Tahoma" pitchFamily="34" charset="0"/>
              <a:ea typeface="Tahoma" pitchFamily="34" charset="0"/>
              <a:cs typeface="Tahoma" pitchFamily="34" charset="0"/>
            </a:endParaRPr>
          </a:p>
          <a:p>
            <a:pPr fontAlgn="base"/>
            <a:endParaRPr lang="ru-RU" sz="1800" dirty="0">
              <a:solidFill>
                <a:srgbClr val="C00000"/>
              </a:solidFill>
              <a:latin typeface="Tahoma" pitchFamily="34" charset="0"/>
              <a:ea typeface="Tahoma" pitchFamily="34" charset="0"/>
              <a:cs typeface="Tahoma" pitchFamily="34" charset="0"/>
            </a:endParaRPr>
          </a:p>
          <a:p>
            <a:r>
              <a:rPr lang="ru-RU" sz="1800" dirty="0">
                <a:solidFill>
                  <a:srgbClr val="C00000"/>
                </a:solidFill>
                <a:latin typeface="Tahoma" pitchFamily="34" charset="0"/>
                <a:ea typeface="Tahoma" pitchFamily="34" charset="0"/>
                <a:cs typeface="Tahoma" pitchFamily="34" charset="0"/>
              </a:rPr>
              <a:t/>
            </a:r>
            <a:br>
              <a:rPr lang="ru-RU" sz="1800" dirty="0">
                <a:solidFill>
                  <a:srgbClr val="C00000"/>
                </a:solidFill>
                <a:latin typeface="Tahoma" pitchFamily="34" charset="0"/>
                <a:ea typeface="Tahoma" pitchFamily="34" charset="0"/>
                <a:cs typeface="Tahoma" pitchFamily="34" charset="0"/>
              </a:rPr>
            </a:br>
            <a:r>
              <a:rPr lang="ru-RU" sz="1800" dirty="0" smtClean="0">
                <a:solidFill>
                  <a:srgbClr val="C00000"/>
                </a:solidFill>
                <a:latin typeface="Tahoma" pitchFamily="34" charset="0"/>
                <a:ea typeface="Tahoma" pitchFamily="34" charset="0"/>
                <a:cs typeface="Tahoma" pitchFamily="34" charset="0"/>
              </a:rPr>
              <a:t> </a:t>
            </a:r>
            <a:endParaRPr lang="ru-RU" sz="1800" dirty="0">
              <a:solidFill>
                <a:srgbClr val="C00000"/>
              </a:solidFill>
              <a:latin typeface="Tahoma" pitchFamily="34" charset="0"/>
              <a:ea typeface="Tahoma" pitchFamily="34" charset="0"/>
              <a:cs typeface="Tahoma" pitchFamily="34" charset="0"/>
            </a:endParaRPr>
          </a:p>
        </p:txBody>
      </p:sp>
      <p:sp>
        <p:nvSpPr>
          <p:cNvPr id="7" name="Прямоугольник 6"/>
          <p:cNvSpPr/>
          <p:nvPr/>
        </p:nvSpPr>
        <p:spPr>
          <a:xfrm>
            <a:off x="3487330" y="629990"/>
            <a:ext cx="3897221"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Колокольчик</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488332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9459" name="Picture 3" descr="E:\Народная кукла\Рисунок10.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862073" y="1778641"/>
            <a:ext cx="3600000" cy="292795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09594" y="4949452"/>
            <a:ext cx="3783545" cy="1631216"/>
          </a:xfrm>
          <a:prstGeom prst="rect">
            <a:avLst/>
          </a:prstGeom>
          <a:ln>
            <a:solidFill>
              <a:srgbClr val="C00000"/>
            </a:solidFill>
          </a:ln>
        </p:spPr>
        <p:txBody>
          <a:bodyPr wrap="square">
            <a:spAutoFit/>
          </a:bodyPr>
          <a:lstStyle/>
          <a:p>
            <a:pPr algn="ctr"/>
            <a:r>
              <a:rPr lang="ru-RU" sz="1400" dirty="0">
                <a:solidFill>
                  <a:srgbClr val="C00000"/>
                </a:solidFill>
                <a:latin typeface="Tahoma" pitchFamily="34" charset="0"/>
                <a:ea typeface="Tahoma" pitchFamily="34" charset="0"/>
                <a:cs typeface="Tahoma" pitchFamily="34" charset="0"/>
              </a:rPr>
              <a:t>Кукла </a:t>
            </a:r>
            <a:r>
              <a:rPr lang="ru-RU" sz="1400" b="1" dirty="0" err="1">
                <a:solidFill>
                  <a:srgbClr val="C00000"/>
                </a:solidFill>
                <a:latin typeface="Tahoma" pitchFamily="34" charset="0"/>
                <a:ea typeface="Tahoma" pitchFamily="34" charset="0"/>
                <a:cs typeface="Tahoma" pitchFamily="34" charset="0"/>
              </a:rPr>
              <a:t>Кормилка</a:t>
            </a:r>
            <a:r>
              <a:rPr lang="ru-RU" sz="1400" b="1" dirty="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 символ достатка,</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кукла-хозяйка, роду начало.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В доме все сыты, довольны, в порядке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это </a:t>
            </a:r>
            <a:r>
              <a:rPr lang="ru-RU" sz="1400" b="1" dirty="0" err="1">
                <a:solidFill>
                  <a:srgbClr val="C00000"/>
                </a:solidFill>
                <a:latin typeface="Tahoma" pitchFamily="34" charset="0"/>
                <a:ea typeface="Tahoma" pitchFamily="34" charset="0"/>
                <a:cs typeface="Tahoma" pitchFamily="34" charset="0"/>
              </a:rPr>
              <a:t>Кормилка</a:t>
            </a:r>
            <a:r>
              <a:rPr lang="ru-RU" sz="1400" dirty="0">
                <a:solidFill>
                  <a:srgbClr val="C00000"/>
                </a:solidFill>
                <a:latin typeface="Tahoma" pitchFamily="34" charset="0"/>
                <a:ea typeface="Tahoma" pitchFamily="34" charset="0"/>
                <a:cs typeface="Tahoma" pitchFamily="34" charset="0"/>
              </a:rPr>
              <a:t> так постаралась.</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Всем – от младенцев  и до стариков</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стол у </a:t>
            </a:r>
            <a:r>
              <a:rPr lang="ru-RU" sz="1400" b="1" dirty="0" err="1">
                <a:solidFill>
                  <a:srgbClr val="C00000"/>
                </a:solidFill>
                <a:latin typeface="Tahoma" pitchFamily="34" charset="0"/>
                <a:ea typeface="Tahoma" pitchFamily="34" charset="0"/>
                <a:cs typeface="Tahoma" pitchFamily="34" charset="0"/>
              </a:rPr>
              <a:t>Кормилки</a:t>
            </a:r>
            <a:r>
              <a:rPr lang="ru-RU" sz="1400" dirty="0">
                <a:solidFill>
                  <a:srgbClr val="C00000"/>
                </a:solidFill>
                <a:latin typeface="Tahoma" pitchFamily="34" charset="0"/>
                <a:ea typeface="Tahoma" pitchFamily="34" charset="0"/>
                <a:cs typeface="Tahoma" pitchFamily="34" charset="0"/>
              </a:rPr>
              <a:t>   богатый готов</a:t>
            </a:r>
            <a:r>
              <a:rPr lang="ru-RU" sz="1400" dirty="0" smtClean="0">
                <a:solidFill>
                  <a:srgbClr val="C00000"/>
                </a:solidFill>
                <a:latin typeface="Tahoma" pitchFamily="34" charset="0"/>
                <a:ea typeface="Tahoma" pitchFamily="34" charset="0"/>
                <a:cs typeface="Tahoma" pitchFamily="34" charset="0"/>
              </a:rPr>
              <a:t>.</a:t>
            </a:r>
          </a:p>
          <a:p>
            <a:pPr algn="ctr"/>
            <a:r>
              <a:rPr lang="ru-RU" sz="1600" b="1" i="1" dirty="0" smtClean="0"/>
              <a:t> </a:t>
            </a:r>
            <a:r>
              <a:rPr lang="ru-RU" sz="1050" b="1" dirty="0" smtClean="0">
                <a:solidFill>
                  <a:srgbClr val="C00000"/>
                </a:solidFill>
                <a:latin typeface="Tahoma" pitchFamily="34" charset="0"/>
                <a:ea typeface="Tahoma" pitchFamily="34" charset="0"/>
                <a:cs typeface="Tahoma" pitchFamily="34" charset="0"/>
              </a:rPr>
              <a:t>Валентина </a:t>
            </a:r>
            <a:r>
              <a:rPr lang="ru-RU" sz="1050" b="1" dirty="0" err="1" smtClean="0">
                <a:solidFill>
                  <a:srgbClr val="C00000"/>
                </a:solidFill>
                <a:latin typeface="Tahoma" pitchFamily="34" charset="0"/>
                <a:ea typeface="Tahoma" pitchFamily="34" charset="0"/>
                <a:cs typeface="Tahoma" pitchFamily="34" charset="0"/>
              </a:rPr>
              <a:t>Яроцкая</a:t>
            </a:r>
            <a:endParaRPr lang="ru-RU" sz="1050" b="1" dirty="0">
              <a:solidFill>
                <a:srgbClr val="C00000"/>
              </a:solidFill>
              <a:latin typeface="Tahoma" pitchFamily="34" charset="0"/>
              <a:ea typeface="Tahoma" pitchFamily="34" charset="0"/>
              <a:cs typeface="Tahoma" pitchFamily="34" charset="0"/>
            </a:endParaRPr>
          </a:p>
        </p:txBody>
      </p:sp>
      <p:pic>
        <p:nvPicPr>
          <p:cNvPr id="10"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202" y="1524009"/>
            <a:ext cx="5082983"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82444" y="2252077"/>
            <a:ext cx="4570501" cy="3862596"/>
          </a:xfrm>
          <a:prstGeom prst="rect">
            <a:avLst/>
          </a:prstGeom>
          <a:ln>
            <a:noFill/>
          </a:ln>
        </p:spPr>
        <p:txBody>
          <a:bodyPr wrap="square">
            <a:spAutoFit/>
          </a:bodyPr>
          <a:lstStyle/>
          <a:p>
            <a:r>
              <a:rPr lang="ru-RU" b="1" dirty="0" smtClean="0"/>
              <a:t>	</a:t>
            </a:r>
            <a:r>
              <a:rPr lang="ru-RU" sz="1400" dirty="0" smtClean="0">
                <a:solidFill>
                  <a:srgbClr val="C00000"/>
                </a:solidFill>
                <a:latin typeface="Tahoma" pitchFamily="34" charset="0"/>
                <a:ea typeface="Tahoma" pitchFamily="34" charset="0"/>
                <a:cs typeface="Tahoma" pitchFamily="34" charset="0"/>
              </a:rPr>
              <a:t>Кукла</a:t>
            </a:r>
            <a:r>
              <a:rPr lang="ru-RU" sz="1400" b="1" dirty="0" smtClean="0">
                <a:solidFill>
                  <a:srgbClr val="C00000"/>
                </a:solidFill>
                <a:latin typeface="Tahoma" pitchFamily="34" charset="0"/>
                <a:ea typeface="Tahoma" pitchFamily="34" charset="0"/>
                <a:cs typeface="Tahoma" pitchFamily="34" charset="0"/>
              </a:rPr>
              <a:t> </a:t>
            </a:r>
            <a:r>
              <a:rPr lang="ru-RU" sz="1400" b="1" dirty="0" err="1" smtClean="0">
                <a:solidFill>
                  <a:srgbClr val="C00000"/>
                </a:solidFill>
                <a:latin typeface="Tahoma" pitchFamily="34" charset="0"/>
                <a:ea typeface="Tahoma" pitchFamily="34" charset="0"/>
                <a:cs typeface="Tahoma" pitchFamily="34" charset="0"/>
              </a:rPr>
              <a:t>Кормилка</a:t>
            </a:r>
            <a:r>
              <a:rPr lang="ru-RU" sz="1400" b="1" dirty="0" smtClean="0">
                <a:solidFill>
                  <a:srgbClr val="C00000"/>
                </a:solidFill>
                <a:latin typeface="Tahoma" pitchFamily="34" charset="0"/>
                <a:ea typeface="Tahoma" pitchFamily="34" charset="0"/>
                <a:cs typeface="Tahoma" pitchFamily="34" charset="0"/>
              </a:rPr>
              <a:t> - </a:t>
            </a:r>
            <a:r>
              <a:rPr lang="ru-RU" sz="1400" b="1" dirty="0">
                <a:solidFill>
                  <a:srgbClr val="C00000"/>
                </a:solidFill>
                <a:latin typeface="Tahoma" pitchFamily="34" charset="0"/>
                <a:ea typeface="Tahoma" pitchFamily="34" charset="0"/>
                <a:cs typeface="Tahoma" pitchFamily="34" charset="0"/>
              </a:rPr>
              <a:t>для охраны человека от всяких </a:t>
            </a:r>
            <a:r>
              <a:rPr lang="ru-RU" sz="1400" b="1" dirty="0" smtClean="0">
                <a:solidFill>
                  <a:srgbClr val="C00000"/>
                </a:solidFill>
                <a:latin typeface="Tahoma" pitchFamily="34" charset="0"/>
                <a:ea typeface="Tahoma" pitchFamily="34" charset="0"/>
                <a:cs typeface="Tahoma" pitchFamily="34" charset="0"/>
              </a:rPr>
              <a:t>бедствий</a:t>
            </a: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одна из самых привлекательных среди </a:t>
            </a:r>
            <a:r>
              <a:rPr lang="ru-RU" sz="1400" dirty="0" err="1">
                <a:solidFill>
                  <a:srgbClr val="C00000"/>
                </a:solidFill>
                <a:latin typeface="Tahoma" pitchFamily="34" charset="0"/>
                <a:ea typeface="Tahoma" pitchFamily="34" charset="0"/>
                <a:cs typeface="Tahoma" pitchFamily="34" charset="0"/>
              </a:rPr>
              <a:t>обережных</a:t>
            </a:r>
            <a:r>
              <a:rPr lang="ru-RU" sz="1400" dirty="0">
                <a:solidFill>
                  <a:srgbClr val="C00000"/>
                </a:solidFill>
                <a:latin typeface="Tahoma" pitchFamily="34" charset="0"/>
                <a:ea typeface="Tahoma" pitchFamily="34" charset="0"/>
                <a:cs typeface="Tahoma" pitchFamily="34" charset="0"/>
              </a:rPr>
              <a:t> текстильных народных кукол. </a:t>
            </a:r>
            <a:endParaRPr lang="ru-RU" sz="1400" dirty="0" smtClean="0">
              <a:solidFill>
                <a:srgbClr val="C00000"/>
              </a:solidFill>
              <a:latin typeface="Tahoma" pitchFamily="34" charset="0"/>
              <a:ea typeface="Tahoma" pitchFamily="34" charset="0"/>
              <a:cs typeface="Tahoma" pitchFamily="34" charset="0"/>
            </a:endParaRP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Эта </a:t>
            </a:r>
            <a:r>
              <a:rPr lang="ru-RU" sz="1400" dirty="0">
                <a:solidFill>
                  <a:srgbClr val="C00000"/>
                </a:solidFill>
                <a:latin typeface="Tahoma" pitchFamily="34" charset="0"/>
                <a:ea typeface="Tahoma" pitchFamily="34" charset="0"/>
                <a:cs typeface="Tahoma" pitchFamily="34" charset="0"/>
              </a:rPr>
              <a:t>кукла дарилась для поддержки в жизни, для охраны человека от всяких бедствий. Вот </a:t>
            </a:r>
            <a:r>
              <a:rPr lang="ru-RU" sz="1400" dirty="0" err="1">
                <a:solidFill>
                  <a:srgbClr val="C00000"/>
                </a:solidFill>
                <a:latin typeface="Tahoma" pitchFamily="34" charset="0"/>
                <a:ea typeface="Tahoma" pitchFamily="34" charset="0"/>
                <a:cs typeface="Tahoma" pitchFamily="34" charset="0"/>
              </a:rPr>
              <a:t>Кормилка</a:t>
            </a:r>
            <a:r>
              <a:rPr lang="ru-RU" sz="1400" dirty="0">
                <a:solidFill>
                  <a:srgbClr val="C00000"/>
                </a:solidFill>
                <a:latin typeface="Tahoma" pitchFamily="34" charset="0"/>
                <a:ea typeface="Tahoma" pitchFamily="34" charset="0"/>
                <a:cs typeface="Tahoma" pitchFamily="34" charset="0"/>
              </a:rPr>
              <a:t>, как мама, свою хозяюшку и охраняла. </a:t>
            </a:r>
            <a:endParaRPr lang="ru-RU" sz="1400" dirty="0" smtClean="0">
              <a:solidFill>
                <a:srgbClr val="C00000"/>
              </a:solidFill>
              <a:latin typeface="Tahoma" pitchFamily="34" charset="0"/>
              <a:ea typeface="Tahoma" pitchFamily="34" charset="0"/>
              <a:cs typeface="Tahoma" pitchFamily="34" charset="0"/>
            </a:endParaRPr>
          </a:p>
          <a:p>
            <a:r>
              <a:rPr lang="ru-RU" sz="1400" dirty="0">
                <a:solidFill>
                  <a:srgbClr val="C00000"/>
                </a:solidFill>
                <a:latin typeface="Tahoma" pitchFamily="34" charset="0"/>
                <a:ea typeface="Tahoma" pitchFamily="34" charset="0"/>
                <a:cs typeface="Tahoma" pitchFamily="34" charset="0"/>
              </a:rPr>
              <a:t>	У </a:t>
            </a:r>
            <a:r>
              <a:rPr lang="ru-RU" sz="1400" dirty="0" err="1">
                <a:solidFill>
                  <a:srgbClr val="C00000"/>
                </a:solidFill>
                <a:latin typeface="Tahoma" pitchFamily="34" charset="0"/>
                <a:ea typeface="Tahoma" pitchFamily="34" charset="0"/>
                <a:cs typeface="Tahoma" pitchFamily="34" charset="0"/>
              </a:rPr>
              <a:t>Кормилки</a:t>
            </a:r>
            <a:r>
              <a:rPr lang="ru-RU" sz="1400" dirty="0">
                <a:solidFill>
                  <a:srgbClr val="C00000"/>
                </a:solidFill>
                <a:latin typeface="Tahoma" pitchFamily="34" charset="0"/>
                <a:ea typeface="Tahoma" pitchFamily="34" charset="0"/>
                <a:cs typeface="Tahoma" pitchFamily="34" charset="0"/>
              </a:rPr>
              <a:t> есть </a:t>
            </a:r>
            <a:r>
              <a:rPr lang="ru-RU" sz="1400" dirty="0" smtClean="0">
                <a:solidFill>
                  <a:srgbClr val="C00000"/>
                </a:solidFill>
                <a:latin typeface="Tahoma" pitchFamily="34" charset="0"/>
                <a:ea typeface="Tahoma" pitchFamily="34" charset="0"/>
                <a:cs typeface="Tahoma" pitchFamily="34" charset="0"/>
              </a:rPr>
              <a:t>ещё и </a:t>
            </a:r>
            <a:r>
              <a:rPr lang="ru-RU" sz="1400" dirty="0" err="1">
                <a:solidFill>
                  <a:srgbClr val="C00000"/>
                </a:solidFill>
                <a:latin typeface="Tahoma" pitchFamily="34" charset="0"/>
                <a:ea typeface="Tahoma" pitchFamily="34" charset="0"/>
                <a:cs typeface="Tahoma" pitchFamily="34" charset="0"/>
              </a:rPr>
              <a:t>обережные</a:t>
            </a:r>
            <a:r>
              <a:rPr lang="ru-RU" sz="1400" dirty="0">
                <a:solidFill>
                  <a:srgbClr val="C00000"/>
                </a:solidFill>
                <a:latin typeface="Tahoma" pitchFamily="34" charset="0"/>
                <a:ea typeface="Tahoma" pitchFamily="34" charset="0"/>
                <a:cs typeface="Tahoma" pitchFamily="34" charset="0"/>
              </a:rPr>
              <a:t> секреты. Например, количество узелков на скрепляющих нитках должно быть </a:t>
            </a:r>
            <a:r>
              <a:rPr lang="ru-RU" sz="1400" dirty="0" smtClean="0">
                <a:solidFill>
                  <a:srgbClr val="C00000"/>
                </a:solidFill>
                <a:latin typeface="Tahoma" pitchFamily="34" charset="0"/>
                <a:ea typeface="Tahoma" pitchFamily="34" charset="0"/>
                <a:cs typeface="Tahoma" pitchFamily="34" charset="0"/>
              </a:rPr>
              <a:t>нечётным</a:t>
            </a:r>
            <a:r>
              <a:rPr lang="ru-RU" sz="1400" dirty="0">
                <a:solidFill>
                  <a:srgbClr val="C00000"/>
                </a:solidFill>
                <a:latin typeface="Tahoma" pitchFamily="34" charset="0"/>
                <a:ea typeface="Tahoma" pitchFamily="34" charset="0"/>
                <a:cs typeface="Tahoma" pitchFamily="34" charset="0"/>
              </a:rPr>
              <a:t>, чтобы годы владелицы «не были сочтены». Из ниток на спинке куклы наматывается </a:t>
            </a:r>
            <a:r>
              <a:rPr lang="ru-RU" sz="1400" dirty="0" err="1">
                <a:solidFill>
                  <a:srgbClr val="C00000"/>
                </a:solidFill>
                <a:latin typeface="Tahoma" pitchFamily="34" charset="0"/>
                <a:ea typeface="Tahoma" pitchFamily="34" charset="0"/>
                <a:cs typeface="Tahoma" pitchFamily="34" charset="0"/>
              </a:rPr>
              <a:t>обережный</a:t>
            </a:r>
            <a:r>
              <a:rPr lang="ru-RU" sz="1400" dirty="0">
                <a:solidFill>
                  <a:srgbClr val="C00000"/>
                </a:solidFill>
                <a:latin typeface="Tahoma" pitchFamily="34" charset="0"/>
                <a:ea typeface="Tahoma" pitchFamily="34" charset="0"/>
                <a:cs typeface="Tahoma" pitchFamily="34" charset="0"/>
              </a:rPr>
              <a:t> крест — символ Солнца — «чур». При изготовлении желательно пользоваться красной ниткой. Она будет напоминать вышивку на женской традиционной рубахе – это </a:t>
            </a:r>
            <a:r>
              <a:rPr lang="ru-RU" sz="1400" dirty="0" smtClean="0">
                <a:solidFill>
                  <a:srgbClr val="C00000"/>
                </a:solidFill>
                <a:latin typeface="Tahoma" pitchFamily="34" charset="0"/>
                <a:ea typeface="Tahoma" pitchFamily="34" charset="0"/>
                <a:cs typeface="Tahoma" pitchFamily="34" charset="0"/>
              </a:rPr>
              <a:t>ещё </a:t>
            </a:r>
            <a:r>
              <a:rPr lang="ru-RU" sz="1400" dirty="0">
                <a:solidFill>
                  <a:srgbClr val="C00000"/>
                </a:solidFill>
                <a:latin typeface="Tahoma" pitchFamily="34" charset="0"/>
                <a:ea typeface="Tahoma" pitchFamily="34" charset="0"/>
                <a:cs typeface="Tahoma" pitchFamily="34" charset="0"/>
              </a:rPr>
              <a:t>один </a:t>
            </a:r>
            <a:r>
              <a:rPr lang="ru-RU" sz="1400" dirty="0" smtClean="0">
                <a:solidFill>
                  <a:srgbClr val="C00000"/>
                </a:solidFill>
                <a:latin typeface="Tahoma" pitchFamily="34" charset="0"/>
                <a:ea typeface="Tahoma" pitchFamily="34" charset="0"/>
                <a:cs typeface="Tahoma" pitchFamily="34" charset="0"/>
              </a:rPr>
              <a:t>оберег.</a:t>
            </a:r>
            <a:endParaRPr lang="ru-RU" sz="1400" dirty="0">
              <a:solidFill>
                <a:srgbClr val="C00000"/>
              </a:solidFill>
              <a:latin typeface="Tahoma" pitchFamily="34" charset="0"/>
              <a:ea typeface="Tahoma" pitchFamily="34" charset="0"/>
              <a:cs typeface="Tahoma" pitchFamily="34" charset="0"/>
            </a:endParaRPr>
          </a:p>
        </p:txBody>
      </p:sp>
      <p:sp>
        <p:nvSpPr>
          <p:cNvPr id="8" name="Прямоугольник 7"/>
          <p:cNvSpPr/>
          <p:nvPr/>
        </p:nvSpPr>
        <p:spPr>
          <a:xfrm>
            <a:off x="3503422" y="583824"/>
            <a:ext cx="2909771"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Кормилка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466035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8434" name="Picture 2" descr="E:\Народная кукла\Рисунок9.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756158" y="1464280"/>
            <a:ext cx="3600000" cy="35338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986609" y="614449"/>
            <a:ext cx="7596882" cy="307777"/>
          </a:xfrm>
          <a:prstGeom prst="rect">
            <a:avLst/>
          </a:prstGeom>
        </p:spPr>
        <p:txBody>
          <a:bodyPr wrap="square">
            <a:spAutoFit/>
          </a:bodyPr>
          <a:lstStyle/>
          <a:p>
            <a:r>
              <a:rPr lang="ru-RU" sz="1400" dirty="0" smtClean="0">
                <a:latin typeface="Tahoma" pitchFamily="34" charset="0"/>
                <a:ea typeface="Tahoma" pitchFamily="34" charset="0"/>
                <a:cs typeface="Tahoma" pitchFamily="34" charset="0"/>
              </a:rPr>
              <a:t> </a:t>
            </a:r>
            <a:endParaRPr lang="ru-RU" sz="1400" dirty="0">
              <a:latin typeface="Tahoma" pitchFamily="34" charset="0"/>
              <a:ea typeface="Tahoma" pitchFamily="34" charset="0"/>
              <a:cs typeface="Tahoma" pitchFamily="34" charset="0"/>
            </a:endParaRPr>
          </a:p>
        </p:txBody>
      </p:sp>
      <p:sp>
        <p:nvSpPr>
          <p:cNvPr id="6" name="Прямоугольник 5"/>
          <p:cNvSpPr/>
          <p:nvPr/>
        </p:nvSpPr>
        <p:spPr>
          <a:xfrm>
            <a:off x="5737959" y="5978980"/>
            <a:ext cx="245580" cy="415498"/>
          </a:xfrm>
          <a:prstGeom prst="rect">
            <a:avLst/>
          </a:prstGeom>
        </p:spPr>
        <p:txBody>
          <a:bodyPr wrap="none">
            <a:spAutoFit/>
          </a:bodyPr>
          <a:lstStyle/>
          <a:p>
            <a:r>
              <a:rPr lang="ru-RU" dirty="0" smtClean="0"/>
              <a:t> </a:t>
            </a:r>
            <a:endParaRPr lang="ru-RU" dirty="0"/>
          </a:p>
        </p:txBody>
      </p:sp>
      <p:sp>
        <p:nvSpPr>
          <p:cNvPr id="7" name="Прямоугольник 6"/>
          <p:cNvSpPr/>
          <p:nvPr/>
        </p:nvSpPr>
        <p:spPr>
          <a:xfrm>
            <a:off x="504130" y="5164896"/>
            <a:ext cx="4104057" cy="1415772"/>
          </a:xfrm>
          <a:prstGeom prst="rect">
            <a:avLst/>
          </a:prstGeom>
          <a:ln>
            <a:solidFill>
              <a:srgbClr val="C00000"/>
            </a:solidFill>
          </a:ln>
        </p:spPr>
        <p:txBody>
          <a:bodyPr wrap="square">
            <a:spAutoFit/>
          </a:bodyPr>
          <a:lstStyle/>
          <a:p>
            <a:pPr algn="ctr"/>
            <a:r>
              <a:rPr lang="ru-RU" sz="1400" dirty="0">
                <a:solidFill>
                  <a:srgbClr val="C00000"/>
                </a:solidFill>
                <a:latin typeface="Tahoma" pitchFamily="34" charset="0"/>
                <a:ea typeface="Tahoma" pitchFamily="34" charset="0"/>
                <a:cs typeface="Tahoma" pitchFamily="34" charset="0"/>
              </a:rPr>
              <a:t>Чтоб малыш спокойно спал, мама отдыхала</a:t>
            </a:r>
            <a:r>
              <a:rPr lang="ru-RU" sz="1400" dirty="0" smtClean="0">
                <a:solidFill>
                  <a:srgbClr val="C00000"/>
                </a:solidFill>
                <a:latin typeface="Tahoma" pitchFamily="34" charset="0"/>
                <a:ea typeface="Tahoma" pitchFamily="34" charset="0"/>
                <a:cs typeface="Tahoma" pitchFamily="34" charset="0"/>
              </a:rPr>
              <a:t>,</a:t>
            </a:r>
          </a:p>
          <a:p>
            <a:pPr algn="ctr"/>
            <a:r>
              <a:rPr lang="ru-RU" sz="1400" dirty="0" smtClean="0">
                <a:solidFill>
                  <a:srgbClr val="C00000"/>
                </a:solidFill>
                <a:latin typeface="Tahoma" pitchFamily="34" charset="0"/>
                <a:ea typeface="Tahoma" pitchFamily="34" charset="0"/>
                <a:cs typeface="Tahoma" pitchFamily="34" charset="0"/>
              </a:rPr>
              <a:t>Кукла </a:t>
            </a:r>
            <a:r>
              <a:rPr lang="ru-RU" sz="1400" dirty="0">
                <a:solidFill>
                  <a:srgbClr val="C00000"/>
                </a:solidFill>
                <a:latin typeface="Tahoma" pitchFamily="34" charset="0"/>
                <a:ea typeface="Tahoma" pitchFamily="34" charset="0"/>
                <a:cs typeface="Tahoma" pitchFamily="34" charset="0"/>
              </a:rPr>
              <a:t>духов на себя злобных отвлекала</a:t>
            </a:r>
            <a:r>
              <a:rPr lang="ru-RU" sz="1400" dirty="0" smtClean="0">
                <a:solidFill>
                  <a:srgbClr val="C00000"/>
                </a:solidFill>
                <a:latin typeface="Tahoma" pitchFamily="34" charset="0"/>
                <a:ea typeface="Tahoma" pitchFamily="34" charset="0"/>
                <a:cs typeface="Tahoma" pitchFamily="34" charset="0"/>
              </a:rPr>
              <a:t>.</a:t>
            </a:r>
          </a:p>
          <a:p>
            <a:pPr algn="ctr"/>
            <a:r>
              <a:rPr lang="ru-RU" sz="1400" dirty="0" smtClean="0">
                <a:solidFill>
                  <a:srgbClr val="C00000"/>
                </a:solidFill>
                <a:latin typeface="Tahoma" pitchFamily="34" charset="0"/>
                <a:ea typeface="Tahoma" pitchFamily="34" charset="0"/>
                <a:cs typeface="Tahoma" pitchFamily="34" charset="0"/>
              </a:rPr>
              <a:t>И </a:t>
            </a:r>
            <a:r>
              <a:rPr lang="ru-RU" sz="1400" dirty="0">
                <a:solidFill>
                  <a:srgbClr val="C00000"/>
                </a:solidFill>
                <a:latin typeface="Tahoma" pitchFamily="34" charset="0"/>
                <a:ea typeface="Tahoma" pitchFamily="34" charset="0"/>
                <a:cs typeface="Tahoma" pitchFamily="34" charset="0"/>
              </a:rPr>
              <a:t>уже в двенадцать лет девочка </a:t>
            </a:r>
            <a:r>
              <a:rPr lang="ru-RU" sz="1400" dirty="0" smtClean="0">
                <a:solidFill>
                  <a:srgbClr val="C00000"/>
                </a:solidFill>
                <a:latin typeface="Tahoma" pitchFamily="34" charset="0"/>
                <a:ea typeface="Tahoma" pitchFamily="34" charset="0"/>
                <a:cs typeface="Tahoma" pitchFamily="34" charset="0"/>
              </a:rPr>
              <a:t>умела</a:t>
            </a:r>
          </a:p>
          <a:p>
            <a:pPr algn="ctr"/>
            <a:r>
              <a:rPr lang="ru-RU" sz="1400" dirty="0" smtClean="0">
                <a:solidFill>
                  <a:srgbClr val="C00000"/>
                </a:solidFill>
                <a:latin typeface="Tahoma" pitchFamily="34" charset="0"/>
                <a:ea typeface="Tahoma" pitchFamily="34" charset="0"/>
                <a:cs typeface="Tahoma" pitchFamily="34" charset="0"/>
              </a:rPr>
              <a:t>Себе «</a:t>
            </a:r>
            <a:r>
              <a:rPr lang="ru-RU" sz="1400" dirty="0" err="1" smtClean="0">
                <a:solidFill>
                  <a:srgbClr val="C00000"/>
                </a:solidFill>
                <a:latin typeface="Tahoma" pitchFamily="34" charset="0"/>
                <a:ea typeface="Tahoma" pitchFamily="34" charset="0"/>
                <a:cs typeface="Tahoma" pitchFamily="34" charset="0"/>
              </a:rPr>
              <a:t>доню</a:t>
            </a: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мастерить.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Значит, </a:t>
            </a:r>
            <a:r>
              <a:rPr lang="ru-RU" sz="1400" dirty="0">
                <a:solidFill>
                  <a:srgbClr val="C00000"/>
                </a:solidFill>
                <a:latin typeface="Tahoma" pitchFamily="34" charset="0"/>
                <a:ea typeface="Tahoma" pitchFamily="34" charset="0"/>
                <a:cs typeface="Tahoma" pitchFamily="34" charset="0"/>
              </a:rPr>
              <a:t>повзрослела</a:t>
            </a:r>
            <a:r>
              <a:rPr lang="ru-RU" sz="1600" dirty="0" smtClean="0">
                <a:solidFill>
                  <a:srgbClr val="C00000"/>
                </a:solidFill>
                <a:latin typeface="Tahoma" pitchFamily="34" charset="0"/>
                <a:ea typeface="Tahoma" pitchFamily="34" charset="0"/>
                <a:cs typeface="Tahoma" pitchFamily="34" charset="0"/>
              </a:rPr>
              <a:t>.</a:t>
            </a:r>
          </a:p>
          <a:p>
            <a:pPr algn="ctr"/>
            <a:r>
              <a:rPr lang="ru-RU" sz="1050" b="1" dirty="0" smtClean="0">
                <a:solidFill>
                  <a:srgbClr val="C00000"/>
                </a:solidFill>
                <a:latin typeface="Tahoma" pitchFamily="34" charset="0"/>
                <a:ea typeface="Tahoma" pitchFamily="34" charset="0"/>
                <a:cs typeface="Tahoma" pitchFamily="34" charset="0"/>
              </a:rPr>
              <a:t>Эльза Попова. </a:t>
            </a:r>
            <a:endParaRPr lang="ru-RU" sz="1050" b="1" dirty="0">
              <a:solidFill>
                <a:srgbClr val="C00000"/>
              </a:solidFill>
              <a:latin typeface="Tahoma" pitchFamily="34" charset="0"/>
              <a:ea typeface="Tahoma" pitchFamily="34" charset="0"/>
              <a:cs typeface="Tahoma" pitchFamily="34" charset="0"/>
            </a:endParaRPr>
          </a:p>
        </p:txBody>
      </p:sp>
      <p:pic>
        <p:nvPicPr>
          <p:cNvPr id="12"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463" y="1480460"/>
            <a:ext cx="5082983"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242489" y="1919293"/>
            <a:ext cx="4552933" cy="4293483"/>
          </a:xfrm>
          <a:prstGeom prst="rect">
            <a:avLst/>
          </a:prstGeom>
          <a:ln>
            <a:noFill/>
          </a:ln>
        </p:spPr>
        <p:txBody>
          <a:bodyPr wrap="square">
            <a:spAutoFit/>
          </a:bodyPr>
          <a:lstStyle/>
          <a:p>
            <a:r>
              <a:rPr lang="ru-RU" dirty="0" smtClean="0"/>
              <a:t> 	</a:t>
            </a:r>
            <a:r>
              <a:rPr lang="ru-RU" sz="1400" b="1" dirty="0" err="1" smtClean="0">
                <a:solidFill>
                  <a:srgbClr val="C00000"/>
                </a:solidFill>
                <a:latin typeface="Tahoma" pitchFamily="34" charset="0"/>
                <a:ea typeface="Tahoma" pitchFamily="34" charset="0"/>
                <a:cs typeface="Tahoma" pitchFamily="34" charset="0"/>
              </a:rPr>
              <a:t>Пеленашка</a:t>
            </a:r>
            <a:r>
              <a:rPr lang="ru-RU" sz="1400" b="1" dirty="0">
                <a:solidFill>
                  <a:srgbClr val="C00000"/>
                </a:solidFill>
                <a:latin typeface="Tahoma" pitchFamily="34" charset="0"/>
                <a:ea typeface="Tahoma" pitchFamily="34" charset="0"/>
                <a:cs typeface="Tahoma" pitchFamily="34" charset="0"/>
              </a:rPr>
              <a:t>,</a:t>
            </a:r>
            <a:r>
              <a:rPr lang="ru-RU" sz="1400" dirty="0">
                <a:solidFill>
                  <a:srgbClr val="C00000"/>
                </a:solidFill>
                <a:latin typeface="Tahoma" pitchFamily="34" charset="0"/>
                <a:ea typeface="Tahoma" pitchFamily="34" charset="0"/>
                <a:cs typeface="Tahoma" pitchFamily="34" charset="0"/>
              </a:rPr>
              <a:t> как и большинство народных тряпичных кукол, не только и не столько игрушка. Это, прежде всего, защитный оберег. Делали его беременные женщины по строго заданным правилам. </a:t>
            </a:r>
            <a:endParaRPr lang="ru-RU" sz="1400" dirty="0" smtClean="0">
              <a:solidFill>
                <a:srgbClr val="C00000"/>
              </a:solidFill>
              <a:latin typeface="Tahoma" pitchFamily="34" charset="0"/>
              <a:ea typeface="Tahoma" pitchFamily="34" charset="0"/>
              <a:cs typeface="Tahoma" pitchFamily="34" charset="0"/>
            </a:endParaRP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Прежде </a:t>
            </a:r>
            <a:r>
              <a:rPr lang="ru-RU" sz="1400" dirty="0">
                <a:solidFill>
                  <a:srgbClr val="C00000"/>
                </a:solidFill>
                <a:latin typeface="Tahoma" pitchFamily="34" charset="0"/>
                <a:ea typeface="Tahoma" pitchFamily="34" charset="0"/>
                <a:cs typeface="Tahoma" pitchFamily="34" charset="0"/>
              </a:rPr>
              <a:t>чем скатать тело-трубочку, ткань шесть раз с молитвой </a:t>
            </a:r>
            <a:r>
              <a:rPr lang="ru-RU" sz="1400" dirty="0" smtClean="0">
                <a:solidFill>
                  <a:srgbClr val="C00000"/>
                </a:solidFill>
                <a:latin typeface="Tahoma" pitchFamily="34" charset="0"/>
                <a:ea typeface="Tahoma" pitchFamily="34" charset="0"/>
                <a:cs typeface="Tahoma" pitchFamily="34" charset="0"/>
              </a:rPr>
              <a:t>сворачивали-разворачивали </a:t>
            </a:r>
            <a:r>
              <a:rPr lang="ru-RU" sz="1400" dirty="0">
                <a:solidFill>
                  <a:srgbClr val="C00000"/>
                </a:solidFill>
                <a:latin typeface="Tahoma" pitchFamily="34" charset="0"/>
                <a:ea typeface="Tahoma" pitchFamily="34" charset="0"/>
                <a:cs typeface="Tahoma" pitchFamily="34" charset="0"/>
              </a:rPr>
              <a:t>и лишь на седьмой скатывали окончательно и перевязывали нитью. Но и здесь </a:t>
            </a:r>
            <a:r>
              <a:rPr lang="ru-RU" sz="1400" dirty="0" smtClean="0">
                <a:solidFill>
                  <a:srgbClr val="C00000"/>
                </a:solidFill>
                <a:latin typeface="Tahoma" pitchFamily="34" charset="0"/>
                <a:ea typeface="Tahoma" pitchFamily="34" charset="0"/>
                <a:cs typeface="Tahoma" pitchFamily="34" charset="0"/>
              </a:rPr>
              <a:t>всё непросто: нить </a:t>
            </a:r>
            <a:r>
              <a:rPr lang="ru-RU" sz="1400" dirty="0">
                <a:solidFill>
                  <a:srgbClr val="C00000"/>
                </a:solidFill>
                <a:latin typeface="Tahoma" pitchFamily="34" charset="0"/>
                <a:ea typeface="Tahoma" pitchFamily="34" charset="0"/>
                <a:cs typeface="Tahoma" pitchFamily="34" charset="0"/>
              </a:rPr>
              <a:t>нужно было непременно держать в правой, а трубочку-скрутку в левой руке. Наматывая нить, будущая мама </a:t>
            </a:r>
            <a:r>
              <a:rPr lang="ru-RU" sz="1400" dirty="0" smtClean="0">
                <a:solidFill>
                  <a:srgbClr val="C00000"/>
                </a:solidFill>
                <a:latin typeface="Tahoma" pitchFamily="34" charset="0"/>
                <a:ea typeface="Tahoma" pitchFamily="34" charset="0"/>
                <a:cs typeface="Tahoma" pitchFamily="34" charset="0"/>
              </a:rPr>
              <a:t>нашёптывала </a:t>
            </a:r>
            <a:r>
              <a:rPr lang="ru-RU" sz="1400" dirty="0">
                <a:solidFill>
                  <a:srgbClr val="C00000"/>
                </a:solidFill>
                <a:latin typeface="Tahoma" pitchFamily="34" charset="0"/>
                <a:ea typeface="Tahoma" pitchFamily="34" charset="0"/>
                <a:cs typeface="Tahoma" pitchFamily="34" charset="0"/>
              </a:rPr>
              <a:t>пожелания для своего младенца: чтобы был здоровый, богатый, умный, смелый… </a:t>
            </a:r>
            <a:r>
              <a:rPr lang="ru-RU" sz="1400" dirty="0" smtClean="0">
                <a:solidFill>
                  <a:srgbClr val="C00000"/>
                </a:solidFill>
                <a:latin typeface="Tahoma" pitchFamily="34" charset="0"/>
                <a:ea typeface="Tahoma" pitchFamily="34" charset="0"/>
                <a:cs typeface="Tahoma" pitchFamily="34" charset="0"/>
              </a:rPr>
              <a:t>	Таких </a:t>
            </a:r>
            <a:r>
              <a:rPr lang="ru-RU" sz="1400" dirty="0">
                <a:solidFill>
                  <a:srgbClr val="C00000"/>
                </a:solidFill>
                <a:latin typeface="Tahoma" pitchFamily="34" charset="0"/>
                <a:ea typeface="Tahoma" pitchFamily="34" charset="0"/>
                <a:cs typeface="Tahoma" pitchFamily="34" charset="0"/>
              </a:rPr>
              <a:t>куколок полагалось сделать семь штук. Их клали </a:t>
            </a:r>
            <a:r>
              <a:rPr lang="ru-RU" sz="1400" dirty="0" smtClean="0">
                <a:solidFill>
                  <a:srgbClr val="C00000"/>
                </a:solidFill>
                <a:latin typeface="Tahoma" pitchFamily="34" charset="0"/>
                <a:ea typeface="Tahoma" pitchFamily="34" charset="0"/>
                <a:cs typeface="Tahoma" pitchFamily="34" charset="0"/>
              </a:rPr>
              <a:t>новорождённому </a:t>
            </a:r>
            <a:r>
              <a:rPr lang="ru-RU" sz="1400" dirty="0">
                <a:solidFill>
                  <a:srgbClr val="C00000"/>
                </a:solidFill>
                <a:latin typeface="Tahoma" pitchFamily="34" charset="0"/>
                <a:ea typeface="Tahoma" pitchFamily="34" charset="0"/>
                <a:cs typeface="Tahoma" pitchFamily="34" charset="0"/>
              </a:rPr>
              <a:t>в </a:t>
            </a:r>
            <a:r>
              <a:rPr lang="ru-RU" sz="1400" dirty="0" smtClean="0">
                <a:solidFill>
                  <a:srgbClr val="C00000"/>
                </a:solidFill>
                <a:latin typeface="Tahoma" pitchFamily="34" charset="0"/>
                <a:ea typeface="Tahoma" pitchFamily="34" charset="0"/>
                <a:cs typeface="Tahoma" pitchFamily="34" charset="0"/>
              </a:rPr>
              <a:t>люльку, </a:t>
            </a:r>
            <a:r>
              <a:rPr lang="ru-RU" sz="1400" dirty="0">
                <a:solidFill>
                  <a:srgbClr val="C00000"/>
                </a:solidFill>
                <a:latin typeface="Tahoma" pitchFamily="34" charset="0"/>
                <a:ea typeface="Tahoma" pitchFamily="34" charset="0"/>
                <a:cs typeface="Tahoma" pitchFamily="34" charset="0"/>
              </a:rPr>
              <a:t>привязывали к ручке или на одежду. </a:t>
            </a:r>
            <a:r>
              <a:rPr lang="ru-RU" sz="1400" dirty="0" smtClean="0">
                <a:solidFill>
                  <a:srgbClr val="C00000"/>
                </a:solidFill>
                <a:latin typeface="Tahoma" pitchFamily="34" charset="0"/>
                <a:ea typeface="Tahoma" pitchFamily="34" charset="0"/>
                <a:cs typeface="Tahoma" pitchFamily="34" charset="0"/>
              </a:rPr>
              <a:t>По-своему </a:t>
            </a:r>
            <a:r>
              <a:rPr lang="ru-RU" sz="1400" dirty="0">
                <a:solidFill>
                  <a:srgbClr val="C00000"/>
                </a:solidFill>
                <a:latin typeface="Tahoma" pitchFamily="34" charset="0"/>
                <a:ea typeface="Tahoma" pitchFamily="34" charset="0"/>
                <a:cs typeface="Tahoma" pitchFamily="34" charset="0"/>
              </a:rPr>
              <a:t>«магическому» назначению тряпичная </a:t>
            </a:r>
            <a:r>
              <a:rPr lang="ru-RU" sz="1400" dirty="0" smtClean="0">
                <a:solidFill>
                  <a:srgbClr val="C00000"/>
                </a:solidFill>
                <a:latin typeface="Tahoma" pitchFamily="34" charset="0"/>
                <a:ea typeface="Tahoma" pitchFamily="34" charset="0"/>
                <a:cs typeface="Tahoma" pitchFamily="34" charset="0"/>
              </a:rPr>
              <a:t>кукла-</a:t>
            </a:r>
            <a:r>
              <a:rPr lang="ru-RU" sz="1400" b="1" dirty="0" err="1" smtClean="0">
                <a:solidFill>
                  <a:srgbClr val="C00000"/>
                </a:solidFill>
                <a:latin typeface="Tahoma" pitchFamily="34" charset="0"/>
                <a:ea typeface="Tahoma" pitchFamily="34" charset="0"/>
                <a:cs typeface="Tahoma" pitchFamily="34" charset="0"/>
              </a:rPr>
              <a:t>Пеленашка</a:t>
            </a: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близка к другой народной кукле – </a:t>
            </a:r>
            <a:r>
              <a:rPr lang="ru-RU" sz="1400" dirty="0" err="1" smtClean="0">
                <a:solidFill>
                  <a:srgbClr val="C00000"/>
                </a:solidFill>
                <a:latin typeface="Tahoma" pitchFamily="34" charset="0"/>
                <a:ea typeface="Tahoma" pitchFamily="34" charset="0"/>
                <a:cs typeface="Tahoma" pitchFamily="34" charset="0"/>
              </a:rPr>
              <a:t>Кувадке</a:t>
            </a:r>
            <a:r>
              <a:rPr lang="ru-RU" sz="1400" dirty="0">
                <a:solidFill>
                  <a:srgbClr val="C00000"/>
                </a:solidFill>
                <a:latin typeface="Tahoma" pitchFamily="34" charset="0"/>
                <a:ea typeface="Tahoma" pitchFamily="34" charset="0"/>
                <a:cs typeface="Tahoma" pitchFamily="34" charset="0"/>
              </a:rPr>
              <a:t>.</a:t>
            </a:r>
          </a:p>
        </p:txBody>
      </p:sp>
      <p:sp>
        <p:nvSpPr>
          <p:cNvPr id="10" name="Прямоугольник 9"/>
          <p:cNvSpPr/>
          <p:nvPr/>
        </p:nvSpPr>
        <p:spPr>
          <a:xfrm>
            <a:off x="3719284" y="559050"/>
            <a:ext cx="3310522"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Пеленашка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488332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21506" name="Picture 2" descr="E:\Народная кукла\Рисунок12.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864172" y="1908423"/>
            <a:ext cx="3600000" cy="2639201"/>
          </a:xfrm>
          <a:prstGeom prst="rect">
            <a:avLst/>
          </a:prstGeom>
          <a:ln>
            <a:noFill/>
          </a:ln>
          <a:effectLst>
            <a:outerShdw blurRad="292100" dist="139700" dir="2700000" algn="tl" rotWithShape="0">
              <a:srgbClr val="333333">
                <a:alpha val="65000"/>
              </a:srgbClr>
            </a:outerShdw>
          </a:effectLst>
          <a:extLst/>
        </p:spPr>
      </p:pic>
      <p:sp>
        <p:nvSpPr>
          <p:cNvPr id="4" name="Прямоугольник 3"/>
          <p:cNvSpPr/>
          <p:nvPr/>
        </p:nvSpPr>
        <p:spPr>
          <a:xfrm>
            <a:off x="3564409" y="556013"/>
            <a:ext cx="2736502" cy="756000"/>
          </a:xfrm>
          <a:prstGeom prst="rect">
            <a:avLst/>
          </a:prstGeom>
          <a:ln>
            <a:solidFill>
              <a:srgbClr val="C000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Кувадка</a:t>
            </a:r>
            <a:r>
              <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
        <p:nvSpPr>
          <p:cNvPr id="5" name="Прямоугольник 4"/>
          <p:cNvSpPr/>
          <p:nvPr/>
        </p:nvSpPr>
        <p:spPr>
          <a:xfrm>
            <a:off x="1296020" y="4711614"/>
            <a:ext cx="2736304" cy="1231106"/>
          </a:xfrm>
          <a:prstGeom prst="rect">
            <a:avLst/>
          </a:prstGeom>
          <a:ln>
            <a:solidFill>
              <a:srgbClr val="C00000"/>
            </a:solidFill>
          </a:ln>
        </p:spPr>
        <p:txBody>
          <a:bodyPr wrap="square">
            <a:spAutoFit/>
          </a:bodyPr>
          <a:lstStyle/>
          <a:p>
            <a:pPr algn="ctr"/>
            <a:r>
              <a:rPr lang="ru-RU" sz="1600" dirty="0">
                <a:solidFill>
                  <a:srgbClr val="C00000"/>
                </a:solidFill>
                <a:latin typeface="Tahoma" pitchFamily="34" charset="0"/>
                <a:ea typeface="Tahoma" pitchFamily="34" charset="0"/>
                <a:cs typeface="Tahoma" pitchFamily="34" charset="0"/>
              </a:rPr>
              <a:t>Я</a:t>
            </a:r>
            <a:r>
              <a:rPr lang="ru-RU" sz="1400" dirty="0">
                <a:solidFill>
                  <a:srgbClr val="C00000"/>
                </a:solidFill>
                <a:latin typeface="Tahoma" pitchFamily="34" charset="0"/>
                <a:ea typeface="Tahoma" pitchFamily="34" charset="0"/>
                <a:cs typeface="Tahoma" pitchFamily="34" charset="0"/>
              </a:rPr>
              <a:t> </a:t>
            </a:r>
            <a:r>
              <a:rPr lang="ru-RU" sz="1400" b="1" dirty="0">
                <a:solidFill>
                  <a:srgbClr val="C00000"/>
                </a:solidFill>
                <a:latin typeface="Tahoma" pitchFamily="34" charset="0"/>
                <a:ea typeface="Tahoma" pitchFamily="34" charset="0"/>
                <a:cs typeface="Tahoma" pitchFamily="34" charset="0"/>
              </a:rPr>
              <a:t>куколка любимая</a:t>
            </a:r>
            <a:r>
              <a:rPr lang="ru-RU" sz="1400" dirty="0">
                <a:solidFill>
                  <a:srgbClr val="C00000"/>
                </a:solidFill>
                <a:latin typeface="Tahoma" pitchFamily="34" charset="0"/>
                <a:ea typeface="Tahoma" pitchFamily="34" charset="0"/>
                <a:cs typeface="Tahoma" pitchFamily="34" charset="0"/>
              </a:rPr>
              <a:t>,</a:t>
            </a:r>
          </a:p>
          <a:p>
            <a:pPr algn="ctr"/>
            <a:r>
              <a:rPr lang="ru-RU" sz="1400" dirty="0">
                <a:solidFill>
                  <a:srgbClr val="C00000"/>
                </a:solidFill>
                <a:latin typeface="Tahoma" pitchFamily="34" charset="0"/>
                <a:ea typeface="Tahoma" pitchFamily="34" charset="0"/>
                <a:cs typeface="Tahoma" pitchFamily="34" charset="0"/>
              </a:rPr>
              <a:t>Чуть ли не с </a:t>
            </a:r>
            <a:r>
              <a:rPr lang="ru-RU" sz="1400" dirty="0" smtClean="0">
                <a:solidFill>
                  <a:srgbClr val="C00000"/>
                </a:solidFill>
                <a:latin typeface="Tahoma" pitchFamily="34" charset="0"/>
                <a:ea typeface="Tahoma" pitchFamily="34" charset="0"/>
                <a:cs typeface="Tahoma" pitchFamily="34" charset="0"/>
              </a:rPr>
              <a:t>пелёнок</a:t>
            </a:r>
            <a:r>
              <a:rPr lang="ru-RU" sz="1400" dirty="0">
                <a:solidFill>
                  <a:srgbClr val="C00000"/>
                </a:solidFill>
                <a:latin typeface="Tahoma" pitchFamily="34" charset="0"/>
                <a:ea typeface="Tahoma" pitchFamily="34" charset="0"/>
                <a:cs typeface="Tahoma" pitchFamily="34" charset="0"/>
              </a:rPr>
              <a:t>.</a:t>
            </a:r>
          </a:p>
          <a:p>
            <a:pPr algn="ctr"/>
            <a:r>
              <a:rPr lang="ru-RU" sz="1400" dirty="0">
                <a:solidFill>
                  <a:srgbClr val="C00000"/>
                </a:solidFill>
                <a:latin typeface="Tahoma" pitchFamily="34" charset="0"/>
                <a:ea typeface="Tahoma" pitchFamily="34" charset="0"/>
                <a:cs typeface="Tahoma" pitchFamily="34" charset="0"/>
              </a:rPr>
              <a:t>Качает на руках меня</a:t>
            </a:r>
          </a:p>
          <a:p>
            <a:pPr algn="ctr"/>
            <a:r>
              <a:rPr lang="ru-RU" sz="1400" dirty="0">
                <a:solidFill>
                  <a:srgbClr val="C00000"/>
                </a:solidFill>
                <a:latin typeface="Tahoma" pitchFamily="34" charset="0"/>
                <a:ea typeface="Tahoma" pitchFamily="34" charset="0"/>
                <a:cs typeface="Tahoma" pitchFamily="34" charset="0"/>
              </a:rPr>
              <a:t>И взрослый, и </a:t>
            </a:r>
            <a:r>
              <a:rPr lang="ru-RU" sz="1400" dirty="0" smtClean="0">
                <a:solidFill>
                  <a:srgbClr val="C00000"/>
                </a:solidFill>
                <a:latin typeface="Tahoma" pitchFamily="34" charset="0"/>
                <a:ea typeface="Tahoma" pitchFamily="34" charset="0"/>
                <a:cs typeface="Tahoma" pitchFamily="34" charset="0"/>
              </a:rPr>
              <a:t>ребёно</a:t>
            </a:r>
            <a:r>
              <a:rPr lang="ru-RU" sz="1600" dirty="0" smtClean="0">
                <a:solidFill>
                  <a:srgbClr val="C00000"/>
                </a:solidFill>
                <a:latin typeface="Tahoma" pitchFamily="34" charset="0"/>
                <a:ea typeface="Tahoma" pitchFamily="34" charset="0"/>
                <a:cs typeface="Tahoma" pitchFamily="34" charset="0"/>
              </a:rPr>
              <a:t>к.</a:t>
            </a:r>
          </a:p>
          <a:p>
            <a:r>
              <a:rPr lang="ru-RU" sz="1400" dirty="0" smtClean="0">
                <a:solidFill>
                  <a:srgbClr val="C00000"/>
                </a:solidFill>
                <a:latin typeface="Tahoma" pitchFamily="34" charset="0"/>
                <a:ea typeface="Tahoma" pitchFamily="34" charset="0"/>
                <a:cs typeface="Tahoma" pitchFamily="34" charset="0"/>
              </a:rPr>
              <a:t>              </a:t>
            </a:r>
            <a:r>
              <a:rPr lang="ru-RU" sz="1050" b="1" dirty="0" smtClean="0">
                <a:solidFill>
                  <a:srgbClr val="C00000"/>
                </a:solidFill>
                <a:latin typeface="Tahoma" pitchFamily="34" charset="0"/>
                <a:ea typeface="Tahoma" pitchFamily="34" charset="0"/>
                <a:cs typeface="Tahoma" pitchFamily="34" charset="0"/>
              </a:rPr>
              <a:t>Жанна </a:t>
            </a:r>
            <a:r>
              <a:rPr lang="ru-RU" sz="1050" b="1" dirty="0">
                <a:solidFill>
                  <a:srgbClr val="C00000"/>
                </a:solidFill>
                <a:latin typeface="Tahoma" pitchFamily="34" charset="0"/>
                <a:ea typeface="Tahoma" pitchFamily="34" charset="0"/>
                <a:cs typeface="Tahoma" pitchFamily="34" charset="0"/>
              </a:rPr>
              <a:t>Старовойтова</a:t>
            </a:r>
          </a:p>
        </p:txBody>
      </p:sp>
      <p:pic>
        <p:nvPicPr>
          <p:cNvPr id="11"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660" y="1575225"/>
            <a:ext cx="5082983" cy="53285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166740" y="2200501"/>
            <a:ext cx="4601907" cy="4078039"/>
          </a:xfrm>
          <a:prstGeom prst="rect">
            <a:avLst/>
          </a:prstGeom>
          <a:ln>
            <a:noFill/>
          </a:ln>
        </p:spPr>
        <p:txBody>
          <a:bodyPr wrap="square">
            <a:spAutoFit/>
          </a:bodyPr>
          <a:lstStyle/>
          <a:p>
            <a:r>
              <a:rPr lang="ru-RU" b="1" dirty="0" smtClean="0"/>
              <a:t> 	</a:t>
            </a:r>
            <a:r>
              <a:rPr lang="ru-RU" sz="1400" b="1" dirty="0" smtClean="0">
                <a:solidFill>
                  <a:srgbClr val="C00000"/>
                </a:solidFill>
                <a:latin typeface="Tahoma" pitchFamily="34" charset="0"/>
                <a:ea typeface="Tahoma" pitchFamily="34" charset="0"/>
                <a:cs typeface="Tahoma" pitchFamily="34" charset="0"/>
              </a:rPr>
              <a:t>Кукла</a:t>
            </a:r>
            <a:r>
              <a:rPr lang="ru-RU" sz="1400" dirty="0">
                <a:solidFill>
                  <a:srgbClr val="C00000"/>
                </a:solidFill>
                <a:latin typeface="Tahoma" pitchFamily="34" charset="0"/>
                <a:ea typeface="Tahoma" pitchFamily="34" charset="0"/>
                <a:cs typeface="Tahoma" pitchFamily="34" charset="0"/>
              </a:rPr>
              <a:t> </a:t>
            </a:r>
            <a:r>
              <a:rPr lang="ru-RU" sz="1400" b="1" dirty="0" err="1">
                <a:solidFill>
                  <a:srgbClr val="C00000"/>
                </a:solidFill>
                <a:latin typeface="Tahoma" pitchFamily="34" charset="0"/>
                <a:ea typeface="Tahoma" pitchFamily="34" charset="0"/>
                <a:cs typeface="Tahoma" pitchFamily="34" charset="0"/>
              </a:rPr>
              <a:t>Кувадка</a:t>
            </a:r>
            <a:r>
              <a:rPr lang="ru-RU" sz="1400" dirty="0">
                <a:solidFill>
                  <a:srgbClr val="C00000"/>
                </a:solidFill>
                <a:latin typeface="Tahoma" pitchFamily="34" charset="0"/>
                <a:ea typeface="Tahoma" pitchFamily="34" charset="0"/>
                <a:cs typeface="Tahoma" pitchFamily="34" charset="0"/>
              </a:rPr>
              <a:t> – это мощный славянский оберег, встречающий человека в момент его рождения. С его помощью муж рожающей женщины отгонял от </a:t>
            </a:r>
            <a:r>
              <a:rPr lang="ru-RU" sz="1400" dirty="0" smtClean="0">
                <a:solidFill>
                  <a:srgbClr val="C00000"/>
                </a:solidFill>
                <a:latin typeface="Tahoma" pitchFamily="34" charset="0"/>
                <a:ea typeface="Tahoma" pitchFamily="34" charset="0"/>
                <a:cs typeface="Tahoma" pitchFamily="34" charset="0"/>
              </a:rPr>
              <a:t>неё </a:t>
            </a:r>
            <a:r>
              <a:rPr lang="ru-RU" sz="1400" dirty="0">
                <a:solidFill>
                  <a:srgbClr val="C00000"/>
                </a:solidFill>
                <a:latin typeface="Tahoma" pitchFamily="34" charset="0"/>
                <a:ea typeface="Tahoma" pitchFamily="34" charset="0"/>
                <a:cs typeface="Tahoma" pitchFamily="34" charset="0"/>
              </a:rPr>
              <a:t>злых духов, защищая не только свою любимую, но и будущего сына или дочку. </a:t>
            </a:r>
            <a:endParaRPr lang="ru-RU" sz="1400" dirty="0" smtClean="0">
              <a:solidFill>
                <a:srgbClr val="C00000"/>
              </a:solidFill>
              <a:latin typeface="Tahoma" pitchFamily="34" charset="0"/>
              <a:ea typeface="Tahoma" pitchFamily="34" charset="0"/>
              <a:cs typeface="Tahoma" pitchFamily="34" charset="0"/>
            </a:endParaRPr>
          </a:p>
          <a:p>
            <a:r>
              <a:rPr lang="ru-RU" sz="1400" dirty="0">
                <a:solidFill>
                  <a:srgbClr val="C00000"/>
                </a:solidFill>
                <a:latin typeface="Tahoma" pitchFamily="34" charset="0"/>
                <a:ea typeface="Tahoma" pitchFamily="34" charset="0"/>
                <a:cs typeface="Tahoma" pitchFamily="34" charset="0"/>
              </a:rPr>
              <a:t>	</a:t>
            </a:r>
            <a:r>
              <a:rPr lang="ru-RU" sz="1400" b="1" dirty="0" err="1" smtClean="0">
                <a:solidFill>
                  <a:srgbClr val="C00000"/>
                </a:solidFill>
                <a:latin typeface="Tahoma" pitchFamily="34" charset="0"/>
                <a:ea typeface="Tahoma" pitchFamily="34" charset="0"/>
                <a:cs typeface="Tahoma" pitchFamily="34" charset="0"/>
              </a:rPr>
              <a:t>Кувадки</a:t>
            </a:r>
            <a:r>
              <a:rPr lang="ru-RU" sz="1400" b="1" dirty="0" smtClean="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представляли собой связку тряпичных куколок. Правильный оберег должен был содержать </a:t>
            </a:r>
            <a:r>
              <a:rPr lang="ru-RU" sz="1400" dirty="0" smtClean="0">
                <a:solidFill>
                  <a:srgbClr val="C00000"/>
                </a:solidFill>
                <a:latin typeface="Tahoma" pitchFamily="34" charset="0"/>
                <a:ea typeface="Tahoma" pitchFamily="34" charset="0"/>
                <a:cs typeface="Tahoma" pitchFamily="34" charset="0"/>
              </a:rPr>
              <a:t>нечётное </a:t>
            </a:r>
            <a:r>
              <a:rPr lang="ru-RU" sz="1400" dirty="0">
                <a:solidFill>
                  <a:srgbClr val="C00000"/>
                </a:solidFill>
                <a:latin typeface="Tahoma" pitchFamily="34" charset="0"/>
                <a:ea typeface="Tahoma" pitchFamily="34" charset="0"/>
                <a:cs typeface="Tahoma" pitchFamily="34" charset="0"/>
              </a:rPr>
              <a:t>число фигурок. Считалось, что, если это условие не учесть во время создания талисмана, он </a:t>
            </a:r>
            <a:r>
              <a:rPr lang="ru-RU" sz="1400" dirty="0" smtClean="0">
                <a:solidFill>
                  <a:srgbClr val="C00000"/>
                </a:solidFill>
                <a:latin typeface="Tahoma" pitchFamily="34" charset="0"/>
                <a:ea typeface="Tahoma" pitchFamily="34" charset="0"/>
                <a:cs typeface="Tahoma" pitchFamily="34" charset="0"/>
              </a:rPr>
              <a:t>начнёт </a:t>
            </a:r>
            <a:r>
              <a:rPr lang="ru-RU" sz="1400" dirty="0">
                <a:solidFill>
                  <a:srgbClr val="C00000"/>
                </a:solidFill>
                <a:latin typeface="Tahoma" pitchFamily="34" charset="0"/>
                <a:ea typeface="Tahoma" pitchFamily="34" charset="0"/>
                <a:cs typeface="Tahoma" pitchFamily="34" charset="0"/>
              </a:rPr>
              <a:t>действовать во вред.</a:t>
            </a:r>
            <a:endParaRPr lang="ru-RU" sz="1400" dirty="0" smtClean="0">
              <a:solidFill>
                <a:srgbClr val="C00000"/>
              </a:solidFill>
              <a:latin typeface="Tahoma" pitchFamily="34" charset="0"/>
              <a:ea typeface="Tahoma" pitchFamily="34" charset="0"/>
              <a:cs typeface="Tahoma" pitchFamily="34" charset="0"/>
            </a:endParaRPr>
          </a:p>
          <a:p>
            <a:r>
              <a:rPr lang="ru-RU" sz="1400" dirty="0" smtClean="0">
                <a:solidFill>
                  <a:srgbClr val="C00000"/>
                </a:solidFill>
                <a:latin typeface="Tahoma" pitchFamily="34" charset="0"/>
                <a:ea typeface="Tahoma" pitchFamily="34" charset="0"/>
                <a:cs typeface="Tahoma" pitchFamily="34" charset="0"/>
              </a:rPr>
              <a:t>	Существует </a:t>
            </a:r>
            <a:r>
              <a:rPr lang="ru-RU" sz="1400" dirty="0">
                <a:solidFill>
                  <a:srgbClr val="C00000"/>
                </a:solidFill>
                <a:latin typeface="Tahoma" pitchFamily="34" charset="0"/>
                <a:ea typeface="Tahoma" pitchFamily="34" charset="0"/>
                <a:cs typeface="Tahoma" pitchFamily="34" charset="0"/>
              </a:rPr>
              <a:t>красивая версия, что </a:t>
            </a:r>
            <a:r>
              <a:rPr lang="ru-RU" sz="1400" dirty="0" smtClean="0">
                <a:solidFill>
                  <a:srgbClr val="C00000"/>
                </a:solidFill>
                <a:latin typeface="Tahoma" pitchFamily="34" charset="0"/>
                <a:ea typeface="Tahoma" pitchFamily="34" charset="0"/>
                <a:cs typeface="Tahoma" pitchFamily="34" charset="0"/>
              </a:rPr>
              <a:t>своё </a:t>
            </a:r>
            <a:r>
              <a:rPr lang="ru-RU" sz="1400" dirty="0">
                <a:solidFill>
                  <a:srgbClr val="C00000"/>
                </a:solidFill>
                <a:latin typeface="Tahoma" pitchFamily="34" charset="0"/>
                <a:ea typeface="Tahoma" pitchFamily="34" charset="0"/>
                <a:cs typeface="Tahoma" pitchFamily="34" charset="0"/>
              </a:rPr>
              <a:t>название эти куклы получили в связи с обрядом «</a:t>
            </a:r>
            <a:r>
              <a:rPr lang="ru-RU" sz="1400" dirty="0" err="1">
                <a:solidFill>
                  <a:srgbClr val="C00000"/>
                </a:solidFill>
                <a:latin typeface="Tahoma" pitchFamily="34" charset="0"/>
                <a:ea typeface="Tahoma" pitchFamily="34" charset="0"/>
                <a:cs typeface="Tahoma" pitchFamily="34" charset="0"/>
              </a:rPr>
              <a:t>кувады</a:t>
            </a:r>
            <a:r>
              <a:rPr lang="ru-RU" sz="1400" dirty="0">
                <a:solidFill>
                  <a:srgbClr val="C00000"/>
                </a:solidFill>
                <a:latin typeface="Tahoma" pitchFamily="34" charset="0"/>
                <a:ea typeface="Tahoma" pitchFamily="34" charset="0"/>
                <a:cs typeface="Tahoma" pitchFamily="34" charset="0"/>
              </a:rPr>
              <a:t>» во время </a:t>
            </a:r>
            <a:r>
              <a:rPr lang="ru-RU" sz="1400" dirty="0" smtClean="0">
                <a:solidFill>
                  <a:srgbClr val="C00000"/>
                </a:solidFill>
                <a:latin typeface="Tahoma" pitchFamily="34" charset="0"/>
                <a:ea typeface="Tahoma" pitchFamily="34" charset="0"/>
                <a:cs typeface="Tahoma" pitchFamily="34" charset="0"/>
              </a:rPr>
              <a:t>которого муж</a:t>
            </a:r>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определёнными действиями </a:t>
            </a:r>
            <a:r>
              <a:rPr lang="ru-RU" sz="1400" dirty="0">
                <a:solidFill>
                  <a:srgbClr val="C00000"/>
                </a:solidFill>
                <a:latin typeface="Tahoma" pitchFamily="34" charset="0"/>
                <a:ea typeface="Tahoma" pitchFamily="34" charset="0"/>
                <a:cs typeface="Tahoma" pitchFamily="34" charset="0"/>
              </a:rPr>
              <a:t>имитируя роды, старался облегчить страдания жены. Он стонал, кричал и </a:t>
            </a:r>
            <a:r>
              <a:rPr lang="ru-RU" sz="1400" dirty="0" smtClean="0">
                <a:solidFill>
                  <a:srgbClr val="C00000"/>
                </a:solidFill>
                <a:latin typeface="Tahoma" pitchFamily="34" charset="0"/>
                <a:ea typeface="Tahoma" pitchFamily="34" charset="0"/>
                <a:cs typeface="Tahoma" pitchFamily="34" charset="0"/>
              </a:rPr>
              <a:t>«доводил </a:t>
            </a:r>
            <a:r>
              <a:rPr lang="ru-RU" sz="1400" dirty="0">
                <a:solidFill>
                  <a:srgbClr val="C00000"/>
                </a:solidFill>
                <a:latin typeface="Tahoma" pitchFamily="34" charset="0"/>
                <a:ea typeface="Tahoma" pitchFamily="34" charset="0"/>
                <a:cs typeface="Tahoma" pitchFamily="34" charset="0"/>
              </a:rPr>
              <a:t>себя до того, что </a:t>
            </a:r>
            <a:r>
              <a:rPr lang="ru-RU" sz="1400" dirty="0" smtClean="0">
                <a:solidFill>
                  <a:srgbClr val="C00000"/>
                </a:solidFill>
                <a:latin typeface="Tahoma" pitchFamily="34" charset="0"/>
                <a:ea typeface="Tahoma" pitchFamily="34" charset="0"/>
                <a:cs typeface="Tahoma" pitchFamily="34" charset="0"/>
              </a:rPr>
              <a:t>бледнел, </a:t>
            </a:r>
            <a:r>
              <a:rPr lang="ru-RU" sz="1400" dirty="0">
                <a:solidFill>
                  <a:srgbClr val="C00000"/>
                </a:solidFill>
                <a:latin typeface="Tahoma" pitchFamily="34" charset="0"/>
                <a:ea typeface="Tahoma" pitchFamily="34" charset="0"/>
                <a:cs typeface="Tahoma" pitchFamily="34" charset="0"/>
              </a:rPr>
              <a:t>как </a:t>
            </a:r>
            <a:r>
              <a:rPr lang="ru-RU" sz="1400" dirty="0" smtClean="0">
                <a:solidFill>
                  <a:srgbClr val="C00000"/>
                </a:solidFill>
                <a:latin typeface="Tahoma" pitchFamily="34" charset="0"/>
                <a:ea typeface="Tahoma" pitchFamily="34" charset="0"/>
                <a:cs typeface="Tahoma" pitchFamily="34" charset="0"/>
              </a:rPr>
              <a:t>полотно, </a:t>
            </a:r>
            <a:r>
              <a:rPr lang="ru-RU" sz="1400" dirty="0">
                <a:solidFill>
                  <a:srgbClr val="C00000"/>
                </a:solidFill>
                <a:latin typeface="Tahoma" pitchFamily="34" charset="0"/>
                <a:ea typeface="Tahoma" pitchFamily="34" charset="0"/>
                <a:cs typeface="Tahoma" pitchFamily="34" charset="0"/>
              </a:rPr>
              <a:t>и </a:t>
            </a:r>
            <a:r>
              <a:rPr lang="ru-RU" sz="1400" dirty="0" smtClean="0">
                <a:solidFill>
                  <a:srgbClr val="C00000"/>
                </a:solidFill>
                <a:latin typeface="Tahoma" pitchFamily="34" charset="0"/>
                <a:ea typeface="Tahoma" pitchFamily="34" charset="0"/>
                <a:cs typeface="Tahoma" pitchFamily="34" charset="0"/>
              </a:rPr>
              <a:t>чернел, </a:t>
            </a:r>
            <a:r>
              <a:rPr lang="ru-RU" sz="1400" dirty="0">
                <a:solidFill>
                  <a:srgbClr val="C00000"/>
                </a:solidFill>
                <a:latin typeface="Tahoma" pitchFamily="34" charset="0"/>
                <a:ea typeface="Tahoma" pitchFamily="34" charset="0"/>
                <a:cs typeface="Tahoma" pitchFamily="34" charset="0"/>
              </a:rPr>
              <a:t>как </a:t>
            </a:r>
            <a:r>
              <a:rPr lang="ru-RU" sz="1400" dirty="0" smtClean="0">
                <a:solidFill>
                  <a:srgbClr val="C00000"/>
                </a:solidFill>
                <a:latin typeface="Tahoma" pitchFamily="34" charset="0"/>
                <a:ea typeface="Tahoma" pitchFamily="34" charset="0"/>
                <a:cs typeface="Tahoma" pitchFamily="34" charset="0"/>
              </a:rPr>
              <a:t>чугун».  </a:t>
            </a:r>
            <a:endParaRPr lang="ru-RU" sz="1400"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466035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22530" name="Picture 2" descr="E:\Народная кукла\Рисунок13.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10"/>
          <a:stretch/>
        </p:blipFill>
        <p:spPr bwMode="auto">
          <a:xfrm>
            <a:off x="921448" y="1459825"/>
            <a:ext cx="3600000" cy="2900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Прямоугольник 5"/>
          <p:cNvSpPr/>
          <p:nvPr/>
        </p:nvSpPr>
        <p:spPr>
          <a:xfrm>
            <a:off x="917889" y="4544387"/>
            <a:ext cx="3603559" cy="2215991"/>
          </a:xfrm>
          <a:prstGeom prst="rect">
            <a:avLst/>
          </a:prstGeom>
          <a:ln>
            <a:solidFill>
              <a:srgbClr val="C00000"/>
            </a:solidFill>
          </a:ln>
        </p:spPr>
        <p:txBody>
          <a:bodyPr wrap="square">
            <a:spAutoFit/>
          </a:bodyPr>
          <a:lstStyle/>
          <a:p>
            <a:pPr algn="ctr"/>
            <a:r>
              <a:rPr lang="ru-RU" sz="1400" dirty="0" smtClean="0">
                <a:solidFill>
                  <a:srgbClr val="C00000"/>
                </a:solidFill>
                <a:latin typeface="Tahoma" pitchFamily="34" charset="0"/>
                <a:ea typeface="Tahoma" pitchFamily="34" charset="0"/>
                <a:cs typeface="Tahoma" pitchFamily="34" charset="0"/>
              </a:rPr>
              <a:t>… Особая </a:t>
            </a:r>
            <a:r>
              <a:rPr lang="ru-RU" sz="1400" dirty="0">
                <a:solidFill>
                  <a:srgbClr val="C00000"/>
                </a:solidFill>
                <a:latin typeface="Tahoma" pitchFamily="34" charset="0"/>
                <a:ea typeface="Tahoma" pitchFamily="34" charset="0"/>
                <a:cs typeface="Tahoma" pitchFamily="34" charset="0"/>
              </a:rPr>
              <a:t>у куколки судьба:</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все тайны ей хозяйка доверяет.</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О  чём грустит, о ком её мольба –</a:t>
            </a:r>
            <a:br>
              <a:rPr lang="ru-RU" sz="1400" dirty="0">
                <a:solidFill>
                  <a:srgbClr val="C00000"/>
                </a:solidFill>
                <a:latin typeface="Tahoma" pitchFamily="34" charset="0"/>
                <a:ea typeface="Tahoma" pitchFamily="34" charset="0"/>
                <a:cs typeface="Tahoma" pitchFamily="34" charset="0"/>
              </a:rPr>
            </a:br>
            <a:r>
              <a:rPr lang="ru-RU" sz="1400" b="1" dirty="0">
                <a:solidFill>
                  <a:srgbClr val="C00000"/>
                </a:solidFill>
                <a:latin typeface="Tahoma" pitchFamily="34" charset="0"/>
                <a:ea typeface="Tahoma" pitchFamily="34" charset="0"/>
                <a:cs typeface="Tahoma" pitchFamily="34" charset="0"/>
              </a:rPr>
              <a:t>Рябинка</a:t>
            </a:r>
            <a:r>
              <a:rPr lang="ru-RU" sz="1400" dirty="0">
                <a:solidFill>
                  <a:srgbClr val="C00000"/>
                </a:solidFill>
                <a:latin typeface="Tahoma" pitchFamily="34" charset="0"/>
                <a:ea typeface="Tahoma" pitchFamily="34" charset="0"/>
                <a:cs typeface="Tahoma" pitchFamily="34" charset="0"/>
              </a:rPr>
              <a:t>-кукла это точно знает.</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Рябина с возрастом пышнее и сильней,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а женщина… печалится всё чаще…</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Но куколка напоминает ей: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«Не плачь… Рябина от мороза слаще</a:t>
            </a:r>
            <a:r>
              <a:rPr lang="ru-RU" sz="1400" dirty="0" smtClean="0">
                <a:solidFill>
                  <a:srgbClr val="C00000"/>
                </a:solidFill>
                <a:latin typeface="Tahoma" pitchFamily="34" charset="0"/>
                <a:ea typeface="Tahoma" pitchFamily="34" charset="0"/>
                <a:cs typeface="Tahoma" pitchFamily="34" charset="0"/>
              </a:rPr>
              <a:t>…».</a:t>
            </a:r>
          </a:p>
          <a:p>
            <a:pPr algn="ctr"/>
            <a:r>
              <a:rPr lang="ru-RU" sz="1200" b="1" dirty="0" smtClean="0">
                <a:solidFill>
                  <a:srgbClr val="C00000"/>
                </a:solidFill>
                <a:latin typeface="Tahoma" pitchFamily="34" charset="0"/>
                <a:ea typeface="Tahoma" pitchFamily="34" charset="0"/>
                <a:cs typeface="Tahoma" pitchFamily="34" charset="0"/>
              </a:rPr>
              <a:t>Валентина </a:t>
            </a:r>
            <a:r>
              <a:rPr lang="ru-RU" sz="1200" b="1" dirty="0" err="1" smtClean="0">
                <a:solidFill>
                  <a:srgbClr val="C00000"/>
                </a:solidFill>
                <a:latin typeface="Tahoma" pitchFamily="34" charset="0"/>
                <a:ea typeface="Tahoma" pitchFamily="34" charset="0"/>
                <a:cs typeface="Tahoma" pitchFamily="34" charset="0"/>
              </a:rPr>
              <a:t>Яроцкая</a:t>
            </a:r>
            <a:endParaRPr lang="ru-RU" sz="1200" b="1" dirty="0">
              <a:solidFill>
                <a:srgbClr val="C00000"/>
              </a:solidFill>
              <a:latin typeface="Tahoma" pitchFamily="34" charset="0"/>
              <a:ea typeface="Tahoma" pitchFamily="34" charset="0"/>
              <a:cs typeface="Tahoma" pitchFamily="34" charset="0"/>
            </a:endParaRPr>
          </a:p>
        </p:txBody>
      </p:sp>
      <p:pic>
        <p:nvPicPr>
          <p:cNvPr id="10"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204" y="1459825"/>
            <a:ext cx="5082983"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14422" y="2072121"/>
            <a:ext cx="4730543" cy="4104000"/>
          </a:xfrm>
          <a:prstGeom prst="rect">
            <a:avLst/>
          </a:prstGeom>
          <a:ln>
            <a:noFill/>
          </a:ln>
        </p:spPr>
        <p:txBody>
          <a:bodyPr wrap="square">
            <a:spAutoFit/>
          </a:bodyPr>
          <a:lstStyle/>
          <a:p>
            <a:r>
              <a:rPr lang="ru-RU" dirty="0" smtClean="0"/>
              <a:t>	</a:t>
            </a:r>
            <a:r>
              <a:rPr lang="ru-RU" sz="1400" dirty="0">
                <a:solidFill>
                  <a:srgbClr val="C00000"/>
                </a:solidFill>
                <a:latin typeface="Tahoma" pitchFamily="34" charset="0"/>
                <a:ea typeface="Tahoma" pitchFamily="34" charset="0"/>
                <a:cs typeface="Tahoma" pitchFamily="34" charset="0"/>
              </a:rPr>
              <a:t>Кукла-оберег </a:t>
            </a:r>
            <a:r>
              <a:rPr lang="ru-RU" sz="1400" b="1" dirty="0">
                <a:solidFill>
                  <a:srgbClr val="C00000"/>
                </a:solidFill>
                <a:latin typeface="Tahoma" pitchFamily="34" charset="0"/>
                <a:ea typeface="Tahoma" pitchFamily="34" charset="0"/>
                <a:cs typeface="Tahoma" pitchFamily="34" charset="0"/>
              </a:rPr>
              <a:t>Рябинка</a:t>
            </a:r>
            <a:r>
              <a:rPr lang="ru-RU" sz="1400" dirty="0">
                <a:solidFill>
                  <a:srgbClr val="C00000"/>
                </a:solidFill>
                <a:latin typeface="Tahoma" pitchFamily="34" charset="0"/>
                <a:ea typeface="Tahoma" pitchFamily="34" charset="0"/>
                <a:cs typeface="Tahoma" pitchFamily="34" charset="0"/>
              </a:rPr>
              <a:t> является символом материнства, женской мудрости, домашнего очага. Она защищает семейное счастье и настоящую любовь. </a:t>
            </a:r>
            <a:r>
              <a:rPr lang="ru-RU" sz="1400" dirty="0" smtClean="0">
                <a:solidFill>
                  <a:srgbClr val="C00000"/>
                </a:solidFill>
                <a:latin typeface="Tahoma" pitchFamily="34" charset="0"/>
                <a:ea typeface="Tahoma" pitchFamily="34" charset="0"/>
                <a:cs typeface="Tahoma" pitchFamily="34" charset="0"/>
              </a:rPr>
              <a:t>	Хотя </a:t>
            </a:r>
            <a:r>
              <a:rPr lang="ru-RU" sz="1400" dirty="0">
                <a:solidFill>
                  <a:srgbClr val="C00000"/>
                </a:solidFill>
                <a:latin typeface="Tahoma" pitchFamily="34" charset="0"/>
                <a:ea typeface="Tahoma" pitchFamily="34" charset="0"/>
                <a:cs typeface="Tahoma" pitchFamily="34" charset="0"/>
              </a:rPr>
              <a:t>рябина и невелика размерами, но она гибкая и сильная. </a:t>
            </a:r>
            <a:r>
              <a:rPr lang="ru-RU" sz="1400" dirty="0" smtClean="0">
                <a:solidFill>
                  <a:srgbClr val="C00000"/>
                </a:solidFill>
                <a:latin typeface="Tahoma" pitchFamily="34" charset="0"/>
                <a:ea typeface="Tahoma" pitchFamily="34" charset="0"/>
                <a:cs typeface="Tahoma" pitchFamily="34" charset="0"/>
              </a:rPr>
              <a:t>Рябина </a:t>
            </a:r>
            <a:r>
              <a:rPr lang="ru-RU" sz="1400" dirty="0">
                <a:solidFill>
                  <a:srgbClr val="C00000"/>
                </a:solidFill>
                <a:latin typeface="Tahoma" pitchFamily="34" charset="0"/>
                <a:ea typeface="Tahoma" pitchFamily="34" charset="0"/>
                <a:cs typeface="Tahoma" pitchFamily="34" charset="0"/>
              </a:rPr>
              <a:t>всегда особенно почиталась </a:t>
            </a:r>
            <a:r>
              <a:rPr lang="ru-RU" sz="1400" dirty="0" smtClean="0">
                <a:solidFill>
                  <a:srgbClr val="C00000"/>
                </a:solidFill>
                <a:latin typeface="Tahoma" pitchFamily="34" charset="0"/>
                <a:ea typeface="Tahoma" pitchFamily="34" charset="0"/>
                <a:cs typeface="Tahoma" pitchFamily="34" charset="0"/>
              </a:rPr>
              <a:t>славянами: </a:t>
            </a:r>
            <a:r>
              <a:rPr lang="ru-RU" sz="1400" dirty="0">
                <a:solidFill>
                  <a:srgbClr val="C00000"/>
                </a:solidFill>
                <a:latin typeface="Tahoma" pitchFamily="34" charset="0"/>
                <a:ea typeface="Tahoma" pitchFamily="34" charset="0"/>
                <a:cs typeface="Tahoma" pitchFamily="34" charset="0"/>
              </a:rPr>
              <a:t>это дерево никогда не ломали напрасно, так как люди точно знали о </a:t>
            </a:r>
            <a:r>
              <a:rPr lang="ru-RU" sz="1400" dirty="0" smtClean="0">
                <a:solidFill>
                  <a:srgbClr val="C00000"/>
                </a:solidFill>
                <a:latin typeface="Tahoma" pitchFamily="34" charset="0"/>
                <a:ea typeface="Tahoma" pitchFamily="34" charset="0"/>
                <a:cs typeface="Tahoma" pitchFamily="34" charset="0"/>
              </a:rPr>
              <a:t>её </a:t>
            </a:r>
            <a:r>
              <a:rPr lang="ru-RU" sz="1400" dirty="0">
                <a:solidFill>
                  <a:srgbClr val="C00000"/>
                </a:solidFill>
                <a:latin typeface="Tahoma" pitchFamily="34" charset="0"/>
                <a:ea typeface="Tahoma" pitchFamily="34" charset="0"/>
                <a:cs typeface="Tahoma" pitchFamily="34" charset="0"/>
              </a:rPr>
              <a:t>способности беречь от </a:t>
            </a:r>
            <a:r>
              <a:rPr lang="ru-RU" sz="1400" dirty="0" smtClean="0">
                <a:solidFill>
                  <a:srgbClr val="C00000"/>
                </a:solidFill>
                <a:latin typeface="Tahoma" pitchFamily="34" charset="0"/>
                <a:ea typeface="Tahoma" pitchFamily="34" charset="0"/>
                <a:cs typeface="Tahoma" pitchFamily="34" charset="0"/>
              </a:rPr>
              <a:t>тёмных </a:t>
            </a:r>
            <a:r>
              <a:rPr lang="ru-RU" sz="1400" dirty="0">
                <a:solidFill>
                  <a:srgbClr val="C00000"/>
                </a:solidFill>
                <a:latin typeface="Tahoma" pitchFamily="34" charset="0"/>
                <a:ea typeface="Tahoma" pitchFamily="34" charset="0"/>
                <a:cs typeface="Tahoma" pitchFamily="34" charset="0"/>
              </a:rPr>
              <a:t>сил</a:t>
            </a:r>
            <a:r>
              <a:rPr lang="ru-RU" sz="1400" dirty="0" smtClean="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Четыре раза в год праздновали именины Рябинки. </a:t>
            </a:r>
            <a:r>
              <a:rPr lang="ru-RU" sz="1400" dirty="0" smtClean="0">
                <a:solidFill>
                  <a:srgbClr val="C00000"/>
                </a:solidFill>
                <a:latin typeface="Tahoma" pitchFamily="34" charset="0"/>
                <a:ea typeface="Tahoma" pitchFamily="34" charset="0"/>
                <a:cs typeface="Tahoma" pitchFamily="34" charset="0"/>
              </a:rPr>
              <a:t>Причём, </a:t>
            </a:r>
            <a:r>
              <a:rPr lang="ru-RU" sz="1400" dirty="0">
                <a:solidFill>
                  <a:srgbClr val="C00000"/>
                </a:solidFill>
                <a:latin typeface="Tahoma" pitchFamily="34" charset="0"/>
                <a:ea typeface="Tahoma" pitchFamily="34" charset="0"/>
                <a:cs typeface="Tahoma" pitchFamily="34" charset="0"/>
              </a:rPr>
              <a:t>на </a:t>
            </a:r>
            <a:r>
              <a:rPr lang="ru-RU" sz="1400" dirty="0" smtClean="0">
                <a:solidFill>
                  <a:srgbClr val="C00000"/>
                </a:solidFill>
                <a:latin typeface="Tahoma" pitchFamily="34" charset="0"/>
                <a:ea typeface="Tahoma" pitchFamily="34" charset="0"/>
                <a:cs typeface="Tahoma" pitchFamily="34" charset="0"/>
              </a:rPr>
              <a:t>четвёртые </a:t>
            </a:r>
            <a:r>
              <a:rPr lang="ru-RU" sz="1400" dirty="0">
                <a:solidFill>
                  <a:srgbClr val="C00000"/>
                </a:solidFill>
                <a:latin typeface="Tahoma" pitchFamily="34" charset="0"/>
                <a:ea typeface="Tahoma" pitchFamily="34" charset="0"/>
                <a:cs typeface="Tahoma" pitchFamily="34" charset="0"/>
              </a:rPr>
              <a:t>именины можно было сделать новую куколку, ведь в это время созревали плоды. </a:t>
            </a:r>
            <a:endParaRPr lang="ru-RU" sz="1400" dirty="0" smtClean="0">
              <a:solidFill>
                <a:srgbClr val="C00000"/>
              </a:solidFill>
              <a:latin typeface="Tahoma" pitchFamily="34" charset="0"/>
              <a:ea typeface="Tahoma" pitchFamily="34" charset="0"/>
              <a:cs typeface="Tahoma" pitchFamily="34" charset="0"/>
            </a:endParaRP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Куклу </a:t>
            </a:r>
            <a:r>
              <a:rPr lang="ru-RU" sz="1400" dirty="0">
                <a:solidFill>
                  <a:srgbClr val="C00000"/>
                </a:solidFill>
                <a:latin typeface="Tahoma" pitchFamily="34" charset="0"/>
                <a:ea typeface="Tahoma" pitchFamily="34" charset="0"/>
                <a:cs typeface="Tahoma" pitchFamily="34" charset="0"/>
              </a:rPr>
              <a:t>изготавливали на крестовине из веточек рябины, чтобы наделить </a:t>
            </a:r>
            <a:r>
              <a:rPr lang="ru-RU" sz="1400" dirty="0" smtClean="0">
                <a:solidFill>
                  <a:srgbClr val="C00000"/>
                </a:solidFill>
                <a:latin typeface="Tahoma" pitchFamily="34" charset="0"/>
                <a:ea typeface="Tahoma" pitchFamily="34" charset="0"/>
                <a:cs typeface="Tahoma" pitchFamily="34" charset="0"/>
              </a:rPr>
              <a:t>её </a:t>
            </a:r>
            <a:r>
              <a:rPr lang="ru-RU" sz="1400" dirty="0">
                <a:solidFill>
                  <a:srgbClr val="C00000"/>
                </a:solidFill>
                <a:latin typeface="Tahoma" pitchFamily="34" charset="0"/>
                <a:ea typeface="Tahoma" pitchFamily="34" charset="0"/>
                <a:cs typeface="Tahoma" pitchFamily="34" charset="0"/>
              </a:rPr>
              <a:t>волшебной силой</a:t>
            </a:r>
            <a:r>
              <a:rPr lang="ru-RU" sz="1400" dirty="0" smtClean="0">
                <a:solidFill>
                  <a:srgbClr val="C00000"/>
                </a:solidFill>
                <a:latin typeface="Tahoma" pitchFamily="34" charset="0"/>
                <a:ea typeface="Tahoma" pitchFamily="34" charset="0"/>
                <a:cs typeface="Tahoma" pitchFamily="34" charset="0"/>
              </a:rPr>
              <a:t>. Люди </a:t>
            </a:r>
            <a:r>
              <a:rPr lang="ru-RU" sz="1400" dirty="0">
                <a:solidFill>
                  <a:srgbClr val="C00000"/>
                </a:solidFill>
                <a:latin typeface="Tahoma" pitchFamily="34" charset="0"/>
                <a:ea typeface="Tahoma" pitchFamily="34" charset="0"/>
                <a:cs typeface="Tahoma" pitchFamily="34" charset="0"/>
              </a:rPr>
              <a:t>верили, что эта кукла-оберег способна избавить человека от депрессии, снять порчу, оградить от энергии </a:t>
            </a:r>
            <a:r>
              <a:rPr lang="ru-RU" sz="1400" dirty="0" smtClean="0">
                <a:solidFill>
                  <a:srgbClr val="C00000"/>
                </a:solidFill>
                <a:latin typeface="Tahoma" pitchFamily="34" charset="0"/>
                <a:ea typeface="Tahoma" pitchFamily="34" charset="0"/>
                <a:cs typeface="Tahoma" pitchFamily="34" charset="0"/>
              </a:rPr>
              <a:t>мёртвого </a:t>
            </a:r>
            <a:r>
              <a:rPr lang="ru-RU" sz="1400" dirty="0">
                <a:solidFill>
                  <a:srgbClr val="C00000"/>
                </a:solidFill>
                <a:latin typeface="Tahoma" pitchFamily="34" charset="0"/>
                <a:ea typeface="Tahoma" pitchFamily="34" charset="0"/>
                <a:cs typeface="Tahoma" pitchFamily="34" charset="0"/>
              </a:rPr>
              <a:t>мира. Поэтому Рябинку ставили на страже у входа в дом: вешали напротив или рядом с дверью.</a:t>
            </a:r>
          </a:p>
          <a:p>
            <a:endParaRPr lang="ru-RU" dirty="0"/>
          </a:p>
          <a:p>
            <a:r>
              <a:rPr lang="ru-RU" dirty="0" smtClean="0"/>
              <a:t>	 </a:t>
            </a:r>
            <a:endParaRPr lang="ru-RU" dirty="0"/>
          </a:p>
        </p:txBody>
      </p:sp>
      <p:sp>
        <p:nvSpPr>
          <p:cNvPr id="8" name="Прямоугольник 7"/>
          <p:cNvSpPr/>
          <p:nvPr/>
        </p:nvSpPr>
        <p:spPr>
          <a:xfrm>
            <a:off x="4157386" y="583824"/>
            <a:ext cx="2486578"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Рябинка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650105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26204" y="618055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7410" name="Picture 2" descr="E:\Народная кукла\Рисунок8.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941483" y="1822106"/>
            <a:ext cx="3600000" cy="295780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21303" y="5034091"/>
            <a:ext cx="3240360" cy="1354217"/>
          </a:xfrm>
          <a:prstGeom prst="rect">
            <a:avLst/>
          </a:prstGeom>
          <a:ln>
            <a:solidFill>
              <a:srgbClr val="C00000"/>
            </a:solidFill>
          </a:ln>
        </p:spPr>
        <p:txBody>
          <a:bodyPr wrap="square">
            <a:spAutoFit/>
          </a:bodyPr>
          <a:lstStyle/>
          <a:p>
            <a:pPr algn="ctr"/>
            <a:r>
              <a:rPr lang="ru-RU" sz="1400" dirty="0">
                <a:solidFill>
                  <a:srgbClr val="C00000"/>
                </a:solidFill>
                <a:latin typeface="Tahoma" pitchFamily="34" charset="0"/>
                <a:ea typeface="Tahoma" pitchFamily="34" charset="0"/>
                <a:cs typeface="Tahoma" pitchFamily="34" charset="0"/>
              </a:rPr>
              <a:t>Сяду на мешочек счастья,               </a:t>
            </a:r>
            <a:br>
              <a:rPr lang="ru-RU" sz="1400" dirty="0">
                <a:solidFill>
                  <a:srgbClr val="C00000"/>
                </a:solidFill>
                <a:latin typeface="Tahoma" pitchFamily="34" charset="0"/>
                <a:ea typeface="Tahoma" pitchFamily="34" charset="0"/>
                <a:cs typeface="Tahoma" pitchFamily="34" charset="0"/>
              </a:rPr>
            </a:br>
            <a:r>
              <a:rPr lang="ru-RU" sz="1400" dirty="0" smtClean="0">
                <a:solidFill>
                  <a:srgbClr val="C00000"/>
                </a:solidFill>
                <a:latin typeface="Tahoma" pitchFamily="34" charset="0"/>
                <a:ea typeface="Tahoma" pitchFamily="34" charset="0"/>
                <a:cs typeface="Tahoma" pitchFamily="34" charset="0"/>
              </a:rPr>
              <a:t>чтобы </a:t>
            </a:r>
            <a:r>
              <a:rPr lang="ru-RU" sz="1400" dirty="0">
                <a:solidFill>
                  <a:srgbClr val="C00000"/>
                </a:solidFill>
                <a:latin typeface="Tahoma" pitchFamily="34" charset="0"/>
                <a:ea typeface="Tahoma" pitchFamily="34" charset="0"/>
                <a:cs typeface="Tahoma" pitchFamily="34" charset="0"/>
              </a:rPr>
              <a:t>разогнать ненастье,               </a:t>
            </a:r>
            <a:br>
              <a:rPr lang="ru-RU" sz="1400" dirty="0">
                <a:solidFill>
                  <a:srgbClr val="C00000"/>
                </a:solidFill>
                <a:latin typeface="Tahoma" pitchFamily="34" charset="0"/>
                <a:ea typeface="Tahoma" pitchFamily="34" charset="0"/>
                <a:cs typeface="Tahoma" pitchFamily="34" charset="0"/>
              </a:rPr>
            </a:br>
            <a:r>
              <a:rPr lang="ru-RU" sz="1400" dirty="0" smtClean="0">
                <a:solidFill>
                  <a:srgbClr val="C00000"/>
                </a:solidFill>
                <a:latin typeface="Tahoma" pitchFamily="34" charset="0"/>
                <a:ea typeface="Tahoma" pitchFamily="34" charset="0"/>
                <a:cs typeface="Tahoma" pitchFamily="34" charset="0"/>
              </a:rPr>
              <a:t>чтобы </a:t>
            </a:r>
            <a:r>
              <a:rPr lang="ru-RU" sz="1400" dirty="0">
                <a:solidFill>
                  <a:srgbClr val="C00000"/>
                </a:solidFill>
                <a:latin typeface="Tahoma" pitchFamily="34" charset="0"/>
                <a:ea typeface="Tahoma" pitchFamily="34" charset="0"/>
                <a:cs typeface="Tahoma" pitchFamily="34" charset="0"/>
              </a:rPr>
              <a:t>миновали беды.               </a:t>
            </a:r>
            <a:br>
              <a:rPr lang="ru-RU" sz="1400" dirty="0">
                <a:solidFill>
                  <a:srgbClr val="C00000"/>
                </a:solidFill>
                <a:latin typeface="Tahoma" pitchFamily="34" charset="0"/>
                <a:ea typeface="Tahoma" pitchFamily="34" charset="0"/>
                <a:cs typeface="Tahoma" pitchFamily="34" charset="0"/>
              </a:rPr>
            </a:br>
            <a:r>
              <a:rPr lang="ru-RU" sz="1400" dirty="0" smtClean="0">
                <a:solidFill>
                  <a:srgbClr val="C00000"/>
                </a:solidFill>
                <a:latin typeface="Tahoma" pitchFamily="34" charset="0"/>
                <a:ea typeface="Tahoma" pitchFamily="34" charset="0"/>
                <a:cs typeface="Tahoma" pitchFamily="34" charset="0"/>
              </a:rPr>
              <a:t>Для </a:t>
            </a:r>
            <a:r>
              <a:rPr lang="ru-RU" sz="1400" dirty="0">
                <a:solidFill>
                  <a:srgbClr val="C00000"/>
                </a:solidFill>
                <a:latin typeface="Tahoma" pitchFamily="34" charset="0"/>
                <a:ea typeface="Tahoma" pitchFamily="34" charset="0"/>
                <a:cs typeface="Tahoma" pitchFamily="34" charset="0"/>
              </a:rPr>
              <a:t>богатства там монета,               </a:t>
            </a:r>
            <a:br>
              <a:rPr lang="ru-RU" sz="1400" dirty="0">
                <a:solidFill>
                  <a:srgbClr val="C00000"/>
                </a:solidFill>
                <a:latin typeface="Tahoma" pitchFamily="34" charset="0"/>
                <a:ea typeface="Tahoma" pitchFamily="34" charset="0"/>
                <a:cs typeface="Tahoma" pitchFamily="34" charset="0"/>
              </a:rPr>
            </a:br>
            <a:r>
              <a:rPr lang="ru-RU" sz="1400" dirty="0" smtClean="0">
                <a:solidFill>
                  <a:srgbClr val="C00000"/>
                </a:solidFill>
                <a:latin typeface="Tahoma" pitchFamily="34" charset="0"/>
                <a:ea typeface="Tahoma" pitchFamily="34" charset="0"/>
                <a:cs typeface="Tahoma" pitchFamily="34" charset="0"/>
              </a:rPr>
              <a:t>и </a:t>
            </a:r>
            <a:r>
              <a:rPr lang="ru-RU" sz="1400" dirty="0" err="1">
                <a:solidFill>
                  <a:srgbClr val="C00000"/>
                </a:solidFill>
                <a:latin typeface="Tahoma" pitchFamily="34" charset="0"/>
                <a:ea typeface="Tahoma" pitchFamily="34" charset="0"/>
                <a:cs typeface="Tahoma" pitchFamily="34" charset="0"/>
              </a:rPr>
              <a:t>фасолька</a:t>
            </a:r>
            <a:r>
              <a:rPr lang="ru-RU" sz="1400" dirty="0">
                <a:solidFill>
                  <a:srgbClr val="C00000"/>
                </a:solidFill>
                <a:latin typeface="Tahoma" pitchFamily="34" charset="0"/>
                <a:ea typeface="Tahoma" pitchFamily="34" charset="0"/>
                <a:cs typeface="Tahoma" pitchFamily="34" charset="0"/>
              </a:rPr>
              <a:t> – пообедать!  </a:t>
            </a:r>
            <a:r>
              <a:rPr lang="ru-RU" sz="1400" dirty="0">
                <a:latin typeface="Tahoma" pitchFamily="34" charset="0"/>
                <a:ea typeface="Tahoma" pitchFamily="34" charset="0"/>
                <a:cs typeface="Tahoma" pitchFamily="34" charset="0"/>
              </a:rPr>
              <a:t> </a:t>
            </a:r>
            <a:endParaRPr lang="ru-RU" sz="1400" dirty="0" smtClean="0">
              <a:latin typeface="Tahoma" pitchFamily="34" charset="0"/>
              <a:ea typeface="Tahoma" pitchFamily="34" charset="0"/>
              <a:cs typeface="Tahoma" pitchFamily="34" charset="0"/>
            </a:endParaRPr>
          </a:p>
          <a:p>
            <a:pPr algn="ctr"/>
            <a:r>
              <a:rPr lang="ru-RU" sz="1200" b="1" dirty="0" smtClean="0">
                <a:solidFill>
                  <a:srgbClr val="C00000"/>
                </a:solidFill>
                <a:latin typeface="Tahoma" pitchFamily="34" charset="0"/>
                <a:ea typeface="Tahoma" pitchFamily="34" charset="0"/>
                <a:cs typeface="Tahoma" pitchFamily="34" charset="0"/>
              </a:rPr>
              <a:t>Ирина </a:t>
            </a:r>
            <a:r>
              <a:rPr lang="ru-RU" sz="1200" b="1" dirty="0" err="1" smtClean="0">
                <a:solidFill>
                  <a:srgbClr val="C00000"/>
                </a:solidFill>
                <a:latin typeface="Tahoma" pitchFamily="34" charset="0"/>
                <a:ea typeface="Tahoma" pitchFamily="34" charset="0"/>
                <a:cs typeface="Tahoma" pitchFamily="34" charset="0"/>
              </a:rPr>
              <a:t>Петал</a:t>
            </a:r>
            <a:r>
              <a:rPr lang="ru-RU" sz="1200" b="1" dirty="0">
                <a:solidFill>
                  <a:srgbClr val="C00000"/>
                </a:solidFill>
                <a:latin typeface="Tahoma" pitchFamily="34" charset="0"/>
                <a:ea typeface="Tahoma" pitchFamily="34" charset="0"/>
                <a:cs typeface="Tahoma" pitchFamily="34" charset="0"/>
              </a:rPr>
              <a:t> </a:t>
            </a:r>
            <a:r>
              <a:rPr lang="ru-RU" sz="1200" dirty="0"/>
              <a:t>  </a:t>
            </a:r>
          </a:p>
        </p:txBody>
      </p:sp>
      <p:pic>
        <p:nvPicPr>
          <p:cNvPr id="9"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887" y="1560426"/>
            <a:ext cx="5082983" cy="504056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179729" y="2310991"/>
            <a:ext cx="4536504" cy="3539430"/>
          </a:xfrm>
          <a:prstGeom prst="rect">
            <a:avLst/>
          </a:prstGeom>
        </p:spPr>
        <p:txBody>
          <a:bodyPr wrap="square">
            <a:spAutoFit/>
          </a:bodyPr>
          <a:lstStyle/>
          <a:p>
            <a:r>
              <a:rPr lang="ru-RU" sz="1600" dirty="0" smtClean="0">
                <a:solidFill>
                  <a:srgbClr val="C00000"/>
                </a:solidFill>
                <a:latin typeface="Tahoma" pitchFamily="34" charset="0"/>
                <a:ea typeface="Tahoma" pitchFamily="34" charset="0"/>
                <a:cs typeface="Tahoma" pitchFamily="34" charset="0"/>
              </a:rPr>
              <a:t>	Кукла </a:t>
            </a:r>
            <a:r>
              <a:rPr lang="ru-RU" sz="1600" b="1" dirty="0" err="1">
                <a:solidFill>
                  <a:srgbClr val="C00000"/>
                </a:solidFill>
                <a:latin typeface="Tahoma" pitchFamily="34" charset="0"/>
                <a:ea typeface="Tahoma" pitchFamily="34" charset="0"/>
                <a:cs typeface="Tahoma" pitchFamily="34" charset="0"/>
              </a:rPr>
              <a:t>Благополучница</a:t>
            </a:r>
            <a:r>
              <a:rPr lang="ru-RU" sz="1600" b="1" dirty="0">
                <a:solidFill>
                  <a:srgbClr val="C00000"/>
                </a:solidFill>
                <a:latin typeface="Tahoma" pitchFamily="34" charset="0"/>
                <a:ea typeface="Tahoma" pitchFamily="34" charset="0"/>
                <a:cs typeface="Tahoma" pitchFamily="34" charset="0"/>
              </a:rPr>
              <a:t> </a:t>
            </a:r>
            <a:r>
              <a:rPr lang="ru-RU" sz="1600" dirty="0">
                <a:solidFill>
                  <a:srgbClr val="C00000"/>
                </a:solidFill>
                <a:latin typeface="Tahoma" pitchFamily="34" charset="0"/>
                <a:ea typeface="Tahoma" pitchFamily="34" charset="0"/>
                <a:cs typeface="Tahoma" pitchFamily="34" charset="0"/>
              </a:rPr>
              <a:t>— народный амулет, который приносит достаток и защищает от злых духов. Иногда её называют Хозяюшкой или </a:t>
            </a:r>
            <a:r>
              <a:rPr lang="ru-RU" sz="1600" dirty="0" err="1">
                <a:solidFill>
                  <a:srgbClr val="C00000"/>
                </a:solidFill>
                <a:latin typeface="Tahoma" pitchFamily="34" charset="0"/>
                <a:ea typeface="Tahoma" pitchFamily="34" charset="0"/>
                <a:cs typeface="Tahoma" pitchFamily="34" charset="0"/>
              </a:rPr>
              <a:t>Домовушкой</a:t>
            </a:r>
            <a:r>
              <a:rPr lang="ru-RU" sz="1600" dirty="0">
                <a:solidFill>
                  <a:srgbClr val="C00000"/>
                </a:solidFill>
                <a:latin typeface="Tahoma" pitchFamily="34" charset="0"/>
                <a:ea typeface="Tahoma" pitchFamily="34" charset="0"/>
                <a:cs typeface="Tahoma" pitchFamily="34" charset="0"/>
              </a:rPr>
              <a:t>.</a:t>
            </a:r>
          </a:p>
          <a:p>
            <a:r>
              <a:rPr lang="ru-RU" sz="1600" dirty="0">
                <a:solidFill>
                  <a:srgbClr val="C00000"/>
                </a:solidFill>
                <a:latin typeface="Tahoma" pitchFamily="34" charset="0"/>
                <a:ea typeface="Tahoma" pitchFamily="34" charset="0"/>
                <a:cs typeface="Tahoma" pitchFamily="34" charset="0"/>
              </a:rPr>
              <a:t>	 </a:t>
            </a:r>
            <a:r>
              <a:rPr lang="ru-RU" sz="1600" b="1" dirty="0" err="1">
                <a:solidFill>
                  <a:srgbClr val="C00000"/>
                </a:solidFill>
                <a:latin typeface="Tahoma" pitchFamily="34" charset="0"/>
                <a:ea typeface="Tahoma" pitchFamily="34" charset="0"/>
                <a:cs typeface="Tahoma" pitchFamily="34" charset="0"/>
              </a:rPr>
              <a:t>Благополучница</a:t>
            </a:r>
            <a:r>
              <a:rPr lang="ru-RU" sz="1600" b="1" dirty="0">
                <a:solidFill>
                  <a:srgbClr val="C00000"/>
                </a:solidFill>
                <a:latin typeface="Tahoma" pitchFamily="34" charset="0"/>
                <a:ea typeface="Tahoma" pitchFamily="34" charset="0"/>
                <a:cs typeface="Tahoma" pitchFamily="34" charset="0"/>
              </a:rPr>
              <a:t> </a:t>
            </a:r>
            <a:r>
              <a:rPr lang="ru-RU" sz="1600" dirty="0">
                <a:solidFill>
                  <a:srgbClr val="C00000"/>
                </a:solidFill>
                <a:latin typeface="Tahoma" pitchFamily="34" charset="0"/>
                <a:ea typeface="Tahoma" pitchFamily="34" charset="0"/>
                <a:cs typeface="Tahoma" pitchFamily="34" charset="0"/>
              </a:rPr>
              <a:t>сидит на «мешочке счастья», в котором спрятаны: монетка, чтобы денежки водились, </a:t>
            </a:r>
            <a:r>
              <a:rPr lang="ru-RU" sz="1600" dirty="0" err="1">
                <a:solidFill>
                  <a:srgbClr val="C00000"/>
                </a:solidFill>
                <a:latin typeface="Tahoma" pitchFamily="34" charset="0"/>
                <a:ea typeface="Tahoma" pitchFamily="34" charset="0"/>
                <a:cs typeface="Tahoma" pitchFamily="34" charset="0"/>
              </a:rPr>
              <a:t>фасолинка</a:t>
            </a:r>
            <a:r>
              <a:rPr lang="ru-RU" sz="1600" dirty="0">
                <a:solidFill>
                  <a:srgbClr val="C00000"/>
                </a:solidFill>
                <a:latin typeface="Tahoma" pitchFamily="34" charset="0"/>
                <a:ea typeface="Tahoma" pitchFamily="34" charset="0"/>
                <a:cs typeface="Tahoma" pitchFamily="34" charset="0"/>
              </a:rPr>
              <a:t>, чтобы еды было вдоволь...</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Ручки в замочке - знак сохранения энергии.</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Дарят на благополучие: на Новый год, на свадьбу, при переезде в новое жилище,  на любом новом жизненном этапе как надёжную </a:t>
            </a:r>
            <a:r>
              <a:rPr lang="ru-RU" sz="1600" dirty="0" smtClean="0">
                <a:solidFill>
                  <a:srgbClr val="C00000"/>
                </a:solidFill>
                <a:latin typeface="Tahoma" pitchFamily="34" charset="0"/>
                <a:ea typeface="Tahoma" pitchFamily="34" charset="0"/>
                <a:cs typeface="Tahoma" pitchFamily="34" charset="0"/>
              </a:rPr>
              <a:t>помощницу.</a:t>
            </a:r>
            <a:endParaRPr lang="ru-RU" sz="1600" dirty="0">
              <a:solidFill>
                <a:srgbClr val="C00000"/>
              </a:solidFill>
              <a:latin typeface="Tahoma" pitchFamily="34" charset="0"/>
              <a:ea typeface="Tahoma" pitchFamily="34" charset="0"/>
              <a:cs typeface="Tahoma" pitchFamily="34" charset="0"/>
            </a:endParaRPr>
          </a:p>
        </p:txBody>
      </p:sp>
      <p:sp>
        <p:nvSpPr>
          <p:cNvPr id="5" name="Прямоугольник 4"/>
          <p:cNvSpPr/>
          <p:nvPr/>
        </p:nvSpPr>
        <p:spPr>
          <a:xfrm>
            <a:off x="3069748" y="553045"/>
            <a:ext cx="4751622"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Благополучница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488332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4338" name="Picture 2" descr="E:\Народная кукла\Рисунок5.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10"/>
          <a:stretch/>
        </p:blipFill>
        <p:spPr bwMode="auto">
          <a:xfrm>
            <a:off x="5616699" y="1337864"/>
            <a:ext cx="3600000" cy="30556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41069" y="1956325"/>
            <a:ext cx="3204226" cy="4832092"/>
          </a:xfrm>
          <a:prstGeom prst="rect">
            <a:avLst/>
          </a:prstGeom>
          <a:ln>
            <a:solidFill>
              <a:srgbClr val="C00000"/>
            </a:solidFill>
          </a:ln>
        </p:spPr>
        <p:txBody>
          <a:bodyPr wrap="square">
            <a:spAutoFit/>
          </a:bodyPr>
          <a:lstStyle/>
          <a:p>
            <a:pPr algn="ctr"/>
            <a:r>
              <a:rPr lang="ru-RU" sz="1400" dirty="0">
                <a:solidFill>
                  <a:srgbClr val="C00000"/>
                </a:solidFill>
                <a:latin typeface="Tahoma" pitchFamily="34" charset="0"/>
                <a:ea typeface="Tahoma" pitchFamily="34" charset="0"/>
                <a:cs typeface="Tahoma" pitchFamily="34" charset="0"/>
              </a:rPr>
              <a:t>Детские забавы утекли,</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Повзрослели милые подружки...</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Куклу шить Мать Дочери велит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Ладную и стойкую </a:t>
            </a:r>
            <a:r>
              <a:rPr lang="ru-RU" sz="1400" b="1" dirty="0" err="1">
                <a:solidFill>
                  <a:srgbClr val="C00000"/>
                </a:solidFill>
                <a:latin typeface="Tahoma" pitchFamily="34" charset="0"/>
                <a:ea typeface="Tahoma" pitchFamily="34" charset="0"/>
                <a:cs typeface="Tahoma" pitchFamily="34" charset="0"/>
              </a:rPr>
              <a:t>Столбушку</a:t>
            </a:r>
            <a:r>
              <a:rPr lang="ru-RU" sz="1400" dirty="0">
                <a:solidFill>
                  <a:srgbClr val="C00000"/>
                </a:solidFill>
                <a:latin typeface="Tahoma" pitchFamily="34" charset="0"/>
                <a:ea typeface="Tahoma" pitchFamily="34" charset="0"/>
                <a:cs typeface="Tahoma" pitchFamily="34" charset="0"/>
              </a:rPr>
              <a:t>:</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Ты полешко крепкое возьми,</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Оберни холстиной, нитью спутай,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Девичьим сердечком </a:t>
            </a:r>
            <a:r>
              <a:rPr lang="ru-RU" sz="1400" dirty="0" smtClean="0">
                <a:solidFill>
                  <a:srgbClr val="C00000"/>
                </a:solidFill>
                <a:latin typeface="Tahoma" pitchFamily="34" charset="0"/>
                <a:ea typeface="Tahoma" pitchFamily="34" charset="0"/>
                <a:cs typeface="Tahoma" pitchFamily="34" charset="0"/>
              </a:rPr>
              <a:t>обойми,</a:t>
            </a: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Да Любовью жаркою </a:t>
            </a:r>
            <a:r>
              <a:rPr lang="ru-RU" sz="1400" dirty="0" smtClean="0">
                <a:solidFill>
                  <a:srgbClr val="C00000"/>
                </a:solidFill>
                <a:latin typeface="Tahoma" pitchFamily="34" charset="0"/>
                <a:ea typeface="Tahoma" pitchFamily="34" charset="0"/>
                <a:cs typeface="Tahoma" pitchFamily="34" charset="0"/>
              </a:rPr>
              <a:t>укутай.</a:t>
            </a: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На </a:t>
            </a:r>
            <a:r>
              <a:rPr lang="ru-RU" sz="1400" dirty="0" err="1">
                <a:solidFill>
                  <a:srgbClr val="C00000"/>
                </a:solidFill>
                <a:latin typeface="Tahoma" pitchFamily="34" charset="0"/>
                <a:ea typeface="Tahoma" pitchFamily="34" charset="0"/>
                <a:cs typeface="Tahoma" pitchFamily="34" charset="0"/>
              </a:rPr>
              <a:t>Столбочек</a:t>
            </a:r>
            <a:r>
              <a:rPr lang="ru-RU" sz="1400" dirty="0">
                <a:solidFill>
                  <a:srgbClr val="C00000"/>
                </a:solidFill>
                <a:latin typeface="Tahoma" pitchFamily="34" charset="0"/>
                <a:ea typeface="Tahoma" pitchFamily="34" charset="0"/>
                <a:cs typeface="Tahoma" pitchFamily="34" charset="0"/>
              </a:rPr>
              <a:t> голову приладь,</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Повяжи малиновым платочком,</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Приголубь, </a:t>
            </a:r>
            <a:r>
              <a:rPr lang="ru-RU" sz="1400" dirty="0" err="1">
                <a:solidFill>
                  <a:srgbClr val="C00000"/>
                </a:solidFill>
                <a:latin typeface="Tahoma" pitchFamily="34" charset="0"/>
                <a:ea typeface="Tahoma" pitchFamily="34" charset="0"/>
                <a:cs typeface="Tahoma" pitchFamily="34" charset="0"/>
              </a:rPr>
              <a:t>Сердешного</a:t>
            </a:r>
            <a:r>
              <a:rPr lang="ru-RU" sz="1400" dirty="0">
                <a:solidFill>
                  <a:srgbClr val="C00000"/>
                </a:solidFill>
                <a:latin typeface="Tahoma" pitchFamily="34" charset="0"/>
                <a:ea typeface="Tahoma" pitchFamily="34" charset="0"/>
                <a:cs typeface="Tahoma" pitchFamily="34" charset="0"/>
              </a:rPr>
              <a:t>, погладь,</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Чтоб </a:t>
            </a:r>
            <a:r>
              <a:rPr lang="ru-RU" sz="1400" dirty="0" smtClean="0">
                <a:solidFill>
                  <a:srgbClr val="C00000"/>
                </a:solidFill>
                <a:latin typeface="Tahoma" pitchFamily="34" charset="0"/>
                <a:ea typeface="Tahoma" pitchFamily="34" charset="0"/>
                <a:cs typeface="Tahoma" pitchFamily="34" charset="0"/>
              </a:rPr>
              <a:t>берёг-любил </a:t>
            </a:r>
            <a:r>
              <a:rPr lang="ru-RU" sz="1400" dirty="0">
                <a:solidFill>
                  <a:srgbClr val="C00000"/>
                </a:solidFill>
                <a:latin typeface="Tahoma" pitchFamily="34" charset="0"/>
                <a:ea typeface="Tahoma" pitchFamily="34" charset="0"/>
                <a:cs typeface="Tahoma" pitchFamily="34" charset="0"/>
              </a:rPr>
              <a:t>и </a:t>
            </a:r>
            <a:r>
              <a:rPr lang="ru-RU" sz="1400" dirty="0" smtClean="0">
                <a:solidFill>
                  <a:srgbClr val="C00000"/>
                </a:solidFill>
                <a:latin typeface="Tahoma" pitchFamily="34" charset="0"/>
                <a:ea typeface="Tahoma" pitchFamily="34" charset="0"/>
                <a:cs typeface="Tahoma" pitchFamily="34" charset="0"/>
              </a:rPr>
              <a:t>днём</a:t>
            </a:r>
            <a:r>
              <a:rPr lang="ru-RU" sz="1400" dirty="0">
                <a:solidFill>
                  <a:srgbClr val="C00000"/>
                </a:solidFill>
                <a:latin typeface="Tahoma" pitchFamily="34" charset="0"/>
                <a:ea typeface="Tahoma" pitchFamily="34" charset="0"/>
                <a:cs typeface="Tahoma" pitchFamily="34" charset="0"/>
              </a:rPr>
              <a:t>, и ночью,</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На </a:t>
            </a:r>
            <a:r>
              <a:rPr lang="ru-RU" sz="1400" dirty="0" err="1">
                <a:solidFill>
                  <a:srgbClr val="C00000"/>
                </a:solidFill>
                <a:latin typeface="Tahoma" pitchFamily="34" charset="0"/>
                <a:ea typeface="Tahoma" pitchFamily="34" charset="0"/>
                <a:cs typeface="Tahoma" pitchFamily="34" charset="0"/>
              </a:rPr>
              <a:t>Столбочек</a:t>
            </a:r>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куклу </a:t>
            </a:r>
            <a:r>
              <a:rPr lang="ru-RU" sz="1400" dirty="0">
                <a:solidFill>
                  <a:srgbClr val="C00000"/>
                </a:solidFill>
                <a:latin typeface="Tahoma" pitchFamily="34" charset="0"/>
                <a:ea typeface="Tahoma" pitchFamily="34" charset="0"/>
                <a:cs typeface="Tahoma" pitchFamily="34" charset="0"/>
              </a:rPr>
              <a:t>усади,</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Любо </a:t>
            </a:r>
            <a:r>
              <a:rPr lang="ru-RU" sz="1400" dirty="0" smtClean="0">
                <a:solidFill>
                  <a:srgbClr val="C00000"/>
                </a:solidFill>
                <a:latin typeface="Tahoma" pitchFamily="34" charset="0"/>
                <a:ea typeface="Tahoma" pitchFamily="34" charset="0"/>
                <a:cs typeface="Tahoma" pitchFamily="34" charset="0"/>
              </a:rPr>
              <a:t>ей </a:t>
            </a:r>
            <a:r>
              <a:rPr lang="ru-RU" sz="1400" dirty="0">
                <a:solidFill>
                  <a:srgbClr val="C00000"/>
                </a:solidFill>
                <a:latin typeface="Tahoma" pitchFamily="34" charset="0"/>
                <a:ea typeface="Tahoma" pitchFamily="34" charset="0"/>
                <a:cs typeface="Tahoma" pitchFamily="34" charset="0"/>
              </a:rPr>
              <a:t>опору чуять Мужа...</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Пусть Душа-Молодушка </a:t>
            </a:r>
            <a:r>
              <a:rPr lang="ru-RU" sz="1400" dirty="0" smtClean="0">
                <a:solidFill>
                  <a:srgbClr val="C00000"/>
                </a:solidFill>
                <a:latin typeface="Tahoma" pitchFamily="34" charset="0"/>
                <a:ea typeface="Tahoma" pitchFamily="34" charset="0"/>
                <a:cs typeface="Tahoma" pitchFamily="34" charset="0"/>
              </a:rPr>
              <a:t>сидит,</a:t>
            </a: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Али скачет, коли шибко нужно...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Муж - опора Бабы на Кону!</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Крепкий Дуб от пяток до макушки!</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Породни же Мужа и Жену</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Стойкая да Ладная </a:t>
            </a:r>
            <a:r>
              <a:rPr lang="ru-RU" sz="1400" b="1" dirty="0" err="1">
                <a:solidFill>
                  <a:srgbClr val="C00000"/>
                </a:solidFill>
                <a:latin typeface="Tahoma" pitchFamily="34" charset="0"/>
                <a:ea typeface="Tahoma" pitchFamily="34" charset="0"/>
                <a:cs typeface="Tahoma" pitchFamily="34" charset="0"/>
              </a:rPr>
              <a:t>Столбушка</a:t>
            </a:r>
            <a:r>
              <a:rPr lang="ru-RU" sz="1400" dirty="0" smtClean="0">
                <a:solidFill>
                  <a:srgbClr val="C00000"/>
                </a:solidFill>
                <a:latin typeface="Tahoma" pitchFamily="34" charset="0"/>
                <a:ea typeface="Tahoma" pitchFamily="34" charset="0"/>
                <a:cs typeface="Tahoma" pitchFamily="34" charset="0"/>
              </a:rPr>
              <a:t>!!!</a:t>
            </a:r>
          </a:p>
          <a:p>
            <a:pPr algn="ctr"/>
            <a:r>
              <a:rPr lang="ru-RU" sz="1400" b="1" dirty="0" smtClean="0">
                <a:solidFill>
                  <a:srgbClr val="C00000"/>
                </a:solidFill>
                <a:latin typeface="Tahoma" pitchFamily="34" charset="0"/>
                <a:ea typeface="Tahoma" pitchFamily="34" charset="0"/>
                <a:cs typeface="Tahoma" pitchFamily="34" charset="0"/>
              </a:rPr>
              <a:t>Юрий Ильин.</a:t>
            </a:r>
          </a:p>
          <a:p>
            <a:pPr algn="ctr"/>
            <a:r>
              <a:rPr lang="ru-RU" sz="1400" b="1" i="1" dirty="0" smtClean="0">
                <a:latin typeface="Tahoma" pitchFamily="34" charset="0"/>
                <a:ea typeface="Tahoma" pitchFamily="34" charset="0"/>
                <a:cs typeface="Tahoma" pitchFamily="34" charset="0"/>
              </a:rPr>
              <a:t> </a:t>
            </a:r>
            <a:endParaRPr lang="ru-RU" sz="1400" b="1" dirty="0">
              <a:solidFill>
                <a:srgbClr val="C00000"/>
              </a:solidFill>
              <a:latin typeface="Tahoma" pitchFamily="34" charset="0"/>
              <a:ea typeface="Tahoma" pitchFamily="34" charset="0"/>
              <a:cs typeface="Tahoma" pitchFamily="34" charset="0"/>
            </a:endParaRPr>
          </a:p>
        </p:txBody>
      </p:sp>
      <p:pic>
        <p:nvPicPr>
          <p:cNvPr id="9"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865" y="4454538"/>
            <a:ext cx="3060000" cy="263643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084713" y="4757092"/>
            <a:ext cx="2736304" cy="2031325"/>
          </a:xfrm>
          <a:prstGeom prst="rect">
            <a:avLst/>
          </a:prstGeom>
          <a:ln>
            <a:noFill/>
          </a:ln>
        </p:spPr>
        <p:txBody>
          <a:bodyPr wrap="square">
            <a:spAutoFit/>
          </a:bodyPr>
          <a:lstStyle/>
          <a:p>
            <a:r>
              <a:rPr lang="ru-RU" sz="1400" b="1" dirty="0" err="1">
                <a:solidFill>
                  <a:srgbClr val="C00000"/>
                </a:solidFill>
                <a:latin typeface="Tahoma" pitchFamily="34" charset="0"/>
                <a:ea typeface="Tahoma" pitchFamily="34" charset="0"/>
                <a:cs typeface="Tahoma" pitchFamily="34" charset="0"/>
              </a:rPr>
              <a:t>Столбушка</a:t>
            </a:r>
            <a:r>
              <a:rPr lang="ru-RU" sz="1400" b="1" dirty="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 </a:t>
            </a:r>
            <a:r>
              <a:rPr lang="ru-RU" sz="1400" dirty="0" err="1">
                <a:solidFill>
                  <a:srgbClr val="C00000"/>
                </a:solidFill>
                <a:latin typeface="Tahoma" pitchFamily="34" charset="0"/>
                <a:ea typeface="Tahoma" pitchFamily="34" charset="0"/>
                <a:cs typeface="Tahoma" pitchFamily="34" charset="0"/>
              </a:rPr>
              <a:t>обережная</a:t>
            </a:r>
            <a:r>
              <a:rPr lang="ru-RU" sz="1400" dirty="0">
                <a:solidFill>
                  <a:srgbClr val="C00000"/>
                </a:solidFill>
                <a:latin typeface="Tahoma" pitchFamily="34" charset="0"/>
                <a:ea typeface="Tahoma" pitchFamily="34" charset="0"/>
                <a:cs typeface="Tahoma" pitchFamily="34" charset="0"/>
              </a:rPr>
              <a:t> кукла, которую шила девица на </a:t>
            </a:r>
            <a:r>
              <a:rPr lang="ru-RU" sz="1400" dirty="0" smtClean="0">
                <a:solidFill>
                  <a:srgbClr val="C00000"/>
                </a:solidFill>
                <a:latin typeface="Tahoma" pitchFamily="34" charset="0"/>
                <a:ea typeface="Tahoma" pitchFamily="34" charset="0"/>
                <a:cs typeface="Tahoma" pitchFamily="34" charset="0"/>
              </a:rPr>
              <a:t>выданье, </a:t>
            </a:r>
            <a:r>
              <a:rPr lang="ru-RU" sz="1400" dirty="0">
                <a:solidFill>
                  <a:srgbClr val="C00000"/>
                </a:solidFill>
                <a:latin typeface="Tahoma" pitchFamily="34" charset="0"/>
                <a:ea typeface="Tahoma" pitchFamily="34" charset="0"/>
                <a:cs typeface="Tahoma" pitchFamily="34" charset="0"/>
              </a:rPr>
              <a:t>чтобы встретить суженого и обрести семейное </a:t>
            </a:r>
            <a:r>
              <a:rPr lang="ru-RU" sz="1400" dirty="0" smtClean="0">
                <a:solidFill>
                  <a:srgbClr val="C00000"/>
                </a:solidFill>
                <a:latin typeface="Tahoma" pitchFamily="34" charset="0"/>
                <a:ea typeface="Tahoma" pitchFamily="34" charset="0"/>
                <a:cs typeface="Tahoma" pitchFamily="34" charset="0"/>
              </a:rPr>
              <a:t>счастье. </a:t>
            </a:r>
            <a:r>
              <a:rPr lang="ru-RU" sz="1400" dirty="0">
                <a:solidFill>
                  <a:srgbClr val="C00000"/>
                </a:solidFill>
                <a:latin typeface="Tahoma" pitchFamily="34" charset="0"/>
                <a:ea typeface="Tahoma" pitchFamily="34" charset="0"/>
                <a:cs typeface="Tahoma" pitchFamily="34" charset="0"/>
              </a:rPr>
              <a:t>Т</a:t>
            </a:r>
            <a:r>
              <a:rPr lang="ru-RU" sz="1400" dirty="0" smtClean="0">
                <a:solidFill>
                  <a:srgbClr val="C00000"/>
                </a:solidFill>
                <a:latin typeface="Tahoma" pitchFamily="34" charset="0"/>
                <a:ea typeface="Tahoma" pitchFamily="34" charset="0"/>
                <a:cs typeface="Tahoma" pitchFamily="34" charset="0"/>
              </a:rPr>
              <a:t>акже </a:t>
            </a:r>
            <a:r>
              <a:rPr lang="ru-RU" sz="1400" dirty="0" err="1">
                <a:solidFill>
                  <a:srgbClr val="C00000"/>
                </a:solidFill>
                <a:latin typeface="Tahoma" pitchFamily="34" charset="0"/>
                <a:ea typeface="Tahoma" pitchFamily="34" charset="0"/>
                <a:cs typeface="Tahoma" pitchFamily="34" charset="0"/>
              </a:rPr>
              <a:t>Столбушка</a:t>
            </a:r>
            <a:r>
              <a:rPr lang="ru-RU" sz="1400" dirty="0">
                <a:solidFill>
                  <a:srgbClr val="C00000"/>
                </a:solidFill>
                <a:latin typeface="Tahoma" pitchFamily="34" charset="0"/>
                <a:ea typeface="Tahoma" pitchFamily="34" charset="0"/>
                <a:cs typeface="Tahoma" pitchFamily="34" charset="0"/>
              </a:rPr>
              <a:t> помогала вернуть в семью Лад и Любовь при размолвках и </a:t>
            </a:r>
            <a:r>
              <a:rPr lang="ru-RU" sz="1400" dirty="0" smtClean="0">
                <a:solidFill>
                  <a:srgbClr val="C00000"/>
                </a:solidFill>
                <a:latin typeface="Tahoma" pitchFamily="34" charset="0"/>
                <a:ea typeface="Tahoma" pitchFamily="34" charset="0"/>
                <a:cs typeface="Tahoma" pitchFamily="34" charset="0"/>
              </a:rPr>
              <a:t>ссорах.</a:t>
            </a: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endParaRPr lang="ru-RU" sz="1400" dirty="0">
              <a:solidFill>
                <a:srgbClr val="C00000"/>
              </a:solidFill>
              <a:latin typeface="Tahoma" pitchFamily="34" charset="0"/>
              <a:ea typeface="Tahoma" pitchFamily="34" charset="0"/>
              <a:cs typeface="Tahoma" pitchFamily="34" charset="0"/>
            </a:endParaRPr>
          </a:p>
        </p:txBody>
      </p:sp>
      <p:sp>
        <p:nvSpPr>
          <p:cNvPr id="7" name="Прямоугольник 6"/>
          <p:cNvSpPr/>
          <p:nvPr/>
        </p:nvSpPr>
        <p:spPr>
          <a:xfrm>
            <a:off x="3823159" y="583824"/>
            <a:ext cx="3212739"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Столбушка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661826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AdmiN\Downloads\IMG-20230904-WA0004.jpg"/>
          <p:cNvPicPr>
            <a:picLocks noChangeAspect="1" noChangeArrowheads="1"/>
          </p:cNvPicPr>
          <p:nvPr/>
        </p:nvPicPr>
        <p:blipFill rotWithShape="1">
          <a:blip r:embed="rId3">
            <a:extLst>
              <a:ext uri="{28A0092B-C50C-407E-A947-70E740481C1C}">
                <a14:useLocalDpi xmlns:a14="http://schemas.microsoft.com/office/drawing/2010/main" val="0"/>
              </a:ext>
            </a:extLst>
          </a:blip>
          <a:srcRect t="9267" b="9461"/>
          <a:stretch/>
        </p:blipFill>
        <p:spPr bwMode="auto">
          <a:xfrm>
            <a:off x="2061864" y="192676"/>
            <a:ext cx="6677622" cy="723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95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5" y="-11694"/>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032" name="Picture 8" descr="Обереговые куклы из ткани и ниток: выкройки и пошаговые инструк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050" y="449942"/>
            <a:ext cx="2520000" cy="1779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Обереговые куклы из ткани и ниток: выкройки и пошаговые инструкции"/>
          <p:cNvPicPr>
            <a:picLocks noChangeAspect="1" noChangeArrowheads="1"/>
          </p:cNvPicPr>
          <p:nvPr/>
        </p:nvPicPr>
        <p:blipFill rotWithShape="1">
          <a:blip r:embed="rId4">
            <a:extLst>
              <a:ext uri="{28A0092B-C50C-407E-A947-70E740481C1C}">
                <a14:useLocalDpi xmlns:a14="http://schemas.microsoft.com/office/drawing/2010/main" val="0"/>
              </a:ext>
            </a:extLst>
          </a:blip>
          <a:srcRect l="51612" b="50000"/>
          <a:stretch/>
        </p:blipFill>
        <p:spPr bwMode="auto">
          <a:xfrm>
            <a:off x="8532998" y="3133058"/>
            <a:ext cx="1800000" cy="1271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Обереговые куклы из ткани и ниток: выкройки и пошаговые инструкции"/>
          <p:cNvPicPr>
            <a:picLocks noChangeAspect="1" noChangeArrowheads="1"/>
          </p:cNvPicPr>
          <p:nvPr/>
        </p:nvPicPr>
        <p:blipFill rotWithShape="1">
          <a:blip r:embed="rId5">
            <a:extLst>
              <a:ext uri="{28A0092B-C50C-407E-A947-70E740481C1C}">
                <a14:useLocalDpi xmlns:a14="http://schemas.microsoft.com/office/drawing/2010/main" val="0"/>
              </a:ext>
            </a:extLst>
          </a:blip>
          <a:srcRect t="52358" r="50000"/>
          <a:stretch/>
        </p:blipFill>
        <p:spPr bwMode="auto">
          <a:xfrm>
            <a:off x="203342" y="3182584"/>
            <a:ext cx="1800000" cy="1172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История создания русской тряпичной куклы и ее особенности"/>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915" y="453412"/>
            <a:ext cx="2520000" cy="1816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2" name="Picture 18" descr="https://shyan.ru/wp-content/uploads/86ff5e60bf57aee74e293df51dc9349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4358" y="5255034"/>
            <a:ext cx="167593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692" t="20639" r="30958" b="12165"/>
          <a:stretch/>
        </p:blipFill>
        <p:spPr bwMode="auto">
          <a:xfrm>
            <a:off x="458319" y="5255034"/>
            <a:ext cx="144119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https://phonoteka.top/uploads/posts/2021-05/1620967241_23-phonoteka_org-p-fon-dlya-prezentatsii-s-krasnoi-ramkoi-2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3092145" y="1889871"/>
            <a:ext cx="3961822" cy="517231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6901" y="2837692"/>
            <a:ext cx="5171291" cy="3539430"/>
          </a:xfrm>
          <a:prstGeom prst="rect">
            <a:avLst/>
          </a:prstGeom>
          <a:ln>
            <a:noFill/>
          </a:ln>
        </p:spPr>
        <p:txBody>
          <a:bodyPr wrap="square">
            <a:spAutoFit/>
          </a:bodyPr>
          <a:lstStyle/>
          <a:p>
            <a:pPr algn="ctr"/>
            <a:r>
              <a:rPr lang="ru-RU" sz="1400" dirty="0" smtClean="0">
                <a:solidFill>
                  <a:srgbClr val="C00000"/>
                </a:solidFill>
                <a:latin typeface="Tahoma" pitchFamily="34" charset="0"/>
                <a:ea typeface="Tahoma" pitchFamily="34" charset="0"/>
                <a:cs typeface="Tahoma" pitchFamily="34" charset="0"/>
              </a:rPr>
              <a:t>…Хлопок</a:t>
            </a:r>
            <a:r>
              <a:rPr lang="ru-RU" sz="1400" dirty="0">
                <a:solidFill>
                  <a:srgbClr val="C00000"/>
                </a:solidFill>
                <a:latin typeface="Tahoma" pitchFamily="34" charset="0"/>
                <a:ea typeface="Tahoma" pitchFamily="34" charset="0"/>
                <a:cs typeface="Tahoma" pitchFamily="34" charset="0"/>
              </a:rPr>
              <a:t>, лён, шелка, пенька. Без  печали  в  сердце,</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С  миром  на  </a:t>
            </a:r>
            <a:r>
              <a:rPr lang="ru-RU" sz="1400" dirty="0" smtClean="0">
                <a:solidFill>
                  <a:srgbClr val="C00000"/>
                </a:solidFill>
                <a:latin typeface="Tahoma" pitchFamily="34" charset="0"/>
                <a:ea typeface="Tahoma" pitchFamily="34" charset="0"/>
                <a:cs typeface="Tahoma" pitchFamily="34" charset="0"/>
              </a:rPr>
              <a:t>душе тогда </a:t>
            </a:r>
            <a:r>
              <a:rPr lang="ru-RU" sz="1400" dirty="0" err="1">
                <a:solidFill>
                  <a:srgbClr val="C00000"/>
                </a:solidFill>
                <a:latin typeface="Tahoma" pitchFamily="34" charset="0"/>
                <a:ea typeface="Tahoma" pitchFamily="34" charset="0"/>
                <a:cs typeface="Tahoma" pitchFamily="34" charset="0"/>
              </a:rPr>
              <a:t>бралися</a:t>
            </a:r>
            <a:r>
              <a:rPr lang="ru-RU" sz="1400" dirty="0">
                <a:solidFill>
                  <a:srgbClr val="C00000"/>
                </a:solidFill>
                <a:latin typeface="Tahoma" pitchFamily="34" charset="0"/>
                <a:ea typeface="Tahoma" pitchFamily="34" charset="0"/>
                <a:cs typeface="Tahoma" pitchFamily="34" charset="0"/>
              </a:rPr>
              <a:t>  за  дельце</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Эту  куклу  создавать. Да  оно  не  трудно: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Ткань  не  </a:t>
            </a:r>
            <a:r>
              <a:rPr lang="ru-RU" sz="1400" dirty="0" smtClean="0">
                <a:solidFill>
                  <a:srgbClr val="C00000"/>
                </a:solidFill>
                <a:latin typeface="Tahoma" pitchFamily="34" charset="0"/>
                <a:ea typeface="Tahoma" pitchFamily="34" charset="0"/>
                <a:cs typeface="Tahoma" pitchFamily="34" charset="0"/>
              </a:rPr>
              <a:t>резать,</a:t>
            </a:r>
            <a:r>
              <a:rPr lang="ru-RU" sz="1400" dirty="0">
                <a:solidFill>
                  <a:srgbClr val="C00000"/>
                </a:solidFill>
                <a:latin typeface="Tahoma" pitchFamily="34" charset="0"/>
                <a:ea typeface="Tahoma" pitchFamily="34" charset="0"/>
                <a:cs typeface="Tahoma" pitchFamily="34" charset="0"/>
              </a:rPr>
              <a:t>  надо - рвать. Что  немного  чудно.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Полотно  в  рулон  свернув - тулово  готово.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Голову  узлом  стянув, рученьки  </a:t>
            </a:r>
            <a:r>
              <a:rPr lang="ru-RU" sz="1400" dirty="0" err="1">
                <a:solidFill>
                  <a:srgbClr val="C00000"/>
                </a:solidFill>
                <a:latin typeface="Tahoma" pitchFamily="34" charset="0"/>
                <a:ea typeface="Tahoma" pitchFamily="34" charset="0"/>
                <a:cs typeface="Tahoma" pitchFamily="34" charset="0"/>
              </a:rPr>
              <a:t>холщовы</a:t>
            </a:r>
            <a:r>
              <a:rPr lang="ru-RU" sz="1400" dirty="0">
                <a:solidFill>
                  <a:srgbClr val="C00000"/>
                </a:solidFill>
                <a:latin typeface="Tahoma" pitchFamily="34" charset="0"/>
                <a:ea typeface="Tahoma" pitchFamily="34" charset="0"/>
                <a:cs typeface="Tahoma" pitchFamily="34" charset="0"/>
              </a:rPr>
              <a:t>.</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Юбка, блузка  и  платок, фартучек  нарядный.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Бусы, зеркальце  и  вот  девица  отрадна.</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Обереги  без  лица,  кажется  незримо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Отделят  добро  от  зла   неисповедимо.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Сколько  вложено  любви  неприметной, тихой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И  </a:t>
            </a:r>
            <a:r>
              <a:rPr lang="ru-RU" sz="1400" dirty="0" smtClean="0">
                <a:solidFill>
                  <a:srgbClr val="C00000"/>
                </a:solidFill>
                <a:latin typeface="Tahoma" pitchFamily="34" charset="0"/>
                <a:ea typeface="Tahoma" pitchFamily="34" charset="0"/>
                <a:cs typeface="Tahoma" pitchFamily="34" charset="0"/>
              </a:rPr>
              <a:t>защита</a:t>
            </a:r>
            <a:r>
              <a:rPr lang="ru-RU" sz="1400" dirty="0">
                <a:solidFill>
                  <a:srgbClr val="C00000"/>
                </a:solidFill>
                <a:latin typeface="Tahoma" pitchFamily="34" charset="0"/>
                <a:ea typeface="Tahoma" pitchFamily="34" charset="0"/>
                <a:cs typeface="Tahoma" pitchFamily="34" charset="0"/>
              </a:rPr>
              <a:t>  на  века  от  любого  лиха</a:t>
            </a:r>
            <a:r>
              <a:rPr lang="ru-RU" sz="1400" dirty="0" smtClean="0">
                <a:solidFill>
                  <a:srgbClr val="C00000"/>
                </a:solidFill>
                <a:latin typeface="Tahoma" pitchFamily="34" charset="0"/>
                <a:ea typeface="Tahoma" pitchFamily="34" charset="0"/>
                <a:cs typeface="Tahoma" pitchFamily="34" charset="0"/>
              </a:rPr>
              <a:t>.</a:t>
            </a:r>
          </a:p>
          <a:p>
            <a:pPr algn="ctr"/>
            <a:r>
              <a:rPr lang="ru-RU" sz="1200" b="1" dirty="0" smtClean="0">
                <a:solidFill>
                  <a:srgbClr val="C00000"/>
                </a:solidFill>
                <a:latin typeface="Tahoma" pitchFamily="34" charset="0"/>
                <a:ea typeface="Tahoma" pitchFamily="34" charset="0"/>
                <a:cs typeface="Tahoma" pitchFamily="34" charset="0"/>
              </a:rPr>
              <a:t>Эльза Попова.</a:t>
            </a:r>
            <a:r>
              <a:rPr lang="ru-RU" sz="1200" b="1" dirty="0">
                <a:solidFill>
                  <a:srgbClr val="C00000"/>
                </a:solidFill>
                <a:latin typeface="Tahoma" pitchFamily="34" charset="0"/>
                <a:ea typeface="Tahoma" pitchFamily="34" charset="0"/>
                <a:cs typeface="Tahoma" pitchFamily="34" charset="0"/>
              </a:rPr>
              <a:t/>
            </a:r>
            <a:br>
              <a:rPr lang="ru-RU" sz="1200" b="1" dirty="0">
                <a:solidFill>
                  <a:srgbClr val="C00000"/>
                </a:solidFill>
                <a:latin typeface="Tahoma" pitchFamily="34" charset="0"/>
                <a:ea typeface="Tahoma" pitchFamily="34" charset="0"/>
                <a:cs typeface="Tahoma" pitchFamily="34" charset="0"/>
              </a:rPr>
            </a:br>
            <a:endParaRPr lang="ru-RU" sz="1200" b="1" dirty="0">
              <a:solidFill>
                <a:srgbClr val="C00000"/>
              </a:solidFill>
              <a:latin typeface="Tahoma" pitchFamily="34" charset="0"/>
              <a:ea typeface="Tahoma" pitchFamily="34" charset="0"/>
              <a:cs typeface="Tahoma" pitchFamily="34" charset="0"/>
            </a:endParaRPr>
          </a:p>
        </p:txBody>
      </p:sp>
      <p:pic>
        <p:nvPicPr>
          <p:cNvPr id="4098" name="Picture 2" descr="E:\EfDOeVTk7p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21730" y="587345"/>
            <a:ext cx="1800000" cy="150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105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6" descr="http://xn----gtbeam6afbg6d1ae0d.xn--p1ai/tinybrowser/fulls/images/novosti/9f48805fc848.png"/>
          <p:cNvPicPr>
            <a:picLocks noChangeAspect="1" noChangeArrowheads="1"/>
          </p:cNvPicPr>
          <p:nvPr/>
        </p:nvPicPr>
        <p:blipFill rotWithShape="1">
          <a:blip r:embed="rId3">
            <a:extLst>
              <a:ext uri="{28A0092B-C50C-407E-A947-70E740481C1C}">
                <a14:useLocalDpi xmlns:a14="http://schemas.microsoft.com/office/drawing/2010/main" val="0"/>
              </a:ext>
            </a:extLst>
          </a:blip>
          <a:srcRect l="3820" t="14702" b="6934"/>
          <a:stretch/>
        </p:blipFill>
        <p:spPr bwMode="auto">
          <a:xfrm>
            <a:off x="1736213" y="2607017"/>
            <a:ext cx="7328924" cy="3978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79092" y="846445"/>
            <a:ext cx="6643165" cy="1323439"/>
          </a:xfrm>
          <a:prstGeom prst="rect">
            <a:avLst/>
          </a:prstGeom>
          <a:solidFill>
            <a:srgbClr val="FF0066"/>
          </a:solidFill>
          <a:ln w="38100">
            <a:solidFill>
              <a:srgbClr val="00B0F0"/>
            </a:solidFill>
          </a:ln>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ea typeface="Tahoma" pitchFamily="34" charset="0"/>
                <a:cs typeface="Tahoma" pitchFamily="34" charset="0"/>
              </a:rPr>
              <a:t>Мои работы</a:t>
            </a:r>
            <a:endParaRPr lang="ru-RU"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758095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2"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sp>
        <p:nvSpPr>
          <p:cNvPr id="5" name="Прямоугольник 4"/>
          <p:cNvSpPr/>
          <p:nvPr/>
        </p:nvSpPr>
        <p:spPr>
          <a:xfrm>
            <a:off x="3317162" y="783878"/>
            <a:ext cx="5400675" cy="415498"/>
          </a:xfrm>
          <a:prstGeom prst="rect">
            <a:avLst/>
          </a:prstGeom>
        </p:spPr>
        <p:txBody>
          <a:bodyPr>
            <a:spAutoFit/>
          </a:bodyPr>
          <a:lstStyle/>
          <a:p>
            <a:r>
              <a:rPr lang="ru-RU" dirty="0" smtClean="0"/>
              <a:t> </a:t>
            </a:r>
            <a:endParaRPr lang="ru-RU" dirty="0"/>
          </a:p>
        </p:txBody>
      </p:sp>
      <p:sp>
        <p:nvSpPr>
          <p:cNvPr id="7" name="Прямоугольник 6"/>
          <p:cNvSpPr/>
          <p:nvPr/>
        </p:nvSpPr>
        <p:spPr>
          <a:xfrm>
            <a:off x="672972" y="406386"/>
            <a:ext cx="9536379" cy="1015663"/>
          </a:xfrm>
          <a:prstGeom prst="rect">
            <a:avLst/>
          </a:prstGeom>
          <a:ln>
            <a:solidFill>
              <a:srgbClr val="C00000"/>
            </a:solidFill>
          </a:ln>
        </p:spPr>
        <p:txBody>
          <a:bodyPr wrap="square">
            <a:spAutoFit/>
          </a:bodyPr>
          <a:lstStyle/>
          <a:p>
            <a:r>
              <a:rPr lang="ru-RU" sz="1800" dirty="0" smtClean="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Если </a:t>
            </a:r>
            <a:r>
              <a:rPr lang="ru-RU" sz="1400" dirty="0">
                <a:solidFill>
                  <a:srgbClr val="C00000"/>
                </a:solidFill>
                <a:latin typeface="Tahoma" pitchFamily="34" charset="0"/>
                <a:ea typeface="Tahoma" pitchFamily="34" charset="0"/>
                <a:cs typeface="Tahoma" pitchFamily="34" charset="0"/>
              </a:rPr>
              <a:t>хранить и передавать русские народные традиции из поколения в </a:t>
            </a:r>
            <a:r>
              <a:rPr lang="ru-RU" sz="1400" dirty="0" smtClean="0">
                <a:solidFill>
                  <a:srgbClr val="C00000"/>
                </a:solidFill>
                <a:latin typeface="Tahoma" pitchFamily="34" charset="0"/>
                <a:ea typeface="Tahoma" pitchFamily="34" charset="0"/>
                <a:cs typeface="Tahoma" pitchFamily="34" charset="0"/>
              </a:rPr>
              <a:t>поколение посредством </a:t>
            </a:r>
            <a:r>
              <a:rPr lang="ru-RU" sz="1400" dirty="0">
                <a:solidFill>
                  <a:srgbClr val="C00000"/>
                </a:solidFill>
                <a:latin typeface="Tahoma" pitchFamily="34" charset="0"/>
                <a:ea typeface="Tahoma" pitchFamily="34" charset="0"/>
                <a:cs typeface="Tahoma" pitchFamily="34" charset="0"/>
              </a:rPr>
              <a:t>выступлений в русских народных ансамблях, пополнения музеев прикладного творчества своими работами, то традиции и история будут жить вечно, и наши дети будут иметь возможность соприкасаться с русским искусством.</a:t>
            </a:r>
          </a:p>
        </p:txBody>
      </p:sp>
      <p:pic>
        <p:nvPicPr>
          <p:cNvPr id="2050" name="Picture 2" descr="https://i.mycdn.me/i?r=AyH4iRPQ2q0otWIFepML2LxRnPlca4PosK4OaVoCXefjbw"/>
          <p:cNvPicPr>
            <a:picLocks noChangeAspect="1" noChangeArrowheads="1"/>
          </p:cNvPicPr>
          <p:nvPr/>
        </p:nvPicPr>
        <p:blipFill rotWithShape="1">
          <a:blip r:embed="rId3">
            <a:extLst>
              <a:ext uri="{28A0092B-C50C-407E-A947-70E740481C1C}">
                <a14:useLocalDpi xmlns:a14="http://schemas.microsoft.com/office/drawing/2010/main" val="0"/>
              </a:ext>
            </a:extLst>
          </a:blip>
          <a:srcRect l="2656" t="3130" r="19859" b="16290"/>
          <a:stretch/>
        </p:blipFill>
        <p:spPr bwMode="auto">
          <a:xfrm>
            <a:off x="7679023" y="1517729"/>
            <a:ext cx="2212053" cy="511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i.mycdn.me/i?r=AyH4iRPQ2q0otWIFepML2LxRox2RBWHANoOVZMQLBqVH4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05" r="14025"/>
          <a:stretch/>
        </p:blipFill>
        <p:spPr bwMode="auto">
          <a:xfrm>
            <a:off x="628333" y="1501694"/>
            <a:ext cx="2396585"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mycdn.me/i?r=AyH4iRPQ2q0otWIFepML2LxRoirQsPSCke2l7H4ccW1f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093" y="5247522"/>
            <a:ext cx="2520000" cy="18683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i.mycdn.me/i?r=AyH4iRPQ2q0otWIFepML2LxRGqnEFr6XWHarbdCA97fVQ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2447" y="5243866"/>
            <a:ext cx="1387913" cy="187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phonoteka.top/uploads/posts/2021-05/1620967241_23-phonoteka_org-p-fon-dlya-prezentatsii-s-krasnoi-ramkoi-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535760" y="1173685"/>
            <a:ext cx="3580701" cy="417254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37816" y="1764407"/>
            <a:ext cx="4248000" cy="3677930"/>
          </a:xfrm>
          <a:prstGeom prst="rect">
            <a:avLst/>
          </a:prstGeom>
          <a:ln>
            <a:noFill/>
          </a:ln>
        </p:spPr>
        <p:txBody>
          <a:bodyPr wrap="square">
            <a:spAutoFit/>
          </a:bodyPr>
          <a:lstStyle/>
          <a:p>
            <a:pPr algn="ctr"/>
            <a:r>
              <a:rPr lang="ru-RU" sz="1400" dirty="0" smtClean="0">
                <a:solidFill>
                  <a:srgbClr val="C00000"/>
                </a:solidFill>
                <a:latin typeface="Tahoma" pitchFamily="34" charset="0"/>
                <a:ea typeface="Tahoma" pitchFamily="34" charset="0"/>
                <a:cs typeface="Tahoma" pitchFamily="34" charset="0"/>
              </a:rPr>
              <a:t>Не </a:t>
            </a:r>
            <a:r>
              <a:rPr lang="ru-RU" sz="1400" dirty="0">
                <a:solidFill>
                  <a:srgbClr val="C00000"/>
                </a:solidFill>
                <a:latin typeface="Tahoma" pitchFamily="34" charset="0"/>
                <a:ea typeface="Tahoma" pitchFamily="34" charset="0"/>
                <a:cs typeface="Tahoma" pitchFamily="34" charset="0"/>
              </a:rPr>
              <a:t>доиграла я своё когда-то,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Поэтому </a:t>
            </a:r>
            <a:r>
              <a:rPr lang="ru-RU" sz="1400" dirty="0">
                <a:solidFill>
                  <a:srgbClr val="C00000"/>
                </a:solidFill>
                <a:latin typeface="Tahoma" pitchFamily="34" charset="0"/>
                <a:ea typeface="Tahoma" pitchFamily="34" charset="0"/>
                <a:cs typeface="Tahoma" pitchFamily="34" charset="0"/>
              </a:rPr>
              <a:t>я до сих пор играю.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Из </a:t>
            </a:r>
            <a:r>
              <a:rPr lang="ru-RU" sz="1400" dirty="0">
                <a:solidFill>
                  <a:srgbClr val="C00000"/>
                </a:solidFill>
                <a:latin typeface="Tahoma" pitchFamily="34" charset="0"/>
                <a:ea typeface="Tahoma" pitchFamily="34" charset="0"/>
                <a:cs typeface="Tahoma" pitchFamily="34" charset="0"/>
              </a:rPr>
              <a:t>лоскутов шью чудные наряды –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Неповторимых </a:t>
            </a:r>
            <a:r>
              <a:rPr lang="ru-RU" sz="1400" dirty="0">
                <a:solidFill>
                  <a:srgbClr val="C00000"/>
                </a:solidFill>
                <a:latin typeface="Tahoma" pitchFamily="34" charset="0"/>
                <a:ea typeface="Tahoma" pitchFamily="34" charset="0"/>
                <a:cs typeface="Tahoma" pitchFamily="34" charset="0"/>
              </a:rPr>
              <a:t>кукол наряжаю.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По </a:t>
            </a:r>
            <a:r>
              <a:rPr lang="ru-RU" sz="1400" dirty="0">
                <a:solidFill>
                  <a:srgbClr val="C00000"/>
                </a:solidFill>
                <a:latin typeface="Tahoma" pitchFamily="34" charset="0"/>
                <a:ea typeface="Tahoma" pitchFamily="34" charset="0"/>
                <a:cs typeface="Tahoma" pitchFamily="34" charset="0"/>
              </a:rPr>
              <a:t>вдохновению, рождаемые в муках,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Они </a:t>
            </a:r>
            <a:r>
              <a:rPr lang="ru-RU" sz="1400" dirty="0">
                <a:solidFill>
                  <a:srgbClr val="C00000"/>
                </a:solidFill>
                <a:latin typeface="Tahoma" pitchFamily="34" charset="0"/>
                <a:ea typeface="Tahoma" pitchFamily="34" charset="0"/>
                <a:cs typeface="Tahoma" pitchFamily="34" charset="0"/>
              </a:rPr>
              <a:t>мне стали будто бы родными.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Старалась </a:t>
            </a:r>
            <a:r>
              <a:rPr lang="ru-RU" sz="1400" dirty="0">
                <a:solidFill>
                  <a:srgbClr val="C00000"/>
                </a:solidFill>
                <a:latin typeface="Tahoma" pitchFamily="34" charset="0"/>
                <a:ea typeface="Tahoma" pitchFamily="34" charset="0"/>
                <a:cs typeface="Tahoma" pitchFamily="34" charset="0"/>
              </a:rPr>
              <a:t>для детей, теперь для внуков</a:t>
            </a:r>
            <a:r>
              <a:rPr lang="ru-RU" sz="1400" dirty="0" smtClean="0">
                <a:solidFill>
                  <a:srgbClr val="C00000"/>
                </a:solidFill>
                <a:latin typeface="Tahoma" pitchFamily="34" charset="0"/>
                <a:ea typeface="Tahoma" pitchFamily="34" charset="0"/>
                <a:cs typeface="Tahoma" pitchFamily="34" charset="0"/>
              </a:rPr>
              <a:t>,</a:t>
            </a:r>
          </a:p>
          <a:p>
            <a:pPr algn="ct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Они в руках становятся живыми.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Нигде </a:t>
            </a:r>
            <a:r>
              <a:rPr lang="ru-RU" sz="1400" dirty="0">
                <a:solidFill>
                  <a:srgbClr val="C00000"/>
                </a:solidFill>
                <a:latin typeface="Tahoma" pitchFamily="34" charset="0"/>
                <a:ea typeface="Tahoma" pitchFamily="34" charset="0"/>
                <a:cs typeface="Tahoma" pitchFamily="34" charset="0"/>
              </a:rPr>
              <a:t>смешней не сыщешь в целом свете</a:t>
            </a:r>
            <a:r>
              <a:rPr lang="ru-RU" sz="1400" dirty="0" smtClean="0">
                <a:solidFill>
                  <a:srgbClr val="C00000"/>
                </a:solidFill>
                <a:latin typeface="Tahoma" pitchFamily="34" charset="0"/>
                <a:ea typeface="Tahoma" pitchFamily="34" charset="0"/>
                <a:cs typeface="Tahoma" pitchFamily="34" charset="0"/>
              </a:rPr>
              <a:t>!</a:t>
            </a:r>
          </a:p>
          <a:p>
            <a:pPr algn="ct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Не встретишь и не купишь в магазине.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Такие </a:t>
            </a:r>
            <a:r>
              <a:rPr lang="ru-RU" sz="1400" dirty="0">
                <a:solidFill>
                  <a:srgbClr val="C00000"/>
                </a:solidFill>
                <a:latin typeface="Tahoma" pitchFamily="34" charset="0"/>
                <a:ea typeface="Tahoma" pitchFamily="34" charset="0"/>
                <a:cs typeface="Tahoma" pitchFamily="34" charset="0"/>
              </a:rPr>
              <a:t>куклы обожают дети,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Они </a:t>
            </a:r>
            <a:r>
              <a:rPr lang="ru-RU" sz="1400" dirty="0">
                <a:solidFill>
                  <a:srgbClr val="C00000"/>
                </a:solidFill>
                <a:latin typeface="Tahoma" pitchFamily="34" charset="0"/>
                <a:ea typeface="Tahoma" pitchFamily="34" charset="0"/>
                <a:cs typeface="Tahoma" pitchFamily="34" charset="0"/>
              </a:rPr>
              <a:t>в семье живут, не на витрине! </a:t>
            </a:r>
            <a:endParaRPr lang="ru-RU" sz="1400" dirty="0" smtClean="0">
              <a:solidFill>
                <a:srgbClr val="C00000"/>
              </a:solidFill>
              <a:latin typeface="Tahoma" pitchFamily="34" charset="0"/>
              <a:ea typeface="Tahoma" pitchFamily="34" charset="0"/>
              <a:cs typeface="Tahoma" pitchFamily="34" charset="0"/>
            </a:endParaRPr>
          </a:p>
          <a:p>
            <a:pPr algn="ctr"/>
            <a:r>
              <a:rPr lang="ru-RU" sz="1400" dirty="0" smtClean="0">
                <a:solidFill>
                  <a:srgbClr val="C00000"/>
                </a:solidFill>
                <a:latin typeface="Tahoma" pitchFamily="34" charset="0"/>
                <a:ea typeface="Tahoma" pitchFamily="34" charset="0"/>
                <a:cs typeface="Tahoma" pitchFamily="34" charset="0"/>
              </a:rPr>
              <a:t>Наверно</a:t>
            </a:r>
            <a:r>
              <a:rPr lang="ru-RU" sz="1400" dirty="0">
                <a:solidFill>
                  <a:srgbClr val="C00000"/>
                </a:solidFill>
                <a:latin typeface="Tahoma" pitchFamily="34" charset="0"/>
                <a:ea typeface="Tahoma" pitchFamily="34" charset="0"/>
                <a:cs typeface="Tahoma" pitchFamily="34" charset="0"/>
              </a:rPr>
              <a:t>, в детстве я не доиграла</a:t>
            </a:r>
            <a:r>
              <a:rPr lang="ru-RU" sz="1400" dirty="0" smtClean="0">
                <a:solidFill>
                  <a:srgbClr val="C00000"/>
                </a:solidFill>
                <a:latin typeface="Tahoma" pitchFamily="34" charset="0"/>
                <a:ea typeface="Tahoma" pitchFamily="34" charset="0"/>
                <a:cs typeface="Tahoma" pitchFamily="34" charset="0"/>
              </a:rPr>
              <a:t>…</a:t>
            </a:r>
          </a:p>
          <a:p>
            <a:pPr algn="ctr"/>
            <a:r>
              <a:rPr lang="ru-RU" sz="1050" b="1" dirty="0">
                <a:solidFill>
                  <a:srgbClr val="C00000"/>
                </a:solidFill>
                <a:latin typeface="Tahoma" pitchFamily="34" charset="0"/>
                <a:ea typeface="Tahoma" pitchFamily="34" charset="0"/>
                <a:cs typeface="Tahoma" pitchFamily="34" charset="0"/>
              </a:rPr>
              <a:t>Светлана </a:t>
            </a:r>
            <a:r>
              <a:rPr lang="ru-RU" sz="1050" b="1" dirty="0" err="1">
                <a:solidFill>
                  <a:srgbClr val="C00000"/>
                </a:solidFill>
                <a:latin typeface="Tahoma" pitchFamily="34" charset="0"/>
                <a:ea typeface="Tahoma" pitchFamily="34" charset="0"/>
                <a:cs typeface="Tahoma" pitchFamily="34" charset="0"/>
              </a:rPr>
              <a:t>Мулюкова</a:t>
            </a:r>
            <a:r>
              <a:rPr lang="ru-RU" sz="1050" b="1" dirty="0">
                <a:solidFill>
                  <a:srgbClr val="C00000"/>
                </a:solidFill>
                <a:latin typeface="Tahoma" pitchFamily="34" charset="0"/>
                <a:ea typeface="Tahoma" pitchFamily="34" charset="0"/>
                <a:cs typeface="Tahoma" pitchFamily="34" charset="0"/>
              </a:rPr>
              <a:t> </a:t>
            </a:r>
          </a:p>
          <a:p>
            <a:pPr algn="ctr"/>
            <a:r>
              <a:rPr lang="ru-RU" sz="1400" b="1" dirty="0">
                <a:latin typeface="Tahoma" pitchFamily="34" charset="0"/>
                <a:ea typeface="Tahoma" pitchFamily="34" charset="0"/>
                <a:cs typeface="Tahoma" pitchFamily="34" charset="0"/>
              </a:rPr>
              <a:t/>
            </a:r>
            <a:br>
              <a:rPr lang="ru-RU" sz="1400" b="1" dirty="0">
                <a:latin typeface="Tahoma" pitchFamily="34" charset="0"/>
                <a:ea typeface="Tahoma" pitchFamily="34" charset="0"/>
                <a:cs typeface="Tahoma" pitchFamily="34" charset="0"/>
              </a:rPr>
            </a:br>
            <a:r>
              <a:rPr lang="ru-RU" dirty="0" smtClean="0"/>
              <a:t>   </a:t>
            </a:r>
            <a:endParaRPr lang="ru-RU" dirty="0"/>
          </a:p>
        </p:txBody>
      </p:sp>
    </p:spTree>
    <p:extLst>
      <p:ext uri="{BB962C8B-B14F-4D97-AF65-F5344CB8AC3E}">
        <p14:creationId xmlns:p14="http://schemas.microsoft.com/office/powerpoint/2010/main" val="17650105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80135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ycdn.me/i?r=AyH4iRPQ2q0otWIFepML2LxRjUDPziUfTAOoU8iMHGOkF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68" y="1188343"/>
            <a:ext cx="4320000" cy="576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4098" name="Picture 2" descr="https://i.mycdn.me/i?r=AyH4iRPQ2q0otWIFepML2LxR6oYwYQOp4ERca2JSSVf8x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4691" y="1188343"/>
            <a:ext cx="4320000" cy="576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5217" y="252239"/>
            <a:ext cx="7790915" cy="707886"/>
          </a:xfrm>
          <a:prstGeom prst="rect">
            <a:avLst/>
          </a:prstGeom>
          <a:noFill/>
          <a:ln>
            <a:solidFill>
              <a:srgbClr val="C00000"/>
            </a:solid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Календарь народных кукол</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180612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mycdn.me/i?r=AyH4iRPQ2q0otWIFepML2LxRJGsph2-5ovk1WozWXx-Lu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13"/>
          <a:stretch/>
        </p:blipFill>
        <p:spPr bwMode="auto">
          <a:xfrm>
            <a:off x="611714" y="1620391"/>
            <a:ext cx="4682851" cy="5231569"/>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5124" name="Picture 4" descr="https://i.mycdn.me/i?r=AyH4iRPQ2q0otWIFepML2LxRMCRDl5NlJLl-b858-qONjQ"/>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934"/>
          <a:stretch/>
        </p:blipFill>
        <p:spPr bwMode="auto">
          <a:xfrm>
            <a:off x="5400675" y="1603034"/>
            <a:ext cx="4682850" cy="5248926"/>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9187" y="612277"/>
            <a:ext cx="7822975" cy="769441"/>
          </a:xfrm>
          <a:prstGeom prst="rect">
            <a:avLst/>
          </a:prstGeom>
          <a:noFill/>
          <a:ln>
            <a:solidFill>
              <a:srgbClr val="C00000"/>
            </a:solid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Хоровод добра и дружбы</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886261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80135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i.mycdn.me/i?r=AyH4iRPQ2q0otWIFepML2LxRPd7OnJoD8nmhcAFlO9YVi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567"/>
          <a:stretch/>
        </p:blipFill>
        <p:spPr bwMode="auto">
          <a:xfrm>
            <a:off x="655589" y="1748589"/>
            <a:ext cx="4590000" cy="498369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6150" name="Picture 6" descr="https://i.mycdn.me/i?r=AyH4iRPQ2q0otWIFepML2LxRGrbt1zGxDqqmID8DWX5Xm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033" y="612279"/>
            <a:ext cx="4590000" cy="612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8704" y="742569"/>
            <a:ext cx="4403770" cy="646331"/>
          </a:xfrm>
          <a:prstGeom prst="rect">
            <a:avLst/>
          </a:prstGeom>
          <a:noFill/>
          <a:ln>
            <a:solidFill>
              <a:srgbClr val="C00000"/>
            </a:solid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Хоровод ангелов</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061610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mycdn.me/i?r=AyH4iRPQ2q0otWIFepML2LxRXFx0astteX7PwZZE7L9JR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16"/>
          <a:stretch/>
        </p:blipFill>
        <p:spPr bwMode="auto">
          <a:xfrm>
            <a:off x="5442200" y="1074372"/>
            <a:ext cx="4320000" cy="5203362"/>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4" name="Picture 4" descr="https://i.mycdn.me/i?r=AyH4iRPQ2q0otWIFepML2LxRK65Yj4d6pRgaVCAUFQV2fw"/>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664"/>
          <a:stretch/>
        </p:blipFill>
        <p:spPr bwMode="auto">
          <a:xfrm>
            <a:off x="883990" y="1074372"/>
            <a:ext cx="4320000" cy="5203362"/>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334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ycdn.me/i?r=AyH4iRPQ2q0otWIFepML2LxRzm65Hc84cJ8BKNTS1WHF7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640" y="1188343"/>
            <a:ext cx="4320000" cy="576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4" name="Picture 2" descr="https://i.mycdn.me/i?r=AyH4iRPQ2q0otWIFepML2LxRIxWNW4JRdFC20c-87m-7QQ"/>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58"/>
          <a:stretch/>
        </p:blipFill>
        <p:spPr bwMode="auto">
          <a:xfrm>
            <a:off x="805231" y="1980630"/>
            <a:ext cx="4470817" cy="360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1203" y="1044327"/>
            <a:ext cx="4778872" cy="707886"/>
          </a:xfrm>
          <a:prstGeom prst="rect">
            <a:avLst/>
          </a:prstGeom>
          <a:noFill/>
          <a:ln>
            <a:solidFill>
              <a:srgbClr val="C00000"/>
            </a:solid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Куклы Нянюшки</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
        <p:nvSpPr>
          <p:cNvPr id="6" name="TextBox 5"/>
          <p:cNvSpPr txBox="1"/>
          <p:nvPr/>
        </p:nvSpPr>
        <p:spPr>
          <a:xfrm>
            <a:off x="5480653" y="480457"/>
            <a:ext cx="4305987" cy="707886"/>
          </a:xfrm>
          <a:prstGeom prst="rect">
            <a:avLst/>
          </a:prstGeom>
          <a:noFill/>
        </p:spPr>
        <p:txBody>
          <a:bodyPr wrap="none" rtlCol="0">
            <a:spAutoFit/>
          </a:bodyPr>
          <a:lstStyle/>
          <a:p>
            <a:r>
              <a:rPr lang="ru-RU" sz="4000" b="1" dirty="0" smtClean="0">
                <a:solidFill>
                  <a:srgbClr val="C00000"/>
                </a:solidFill>
                <a:latin typeface="Tahoma" pitchFamily="34" charset="0"/>
                <a:ea typeface="Tahoma" pitchFamily="34" charset="0"/>
                <a:cs typeface="Tahoma" pitchFamily="34" charset="0"/>
              </a:rPr>
              <a:t>Кукла «Семья»</a:t>
            </a:r>
            <a:endParaRPr lang="ru-RU" sz="4000" b="1"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477861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5" name="Picture 1" descr="F:\Мои видеолекции\Картинки для лекций\1630143446-957788-100040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163" y="468263"/>
            <a:ext cx="8856984" cy="5657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forumsmilenet.b-cdn.net/u/a/e/8/ae8e70ec8645dac517115902ff368d59.png"/>
          <p:cNvPicPr>
            <a:picLocks noChangeAspect="1" noChangeArrowheads="1"/>
          </p:cNvPicPr>
          <p:nvPr/>
        </p:nvPicPr>
        <p:blipFill rotWithShape="1">
          <a:blip r:embed="rId4">
            <a:extLst>
              <a:ext uri="{28A0092B-C50C-407E-A947-70E740481C1C}">
                <a14:useLocalDpi xmlns:a14="http://schemas.microsoft.com/office/drawing/2010/main" val="0"/>
              </a:ext>
            </a:extLst>
          </a:blip>
          <a:srcRect t="47849" b="10607"/>
          <a:stretch/>
        </p:blipFill>
        <p:spPr bwMode="auto">
          <a:xfrm>
            <a:off x="900675" y="5531848"/>
            <a:ext cx="9000000" cy="140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035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89" y="-107801"/>
            <a:ext cx="8924238" cy="8894743"/>
          </a:xfrm>
          <a:prstGeom prst="rect">
            <a:avLst/>
          </a:prstGeom>
          <a:noFill/>
        </p:spPr>
        <p:txBody>
          <a:bodyPr wrap="none" rtlCol="0">
            <a:spAutoFit/>
          </a:bodyPr>
          <a:lstStyle/>
          <a:p>
            <a:r>
              <a:rPr lang="ru-RU" sz="1400" dirty="0" smtClean="0">
                <a:solidFill>
                  <a:srgbClr val="002060"/>
                </a:solidFill>
                <a:latin typeface="Tahoma" pitchFamily="34" charset="0"/>
                <a:ea typeface="Tahoma" pitchFamily="34" charset="0"/>
                <a:cs typeface="Tahoma" pitchFamily="34" charset="0"/>
              </a:rPr>
              <a:t>Использованные Интернет ресурсы:</a:t>
            </a:r>
          </a:p>
          <a:p>
            <a:r>
              <a:rPr lang="ru-RU" sz="1600" dirty="0" smtClean="0">
                <a:solidFill>
                  <a:srgbClr val="002060"/>
                </a:solidFill>
                <a:latin typeface="Tahoma" pitchFamily="34" charset="0"/>
                <a:ea typeface="Tahoma" pitchFamily="34" charset="0"/>
                <a:cs typeface="Tahoma" pitchFamily="34" charset="0"/>
              </a:rPr>
              <a:t>1</a:t>
            </a:r>
            <a:r>
              <a:rPr lang="ru-RU" sz="1400" dirty="0" smtClean="0">
                <a:solidFill>
                  <a:srgbClr val="002060"/>
                </a:solidFill>
                <a:latin typeface="Tahoma" pitchFamily="34" charset="0"/>
                <a:ea typeface="Tahoma" pitchFamily="34" charset="0"/>
                <a:cs typeface="Tahoma" pitchFamily="34" charset="0"/>
              </a:rPr>
              <a:t>. </a:t>
            </a:r>
            <a:r>
              <a:rPr lang="en-US" sz="1400" dirty="0">
                <a:hlinkClick r:id="rId2"/>
              </a:rPr>
              <a:t>https://img-fotki.yandex.ru/get/6847/200418627.6d/0_11d215_50be255b_orig.png</a:t>
            </a:r>
            <a:r>
              <a:rPr lang="ru-RU" sz="1400" dirty="0"/>
              <a:t> </a:t>
            </a:r>
          </a:p>
          <a:p>
            <a:r>
              <a:rPr lang="ru-RU" sz="1400" dirty="0" smtClean="0">
                <a:solidFill>
                  <a:srgbClr val="002060"/>
                </a:solidFill>
                <a:latin typeface="Tahoma" pitchFamily="34" charset="0"/>
                <a:ea typeface="Tahoma" pitchFamily="34" charset="0"/>
                <a:cs typeface="Tahoma" pitchFamily="34" charset="0"/>
              </a:rPr>
              <a:t>2. </a:t>
            </a:r>
            <a:r>
              <a:rPr lang="en-US" sz="1400" dirty="0">
                <a:hlinkClick r:id="rId3"/>
              </a:rPr>
              <a:t>https://catherineasquithgallery.com/uploads/posts/2021-02/1613157685_168-p-zheltii-fon-s-ramkoi-196.png</a:t>
            </a:r>
            <a:r>
              <a:rPr lang="ru-RU" sz="1400" dirty="0"/>
              <a:t> </a:t>
            </a:r>
          </a:p>
          <a:p>
            <a:r>
              <a:rPr lang="ru-RU" sz="1400" dirty="0" smtClean="0">
                <a:solidFill>
                  <a:srgbClr val="002060"/>
                </a:solidFill>
                <a:latin typeface="Tahoma" pitchFamily="34" charset="0"/>
                <a:ea typeface="Tahoma" pitchFamily="34" charset="0"/>
                <a:cs typeface="Tahoma" pitchFamily="34" charset="0"/>
              </a:rPr>
              <a:t>3. </a:t>
            </a:r>
            <a:r>
              <a:rPr lang="en-US" sz="1400" dirty="0">
                <a:hlinkClick r:id="rId4"/>
              </a:rPr>
              <a:t>https://www.free-printable-borders.com/certificate-borders/certificate-border-16.gif</a:t>
            </a:r>
            <a:r>
              <a:rPr lang="ru-RU" sz="1400" dirty="0"/>
              <a:t> </a:t>
            </a:r>
          </a:p>
          <a:p>
            <a:r>
              <a:rPr lang="ru-RU" sz="1400" dirty="0" smtClean="0">
                <a:solidFill>
                  <a:srgbClr val="002060"/>
                </a:solidFill>
                <a:latin typeface="Tahoma" pitchFamily="34" charset="0"/>
                <a:ea typeface="Tahoma" pitchFamily="34" charset="0"/>
                <a:cs typeface="Tahoma" pitchFamily="34" charset="0"/>
              </a:rPr>
              <a:t>4. </a:t>
            </a:r>
            <a:r>
              <a:rPr lang="en-US" sz="1400" dirty="0">
                <a:hlinkClick r:id="rId5"/>
              </a:rPr>
              <a:t>https://vk.com/wall-89693779_6333?w=wall-89693779_6333</a:t>
            </a:r>
            <a:r>
              <a:rPr lang="ru-RU" sz="1400" dirty="0"/>
              <a:t> </a:t>
            </a:r>
          </a:p>
          <a:p>
            <a:r>
              <a:rPr lang="ru-RU" sz="1400" dirty="0" smtClean="0">
                <a:solidFill>
                  <a:srgbClr val="002060"/>
                </a:solidFill>
                <a:latin typeface="Tahoma" pitchFamily="34" charset="0"/>
                <a:ea typeface="Tahoma" pitchFamily="34" charset="0"/>
                <a:cs typeface="Tahoma" pitchFamily="34" charset="0"/>
              </a:rPr>
              <a:t>5. </a:t>
            </a:r>
            <a:r>
              <a:rPr lang="en-US" sz="1400" dirty="0">
                <a:hlinkClick r:id="rId6"/>
              </a:rPr>
              <a:t>https://vk.com/wall-31774733_9068</a:t>
            </a:r>
            <a:r>
              <a:rPr lang="ru-RU" sz="1400" dirty="0"/>
              <a:t> </a:t>
            </a:r>
          </a:p>
          <a:p>
            <a:r>
              <a:rPr lang="ru-RU" sz="1400" dirty="0" smtClean="0">
                <a:solidFill>
                  <a:srgbClr val="002060"/>
                </a:solidFill>
                <a:latin typeface="Tahoma" pitchFamily="34" charset="0"/>
                <a:ea typeface="Tahoma" pitchFamily="34" charset="0"/>
                <a:cs typeface="Tahoma" pitchFamily="34" charset="0"/>
              </a:rPr>
              <a:t>6. </a:t>
            </a:r>
            <a:r>
              <a:rPr lang="ru-RU" sz="1400" u="sng" dirty="0">
                <a:hlinkClick r:id="rId7"/>
              </a:rPr>
              <a:t>https://stihi.ru/2013/11/29/5036</a:t>
            </a:r>
            <a:r>
              <a:rPr lang="ru-RU" sz="1400" dirty="0"/>
              <a:t> </a:t>
            </a:r>
          </a:p>
          <a:p>
            <a:r>
              <a:rPr lang="ru-RU" sz="1400" dirty="0" smtClean="0">
                <a:solidFill>
                  <a:srgbClr val="002060"/>
                </a:solidFill>
                <a:latin typeface="Tahoma" pitchFamily="34" charset="0"/>
                <a:ea typeface="Tahoma" pitchFamily="34" charset="0"/>
                <a:cs typeface="Tahoma" pitchFamily="34" charset="0"/>
              </a:rPr>
              <a:t>7. </a:t>
            </a:r>
            <a:r>
              <a:rPr lang="en-US" sz="1400" dirty="0">
                <a:hlinkClick r:id="rId8"/>
              </a:rPr>
              <a:t>https://ethnoboho.ru/wp-content/uploads/2016/04/</a:t>
            </a:r>
            <a:r>
              <a:rPr lang="ru-RU" sz="1400" dirty="0" err="1">
                <a:hlinkClick r:id="rId8"/>
              </a:rPr>
              <a:t>Берегиня</a:t>
            </a:r>
            <a:r>
              <a:rPr lang="ru-RU" sz="1400" dirty="0">
                <a:hlinkClick r:id="rId8"/>
              </a:rPr>
              <a:t>.</a:t>
            </a:r>
            <a:r>
              <a:rPr lang="en-US" sz="1400" dirty="0">
                <a:hlinkClick r:id="rId8"/>
              </a:rPr>
              <a:t>jpg</a:t>
            </a:r>
            <a:r>
              <a:rPr lang="ru-RU" sz="1400" dirty="0"/>
              <a:t> </a:t>
            </a:r>
          </a:p>
          <a:p>
            <a:r>
              <a:rPr lang="ru-RU" sz="1400" dirty="0" smtClean="0">
                <a:solidFill>
                  <a:srgbClr val="002060"/>
                </a:solidFill>
                <a:latin typeface="Tahoma" pitchFamily="34" charset="0"/>
                <a:ea typeface="Tahoma" pitchFamily="34" charset="0"/>
                <a:cs typeface="Tahoma" pitchFamily="34" charset="0"/>
              </a:rPr>
              <a:t>8. </a:t>
            </a:r>
            <a:r>
              <a:rPr lang="ru-RU" sz="1400" u="sng" dirty="0">
                <a:hlinkClick r:id="rId9"/>
              </a:rPr>
              <a:t>https://multiurok.ru/index.php/files/issliedovatiel-skaia-rabota-ot-narodnoi-kukly-do-sovriemiennoi.html</a:t>
            </a:r>
            <a:r>
              <a:rPr lang="ru-RU" sz="1400" dirty="0"/>
              <a:t> </a:t>
            </a:r>
          </a:p>
          <a:p>
            <a:r>
              <a:rPr lang="ru-RU" sz="1400" dirty="0" smtClean="0">
                <a:solidFill>
                  <a:srgbClr val="002060"/>
                </a:solidFill>
                <a:latin typeface="Tahoma" pitchFamily="34" charset="0"/>
                <a:ea typeface="Tahoma" pitchFamily="34" charset="0"/>
                <a:cs typeface="Tahoma" pitchFamily="34" charset="0"/>
              </a:rPr>
              <a:t>9. </a:t>
            </a:r>
            <a:r>
              <a:rPr lang="ru-RU" sz="1400" u="sng" dirty="0">
                <a:hlinkClick r:id="rId10"/>
              </a:rPr>
              <a:t>https://www.livemaster.ru/topic/3360390-masterclass-masterim-narodnuyu-kuklu-bereginyu</a:t>
            </a:r>
            <a:endParaRPr lang="ru-RU" sz="1400" dirty="0"/>
          </a:p>
          <a:p>
            <a:r>
              <a:rPr lang="ru-RU" sz="1400" dirty="0" smtClean="0">
                <a:solidFill>
                  <a:srgbClr val="002060"/>
                </a:solidFill>
                <a:latin typeface="Tahoma" pitchFamily="34" charset="0"/>
                <a:ea typeface="Tahoma" pitchFamily="34" charset="0"/>
                <a:cs typeface="Tahoma" pitchFamily="34" charset="0"/>
              </a:rPr>
              <a:t>10. </a:t>
            </a:r>
            <a:r>
              <a:rPr lang="en-US" sz="1400" dirty="0">
                <a:hlinkClick r:id="rId7"/>
              </a:rPr>
              <a:t>https://stihi.ru/2013/11/29/5036</a:t>
            </a:r>
            <a:r>
              <a:rPr lang="ru-RU" sz="1400" dirty="0"/>
              <a:t> </a:t>
            </a:r>
          </a:p>
          <a:p>
            <a:r>
              <a:rPr lang="ru-RU" sz="1400" dirty="0" smtClean="0">
                <a:solidFill>
                  <a:srgbClr val="002060"/>
                </a:solidFill>
                <a:latin typeface="Tahoma" pitchFamily="34" charset="0"/>
                <a:ea typeface="Tahoma" pitchFamily="34" charset="0"/>
                <a:cs typeface="Tahoma" pitchFamily="34" charset="0"/>
              </a:rPr>
              <a:t>11. </a:t>
            </a:r>
            <a:r>
              <a:rPr lang="ru-RU" sz="1400" u="sng" dirty="0">
                <a:hlinkClick r:id="rId11"/>
              </a:rPr>
              <a:t>https://www.livemaster.ru/topic/3315676-masterclass-masterim-narodnuyu-kuklu-zhelannitsu</a:t>
            </a:r>
            <a:r>
              <a:rPr lang="ru-RU" sz="1400" dirty="0"/>
              <a:t> </a:t>
            </a:r>
          </a:p>
          <a:p>
            <a:r>
              <a:rPr lang="ru-RU" sz="1400" dirty="0" smtClean="0">
                <a:solidFill>
                  <a:srgbClr val="002060"/>
                </a:solidFill>
                <a:latin typeface="Tahoma" pitchFamily="34" charset="0"/>
                <a:ea typeface="Tahoma" pitchFamily="34" charset="0"/>
                <a:cs typeface="Tahoma" pitchFamily="34" charset="0"/>
              </a:rPr>
              <a:t>12. </a:t>
            </a:r>
            <a:r>
              <a:rPr lang="en-US" sz="1400" dirty="0">
                <a:hlinkClick r:id="rId7"/>
              </a:rPr>
              <a:t>https://stihi.ru/2013/11/29/5036</a:t>
            </a:r>
            <a:r>
              <a:rPr lang="ru-RU" sz="1400" dirty="0"/>
              <a:t> </a:t>
            </a:r>
          </a:p>
          <a:p>
            <a:r>
              <a:rPr lang="ru-RU" sz="1400" dirty="0" smtClean="0">
                <a:solidFill>
                  <a:srgbClr val="002060"/>
                </a:solidFill>
                <a:latin typeface="Tahoma" pitchFamily="34" charset="0"/>
                <a:ea typeface="Tahoma" pitchFamily="34" charset="0"/>
                <a:cs typeface="Tahoma" pitchFamily="34" charset="0"/>
              </a:rPr>
              <a:t>13. </a:t>
            </a:r>
            <a:r>
              <a:rPr lang="en-US" sz="1400" dirty="0">
                <a:hlinkClick r:id="rId12"/>
              </a:rPr>
              <a:t>https://stihi.ru/2018/12/14/7292</a:t>
            </a:r>
            <a:r>
              <a:rPr lang="ru-RU" sz="1400" dirty="0"/>
              <a:t> </a:t>
            </a:r>
          </a:p>
          <a:p>
            <a:r>
              <a:rPr lang="ru-RU" sz="1400" dirty="0" smtClean="0">
                <a:solidFill>
                  <a:srgbClr val="002060"/>
                </a:solidFill>
                <a:latin typeface="Tahoma" pitchFamily="34" charset="0"/>
                <a:ea typeface="Tahoma" pitchFamily="34" charset="0"/>
                <a:cs typeface="Tahoma" pitchFamily="34" charset="0"/>
              </a:rPr>
              <a:t>14. </a:t>
            </a:r>
            <a:r>
              <a:rPr lang="en-US" sz="1400" dirty="0">
                <a:hlinkClick r:id="rId13"/>
              </a:rPr>
              <a:t>https://</a:t>
            </a:r>
            <a:r>
              <a:rPr lang="en-US" sz="1400" dirty="0" smtClean="0">
                <a:hlinkClick r:id="rId13"/>
              </a:rPr>
              <a:t>domorakula.com/kukla-uspeshnitsa</a:t>
            </a:r>
            <a:endParaRPr lang="ru-RU" sz="1400" dirty="0" smtClean="0"/>
          </a:p>
          <a:p>
            <a:r>
              <a:rPr lang="ru-RU" sz="1400" dirty="0" smtClean="0">
                <a:solidFill>
                  <a:srgbClr val="002060"/>
                </a:solidFill>
                <a:latin typeface="Tahoma" pitchFamily="34" charset="0"/>
                <a:ea typeface="Tahoma" pitchFamily="34" charset="0"/>
                <a:cs typeface="Tahoma" pitchFamily="34" charset="0"/>
              </a:rPr>
              <a:t>15. </a:t>
            </a:r>
            <a:r>
              <a:rPr lang="ru-RU" sz="1400" u="sng" dirty="0">
                <a:hlinkClick r:id="rId14"/>
              </a:rPr>
              <a:t>https://www.livemaster.ru/topic/281559-narodnaya-kukla-obereg-mamka-master-klass</a:t>
            </a:r>
            <a:r>
              <a:rPr lang="ru-RU" sz="1400" dirty="0"/>
              <a:t> </a:t>
            </a:r>
          </a:p>
          <a:p>
            <a:r>
              <a:rPr lang="ru-RU" sz="1400" dirty="0" smtClean="0">
                <a:solidFill>
                  <a:srgbClr val="002060"/>
                </a:solidFill>
                <a:latin typeface="Tahoma" pitchFamily="34" charset="0"/>
                <a:ea typeface="Tahoma" pitchFamily="34" charset="0"/>
                <a:cs typeface="Tahoma" pitchFamily="34" charset="0"/>
              </a:rPr>
              <a:t>16. </a:t>
            </a:r>
            <a:r>
              <a:rPr lang="en-US" sz="1400" dirty="0">
                <a:hlinkClick r:id="rId15"/>
              </a:rPr>
              <a:t>https://stihi.ru/2014/11/21/10077</a:t>
            </a:r>
            <a:r>
              <a:rPr lang="ru-RU" sz="1400" dirty="0"/>
              <a:t> </a:t>
            </a:r>
          </a:p>
          <a:p>
            <a:r>
              <a:rPr lang="ru-RU" sz="1400" dirty="0" smtClean="0">
                <a:solidFill>
                  <a:srgbClr val="002060"/>
                </a:solidFill>
                <a:latin typeface="Tahoma" pitchFamily="34" charset="0"/>
                <a:ea typeface="Tahoma" pitchFamily="34" charset="0"/>
                <a:cs typeface="Tahoma" pitchFamily="34" charset="0"/>
              </a:rPr>
              <a:t>17. </a:t>
            </a:r>
            <a:r>
              <a:rPr lang="ru-RU" sz="1400" u="sng" dirty="0">
                <a:hlinkClick r:id="rId16"/>
              </a:rPr>
              <a:t>https://talismano.ru/slavyanskie/kukly/kukla-podorozhnitsa</a:t>
            </a:r>
            <a:endParaRPr lang="ru-RU" sz="1400" dirty="0"/>
          </a:p>
          <a:p>
            <a:r>
              <a:rPr lang="ru-RU" sz="1400" dirty="0" smtClean="0">
                <a:solidFill>
                  <a:srgbClr val="002060"/>
                </a:solidFill>
                <a:latin typeface="Tahoma" pitchFamily="34" charset="0"/>
                <a:ea typeface="Tahoma" pitchFamily="34" charset="0"/>
                <a:cs typeface="Tahoma" pitchFamily="34" charset="0"/>
              </a:rPr>
              <a:t>18. </a:t>
            </a:r>
            <a:r>
              <a:rPr lang="ru-RU" sz="1400" dirty="0">
                <a:hlinkClick r:id="rId17"/>
              </a:rPr>
              <a:t>https://mytor.ru/drugie-bogi/stikhi-pro-kukly-oberegi/</a:t>
            </a:r>
            <a:r>
              <a:rPr lang="ru-RU" sz="1400" dirty="0"/>
              <a:t> | </a:t>
            </a:r>
            <a:r>
              <a:rPr lang="ru-RU" sz="1400" dirty="0">
                <a:hlinkClick r:id="rId18"/>
              </a:rPr>
              <a:t>Мой Тор</a:t>
            </a:r>
            <a:endParaRPr lang="ru-RU" sz="1400" dirty="0"/>
          </a:p>
          <a:p>
            <a:r>
              <a:rPr lang="ru-RU" sz="1400" dirty="0" smtClean="0">
                <a:solidFill>
                  <a:srgbClr val="002060"/>
                </a:solidFill>
                <a:latin typeface="Tahoma" pitchFamily="34" charset="0"/>
                <a:ea typeface="Tahoma" pitchFamily="34" charset="0"/>
                <a:cs typeface="Tahoma" pitchFamily="34" charset="0"/>
              </a:rPr>
              <a:t>19. </a:t>
            </a:r>
            <a:r>
              <a:rPr lang="en-US" sz="1400" dirty="0">
                <a:hlinkClick r:id="rId19"/>
              </a:rPr>
              <a:t>https://</a:t>
            </a:r>
            <a:r>
              <a:rPr lang="en-US" sz="1400" dirty="0" smtClean="0">
                <a:hlinkClick r:id="rId19"/>
              </a:rPr>
              <a:t>demon-angel.ru/divination-by-tarot-cards/master-klass-po-izgotovleniyu-tryapichnoi-</a:t>
            </a:r>
            <a:r>
              <a:rPr lang="ru-RU" sz="1400" dirty="0" smtClean="0">
                <a:hlinkClick r:id="rId19"/>
              </a:rPr>
              <a:t> </a:t>
            </a:r>
            <a:r>
              <a:rPr lang="ru-RU" sz="1400" dirty="0" smtClean="0"/>
              <a:t> </a:t>
            </a:r>
          </a:p>
          <a:p>
            <a:r>
              <a:rPr lang="ru-RU" sz="1400" dirty="0" smtClean="0">
                <a:solidFill>
                  <a:srgbClr val="002060"/>
                </a:solidFill>
                <a:latin typeface="Tahoma" pitchFamily="34" charset="0"/>
                <a:ea typeface="Tahoma" pitchFamily="34" charset="0"/>
                <a:cs typeface="Tahoma" pitchFamily="34" charset="0"/>
              </a:rPr>
              <a:t>20. </a:t>
            </a:r>
            <a:r>
              <a:rPr lang="en-US" sz="1400" dirty="0">
                <a:hlinkClick r:id="rId20"/>
              </a:rPr>
              <a:t>https://stihi.ru/2019/02/19/7221</a:t>
            </a:r>
            <a:r>
              <a:rPr lang="ru-RU" sz="1400" dirty="0"/>
              <a:t> </a:t>
            </a:r>
          </a:p>
          <a:p>
            <a:r>
              <a:rPr lang="ru-RU" sz="1400" dirty="0" smtClean="0">
                <a:solidFill>
                  <a:srgbClr val="002060"/>
                </a:solidFill>
                <a:latin typeface="Tahoma" pitchFamily="34" charset="0"/>
                <a:ea typeface="Tahoma" pitchFamily="34" charset="0"/>
                <a:cs typeface="Tahoma" pitchFamily="34" charset="0"/>
              </a:rPr>
              <a:t>21. </a:t>
            </a:r>
            <a:r>
              <a:rPr lang="en-US" sz="1400" dirty="0">
                <a:hlinkClick r:id="rId19"/>
              </a:rPr>
              <a:t>https://</a:t>
            </a:r>
            <a:r>
              <a:rPr lang="en-US" sz="1400" dirty="0" smtClean="0">
                <a:hlinkClick r:id="rId19"/>
              </a:rPr>
              <a:t>demon-angel.ru/divination-by-tarot-cards/master-klass-po-izgotovleniyu-tryapichnoi-kukly-kormilica-</a:t>
            </a:r>
            <a:r>
              <a:rPr lang="ru-RU" sz="1400" dirty="0" smtClean="0">
                <a:hlinkClick r:id="rId19"/>
              </a:rPr>
              <a:t> </a:t>
            </a:r>
            <a:r>
              <a:rPr lang="ru-RU" sz="1400" dirty="0" smtClean="0"/>
              <a:t> </a:t>
            </a:r>
          </a:p>
          <a:p>
            <a:r>
              <a:rPr lang="ru-RU" sz="1400" dirty="0" smtClean="0">
                <a:solidFill>
                  <a:srgbClr val="002060"/>
                </a:solidFill>
                <a:latin typeface="Tahoma" pitchFamily="34" charset="0"/>
                <a:ea typeface="Tahoma" pitchFamily="34" charset="0"/>
                <a:cs typeface="Tahoma" pitchFamily="34" charset="0"/>
              </a:rPr>
              <a:t>22.</a:t>
            </a:r>
            <a:r>
              <a:rPr lang="ru-RU" sz="1400" dirty="0" smtClean="0"/>
              <a:t> </a:t>
            </a:r>
            <a:r>
              <a:rPr lang="en-US" sz="1400" dirty="0">
                <a:hlinkClick r:id="rId21"/>
              </a:rPr>
              <a:t>https://www.livemaster.ru/topic/2857227-kukolka-bereginya</a:t>
            </a:r>
            <a:r>
              <a:rPr lang="ru-RU" sz="1400" dirty="0"/>
              <a:t> </a:t>
            </a:r>
          </a:p>
          <a:p>
            <a:r>
              <a:rPr lang="ru-RU" sz="1400" dirty="0" smtClean="0">
                <a:solidFill>
                  <a:srgbClr val="002060"/>
                </a:solidFill>
                <a:latin typeface="Tahoma" pitchFamily="34" charset="0"/>
                <a:ea typeface="Tahoma" pitchFamily="34" charset="0"/>
                <a:cs typeface="Tahoma" pitchFamily="34" charset="0"/>
              </a:rPr>
              <a:t>23.</a:t>
            </a:r>
            <a:r>
              <a:rPr lang="ru-RU" sz="1400" dirty="0" smtClean="0"/>
              <a:t> </a:t>
            </a:r>
            <a:r>
              <a:rPr lang="en-US" sz="1400" dirty="0">
                <a:hlinkClick r:id="rId22"/>
              </a:rPr>
              <a:t>https://www.maam.ru/detskijsad/master-klas-kukla-pelenashka-210865.html#:~:text</a:t>
            </a:r>
            <a:r>
              <a:rPr lang="en-US" sz="1400" dirty="0" smtClean="0">
                <a:hlinkClick r:id="rId22"/>
              </a:rPr>
              <a:t>=</a:t>
            </a:r>
            <a:r>
              <a:rPr lang="ru-RU" sz="1400" dirty="0" smtClean="0">
                <a:hlinkClick r:id="rId22"/>
              </a:rPr>
              <a:t> </a:t>
            </a:r>
            <a:r>
              <a:rPr lang="ru-RU" sz="1400" dirty="0" smtClean="0"/>
              <a:t> </a:t>
            </a:r>
          </a:p>
          <a:p>
            <a:r>
              <a:rPr lang="ru-RU" sz="1400" dirty="0" smtClean="0">
                <a:solidFill>
                  <a:srgbClr val="002060"/>
                </a:solidFill>
                <a:latin typeface="Tahoma" pitchFamily="34" charset="0"/>
                <a:ea typeface="Tahoma" pitchFamily="34" charset="0"/>
                <a:cs typeface="Tahoma" pitchFamily="34" charset="0"/>
              </a:rPr>
              <a:t>24. </a:t>
            </a:r>
            <a:r>
              <a:rPr lang="en-US" sz="1400" dirty="0">
                <a:hlinkClick r:id="rId23"/>
              </a:rPr>
              <a:t>https://talismano.ru/slavyanskie/kukly/kuvadka</a:t>
            </a:r>
            <a:r>
              <a:rPr lang="ru-RU" sz="1400" dirty="0"/>
              <a:t> </a:t>
            </a:r>
          </a:p>
          <a:p>
            <a:r>
              <a:rPr lang="ru-RU" sz="1400" dirty="0" smtClean="0">
                <a:solidFill>
                  <a:srgbClr val="002060"/>
                </a:solidFill>
                <a:latin typeface="Tahoma" pitchFamily="34" charset="0"/>
                <a:ea typeface="Tahoma" pitchFamily="34" charset="0"/>
                <a:cs typeface="Tahoma" pitchFamily="34" charset="0"/>
              </a:rPr>
              <a:t>25. </a:t>
            </a:r>
            <a:r>
              <a:rPr lang="en-US" sz="1400" dirty="0">
                <a:hlinkClick r:id="rId24"/>
              </a:rPr>
              <a:t>https://www.maam.ru/detskijsad/stihi-sobstvenogo-sochinenija-ja-kukolka.html</a:t>
            </a:r>
            <a:r>
              <a:rPr lang="ru-RU" sz="1400" dirty="0"/>
              <a:t> </a:t>
            </a:r>
          </a:p>
          <a:p>
            <a:r>
              <a:rPr lang="ru-RU" sz="1400" dirty="0" smtClean="0">
                <a:solidFill>
                  <a:srgbClr val="002060"/>
                </a:solidFill>
                <a:latin typeface="Tahoma" pitchFamily="34" charset="0"/>
                <a:ea typeface="Tahoma" pitchFamily="34" charset="0"/>
                <a:cs typeface="Tahoma" pitchFamily="34" charset="0"/>
              </a:rPr>
              <a:t>26. </a:t>
            </a:r>
            <a:r>
              <a:rPr lang="en-US" sz="1400" dirty="0">
                <a:hlinkClick r:id="rId25"/>
              </a:rPr>
              <a:t>https://i.pinimg.com/236x/c7/fa/d5/c7fad5b08dd2fe3913f0d66e4adb4798.jpg</a:t>
            </a:r>
            <a:r>
              <a:rPr lang="ru-RU" sz="1400" dirty="0"/>
              <a:t> </a:t>
            </a:r>
          </a:p>
          <a:p>
            <a:r>
              <a:rPr lang="ru-RU" sz="1400" dirty="0" smtClean="0">
                <a:solidFill>
                  <a:srgbClr val="002060"/>
                </a:solidFill>
                <a:latin typeface="Tahoma" pitchFamily="34" charset="0"/>
                <a:ea typeface="Tahoma" pitchFamily="34" charset="0"/>
                <a:cs typeface="Tahoma" pitchFamily="34" charset="0"/>
              </a:rPr>
              <a:t>27. </a:t>
            </a:r>
            <a:r>
              <a:rPr lang="en-US" sz="1400" dirty="0">
                <a:hlinkClick r:id="rId26"/>
              </a:rPr>
              <a:t>https://www.stranamam.ru/post/10804859/</a:t>
            </a:r>
            <a:r>
              <a:rPr lang="ru-RU" sz="1400" dirty="0"/>
              <a:t> </a:t>
            </a:r>
          </a:p>
          <a:p>
            <a:r>
              <a:rPr lang="ru-RU" sz="1400" dirty="0" smtClean="0">
                <a:solidFill>
                  <a:srgbClr val="002060"/>
                </a:solidFill>
                <a:latin typeface="Tahoma" pitchFamily="34" charset="0"/>
                <a:ea typeface="Tahoma" pitchFamily="34" charset="0"/>
                <a:cs typeface="Tahoma" pitchFamily="34" charset="0"/>
              </a:rPr>
              <a:t>28. </a:t>
            </a:r>
            <a:r>
              <a:rPr lang="en-US" sz="1400" dirty="0">
                <a:latin typeface="Tahoma" pitchFamily="34" charset="0"/>
                <a:ea typeface="Tahoma" pitchFamily="34" charset="0"/>
                <a:cs typeface="Tahoma" pitchFamily="34" charset="0"/>
                <a:hlinkClick r:id="rId27"/>
              </a:rPr>
              <a:t>https://stihi.ru/2019/01/11/6027</a:t>
            </a:r>
            <a:r>
              <a:rPr lang="ru-RU" sz="1400" dirty="0">
                <a:latin typeface="Tahoma" pitchFamily="34" charset="0"/>
                <a:ea typeface="Tahoma" pitchFamily="34" charset="0"/>
                <a:cs typeface="Tahoma" pitchFamily="34" charset="0"/>
              </a:rPr>
              <a:t> </a:t>
            </a:r>
          </a:p>
          <a:p>
            <a:r>
              <a:rPr lang="ru-RU" sz="1400" dirty="0" smtClean="0">
                <a:solidFill>
                  <a:srgbClr val="002060"/>
                </a:solidFill>
                <a:latin typeface="Tahoma" pitchFamily="34" charset="0"/>
                <a:ea typeface="Tahoma" pitchFamily="34" charset="0"/>
                <a:cs typeface="Tahoma" pitchFamily="34" charset="0"/>
              </a:rPr>
              <a:t>29. </a:t>
            </a:r>
            <a:r>
              <a:rPr lang="en-US" sz="1400" dirty="0">
                <a:latin typeface="Tahoma" pitchFamily="34" charset="0"/>
                <a:ea typeface="Tahoma" pitchFamily="34" charset="0"/>
                <a:cs typeface="Tahoma" pitchFamily="34" charset="0"/>
                <a:hlinkClick r:id="rId28"/>
              </a:rPr>
              <a:t>https://stihi.ru/2021/01/27/7322</a:t>
            </a:r>
            <a:r>
              <a:rPr lang="ru-RU" sz="1400" dirty="0">
                <a:latin typeface="Tahoma" pitchFamily="34" charset="0"/>
                <a:ea typeface="Tahoma" pitchFamily="34" charset="0"/>
                <a:cs typeface="Tahoma" pitchFamily="34" charset="0"/>
              </a:rPr>
              <a:t> </a:t>
            </a:r>
          </a:p>
          <a:p>
            <a:r>
              <a:rPr lang="ru-RU" sz="1400" dirty="0" smtClean="0">
                <a:solidFill>
                  <a:srgbClr val="002060"/>
                </a:solidFill>
                <a:latin typeface="Tahoma" pitchFamily="34" charset="0"/>
                <a:ea typeface="Tahoma" pitchFamily="34" charset="0"/>
                <a:cs typeface="Tahoma" pitchFamily="34" charset="0"/>
              </a:rPr>
              <a:t>30. </a:t>
            </a:r>
            <a:r>
              <a:rPr lang="en-US" sz="1400" dirty="0">
                <a:latin typeface="Tahoma" pitchFamily="34" charset="0"/>
                <a:ea typeface="Tahoma" pitchFamily="34" charset="0"/>
                <a:cs typeface="Tahoma" pitchFamily="34" charset="0"/>
                <a:hlinkClick r:id="rId29"/>
              </a:rPr>
              <a:t>https://stihi.ru/2019/08/16/2240</a:t>
            </a:r>
            <a:r>
              <a:rPr lang="ru-RU" sz="1400" dirty="0">
                <a:latin typeface="Tahoma" pitchFamily="34" charset="0"/>
                <a:ea typeface="Tahoma" pitchFamily="34" charset="0"/>
                <a:cs typeface="Tahoma" pitchFamily="34" charset="0"/>
              </a:rPr>
              <a:t> </a:t>
            </a:r>
          </a:p>
          <a:p>
            <a:r>
              <a:rPr lang="ru-RU" sz="1400" dirty="0" smtClean="0">
                <a:solidFill>
                  <a:srgbClr val="002060"/>
                </a:solidFill>
                <a:latin typeface="Tahoma" pitchFamily="34" charset="0"/>
                <a:ea typeface="Tahoma" pitchFamily="34" charset="0"/>
                <a:cs typeface="Tahoma" pitchFamily="34" charset="0"/>
              </a:rPr>
              <a:t>31. </a:t>
            </a:r>
            <a:r>
              <a:rPr lang="en-US" sz="1400" dirty="0">
                <a:latin typeface="Tahoma" pitchFamily="34" charset="0"/>
                <a:ea typeface="Tahoma" pitchFamily="34" charset="0"/>
                <a:cs typeface="Tahoma" pitchFamily="34" charset="0"/>
                <a:hlinkClick r:id="rId7"/>
              </a:rPr>
              <a:t>https://stihi.ru/2013/11/29/5036</a:t>
            </a:r>
            <a:r>
              <a:rPr lang="ru-RU" sz="1400" dirty="0">
                <a:latin typeface="Tahoma" pitchFamily="34" charset="0"/>
                <a:ea typeface="Tahoma" pitchFamily="34" charset="0"/>
                <a:cs typeface="Tahoma" pitchFamily="34" charset="0"/>
              </a:rPr>
              <a:t> </a:t>
            </a:r>
          </a:p>
          <a:p>
            <a:r>
              <a:rPr lang="ru-RU" sz="1400" dirty="0" smtClean="0">
                <a:solidFill>
                  <a:srgbClr val="002060"/>
                </a:solidFill>
                <a:latin typeface="Tahoma" pitchFamily="34" charset="0"/>
                <a:ea typeface="Tahoma" pitchFamily="34" charset="0"/>
                <a:cs typeface="Tahoma" pitchFamily="34" charset="0"/>
              </a:rPr>
              <a:t>32. </a:t>
            </a:r>
            <a:r>
              <a:rPr lang="en-US" sz="1400" dirty="0">
                <a:latin typeface="Tahoma" pitchFamily="34" charset="0"/>
                <a:ea typeface="Tahoma" pitchFamily="34" charset="0"/>
                <a:cs typeface="Tahoma" pitchFamily="34" charset="0"/>
                <a:hlinkClick r:id="rId30"/>
              </a:rPr>
              <a:t>http://</a:t>
            </a:r>
            <a:r>
              <a:rPr lang="ru-RU" sz="1400" dirty="0" err="1">
                <a:latin typeface="Tahoma" pitchFamily="34" charset="0"/>
                <a:ea typeface="Tahoma" pitchFamily="34" charset="0"/>
                <a:cs typeface="Tahoma" pitchFamily="34" charset="0"/>
                <a:hlinkClick r:id="rId30"/>
              </a:rPr>
              <a:t>дши-пошехонье.рф</a:t>
            </a:r>
            <a:r>
              <a:rPr lang="ru-RU" sz="1400" dirty="0">
                <a:latin typeface="Tahoma" pitchFamily="34" charset="0"/>
                <a:ea typeface="Tahoma" pitchFamily="34" charset="0"/>
                <a:cs typeface="Tahoma" pitchFamily="34" charset="0"/>
                <a:hlinkClick r:id="rId30"/>
              </a:rPr>
              <a:t>/</a:t>
            </a:r>
            <a:r>
              <a:rPr lang="en-US" sz="1400" dirty="0" err="1">
                <a:latin typeface="Tahoma" pitchFamily="34" charset="0"/>
                <a:ea typeface="Tahoma" pitchFamily="34" charset="0"/>
                <a:cs typeface="Tahoma" pitchFamily="34" charset="0"/>
                <a:hlinkClick r:id="rId30"/>
              </a:rPr>
              <a:t>tinybrowser</a:t>
            </a:r>
            <a:r>
              <a:rPr lang="en-US" sz="1400" dirty="0">
                <a:latin typeface="Tahoma" pitchFamily="34" charset="0"/>
                <a:ea typeface="Tahoma" pitchFamily="34" charset="0"/>
                <a:cs typeface="Tahoma" pitchFamily="34" charset="0"/>
                <a:hlinkClick r:id="rId30"/>
              </a:rPr>
              <a:t>/</a:t>
            </a:r>
            <a:r>
              <a:rPr lang="en-US" sz="1400" dirty="0" err="1">
                <a:latin typeface="Tahoma" pitchFamily="34" charset="0"/>
                <a:ea typeface="Tahoma" pitchFamily="34" charset="0"/>
                <a:cs typeface="Tahoma" pitchFamily="34" charset="0"/>
                <a:hlinkClick r:id="rId30"/>
              </a:rPr>
              <a:t>fulls</a:t>
            </a:r>
            <a:r>
              <a:rPr lang="en-US" sz="1400" dirty="0">
                <a:latin typeface="Tahoma" pitchFamily="34" charset="0"/>
                <a:ea typeface="Tahoma" pitchFamily="34" charset="0"/>
                <a:cs typeface="Tahoma" pitchFamily="34" charset="0"/>
                <a:hlinkClick r:id="rId30"/>
              </a:rPr>
              <a:t>/images/</a:t>
            </a:r>
            <a:r>
              <a:rPr lang="en-US" sz="1400" dirty="0" err="1">
                <a:latin typeface="Tahoma" pitchFamily="34" charset="0"/>
                <a:ea typeface="Tahoma" pitchFamily="34" charset="0"/>
                <a:cs typeface="Tahoma" pitchFamily="34" charset="0"/>
                <a:hlinkClick r:id="rId30"/>
              </a:rPr>
              <a:t>novosti</a:t>
            </a:r>
            <a:r>
              <a:rPr lang="en-US" sz="1400" dirty="0">
                <a:latin typeface="Tahoma" pitchFamily="34" charset="0"/>
                <a:ea typeface="Tahoma" pitchFamily="34" charset="0"/>
                <a:cs typeface="Tahoma" pitchFamily="34" charset="0"/>
                <a:hlinkClick r:id="rId30"/>
              </a:rPr>
              <a:t>/9f48805fc848.png</a:t>
            </a:r>
            <a:r>
              <a:rPr lang="ru-RU" sz="1400" dirty="0">
                <a:latin typeface="Tahoma" pitchFamily="34" charset="0"/>
                <a:ea typeface="Tahoma" pitchFamily="34" charset="0"/>
                <a:cs typeface="Tahoma" pitchFamily="34" charset="0"/>
              </a:rPr>
              <a:t> </a:t>
            </a:r>
          </a:p>
          <a:p>
            <a:r>
              <a:rPr lang="ru-RU" sz="1400" dirty="0" smtClean="0">
                <a:solidFill>
                  <a:srgbClr val="002060"/>
                </a:solidFill>
                <a:latin typeface="Tahoma" pitchFamily="34" charset="0"/>
                <a:ea typeface="Tahoma" pitchFamily="34" charset="0"/>
                <a:cs typeface="Tahoma" pitchFamily="34" charset="0"/>
              </a:rPr>
              <a:t>33. </a:t>
            </a:r>
            <a:r>
              <a:rPr lang="en-US" sz="1400" dirty="0">
                <a:latin typeface="Tahoma" pitchFamily="34" charset="0"/>
                <a:ea typeface="Tahoma" pitchFamily="34" charset="0"/>
                <a:cs typeface="Tahoma" pitchFamily="34" charset="0"/>
                <a:hlinkClick r:id="rId31"/>
              </a:rPr>
              <a:t>https://</a:t>
            </a:r>
            <a:r>
              <a:rPr lang="en-US" sz="1400" dirty="0" smtClean="0">
                <a:latin typeface="Tahoma" pitchFamily="34" charset="0"/>
                <a:ea typeface="Tahoma" pitchFamily="34" charset="0"/>
                <a:cs typeface="Tahoma" pitchFamily="34" charset="0"/>
                <a:hlinkClick r:id="rId31"/>
              </a:rPr>
              <a:t>img0.liveinternet.ru/images/attach/c/1/56/412/56412694_spasibo_russkaya_krasavica_plyashet.gif</a:t>
            </a:r>
            <a:endParaRPr lang="ru-RU" sz="1400" dirty="0" smtClean="0">
              <a:latin typeface="Tahoma" pitchFamily="34" charset="0"/>
              <a:ea typeface="Tahoma" pitchFamily="34" charset="0"/>
              <a:cs typeface="Tahoma" pitchFamily="34" charset="0"/>
            </a:endParaRPr>
          </a:p>
          <a:p>
            <a:r>
              <a:rPr lang="ru-RU" sz="1400" dirty="0" smtClean="0">
                <a:latin typeface="Tahoma" pitchFamily="34" charset="0"/>
                <a:ea typeface="Tahoma" pitchFamily="34" charset="0"/>
                <a:cs typeface="Tahoma" pitchFamily="34" charset="0"/>
              </a:rPr>
              <a:t>34.</a:t>
            </a:r>
            <a:r>
              <a:rPr lang="en-US" sz="1400" dirty="0">
                <a:latin typeface="Tahoma" pitchFamily="34" charset="0"/>
                <a:ea typeface="Tahoma" pitchFamily="34" charset="0"/>
                <a:cs typeface="Tahoma" pitchFamily="34" charset="0"/>
                <a:hlinkClick r:id="rId32"/>
              </a:rPr>
              <a:t> https://forumsmilenet.b-cdn.net/u/a/e/8/ae8e70ec8645dac517115902ff368d59.png</a:t>
            </a:r>
            <a:r>
              <a:rPr lang="ru-RU" sz="1400" dirty="0">
                <a:latin typeface="Tahoma" pitchFamily="34" charset="0"/>
                <a:ea typeface="Tahoma" pitchFamily="34" charset="0"/>
                <a:cs typeface="Tahoma" pitchFamily="34" charset="0"/>
              </a:rPr>
              <a:t> </a:t>
            </a:r>
          </a:p>
          <a:p>
            <a:r>
              <a:rPr lang="ru-RU" sz="1600" dirty="0" smtClean="0"/>
              <a:t>  </a:t>
            </a:r>
            <a:endParaRPr lang="ru-RU" sz="1600" dirty="0"/>
          </a:p>
          <a:p>
            <a:r>
              <a:rPr lang="ru-RU" sz="1600" dirty="0" smtClean="0"/>
              <a:t> </a:t>
            </a:r>
            <a:endParaRPr lang="ru-RU" sz="1600" dirty="0"/>
          </a:p>
          <a:p>
            <a:endParaRPr lang="ru-RU" sz="1600" dirty="0"/>
          </a:p>
          <a:p>
            <a:endParaRPr lang="ru-RU" sz="1600" dirty="0">
              <a:solidFill>
                <a:srgbClr val="002060"/>
              </a:solidFill>
              <a:latin typeface="Tahoma" pitchFamily="34" charset="0"/>
              <a:ea typeface="Tahoma" pitchFamily="34" charset="0"/>
              <a:cs typeface="Tahoma" pitchFamily="34" charset="0"/>
            </a:endParaRPr>
          </a:p>
          <a:p>
            <a:endParaRPr lang="ru-RU" sz="1600"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837107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07296" y="5364807"/>
            <a:ext cx="2592288" cy="1569660"/>
          </a:xfrm>
          <a:prstGeom prst="rect">
            <a:avLst/>
          </a:prstGeom>
          <a:ln>
            <a:solidFill>
              <a:srgbClr val="C00000"/>
            </a:solidFill>
          </a:ln>
        </p:spPr>
        <p:txBody>
          <a:bodyPr wrap="square">
            <a:spAutoFit/>
          </a:bodyPr>
          <a:lstStyle/>
          <a:p>
            <a:pPr algn="ctr"/>
            <a:r>
              <a:rPr lang="ru-RU" sz="1400" dirty="0">
                <a:solidFill>
                  <a:srgbClr val="C00000"/>
                </a:solidFill>
                <a:latin typeface="Tahoma" pitchFamily="34" charset="0"/>
                <a:ea typeface="Tahoma" pitchFamily="34" charset="0"/>
                <a:cs typeface="Tahoma" pitchFamily="34" charset="0"/>
              </a:rPr>
              <a:t>Я кукла, кукла-оберег,</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Твоя </a:t>
            </a:r>
            <a:r>
              <a:rPr lang="ru-RU" sz="1400" dirty="0" smtClean="0">
                <a:solidFill>
                  <a:srgbClr val="C00000"/>
                </a:solidFill>
                <a:latin typeface="Tahoma" pitchFamily="34" charset="0"/>
                <a:ea typeface="Tahoma" pitchFamily="34" charset="0"/>
                <a:cs typeface="Tahoma" pitchFamily="34" charset="0"/>
              </a:rPr>
              <a:t>помощница </a:t>
            </a:r>
            <a:r>
              <a:rPr lang="ru-RU" sz="1400" dirty="0">
                <a:solidFill>
                  <a:srgbClr val="C00000"/>
                </a:solidFill>
                <a:latin typeface="Tahoma" pitchFamily="34" charset="0"/>
                <a:ea typeface="Tahoma" pitchFamily="34" charset="0"/>
                <a:cs typeface="Tahoma" pitchFamily="34" charset="0"/>
              </a:rPr>
              <a:t>навек.</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Люби меня и уважай,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И никогда не обижай.</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Я несу тебе удачу.</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Жизнь станет ярче и богаче!</a:t>
            </a:r>
          </a:p>
          <a:p>
            <a:pPr algn="ctr"/>
            <a:r>
              <a:rPr lang="ru-RU" sz="1200" b="1" dirty="0" smtClean="0">
                <a:solidFill>
                  <a:srgbClr val="C00000"/>
                </a:solidFill>
                <a:latin typeface="Tahoma" pitchFamily="34" charset="0"/>
                <a:ea typeface="Tahoma" pitchFamily="34" charset="0"/>
                <a:cs typeface="Tahoma" pitchFamily="34" charset="0"/>
              </a:rPr>
              <a:t>М.С</a:t>
            </a:r>
            <a:r>
              <a:rPr lang="ru-RU" sz="1200" b="1" dirty="0">
                <a:solidFill>
                  <a:srgbClr val="C00000"/>
                </a:solidFill>
                <a:latin typeface="Tahoma" pitchFamily="34" charset="0"/>
                <a:ea typeface="Tahoma" pitchFamily="34" charset="0"/>
                <a:cs typeface="Tahoma" pitchFamily="34" charset="0"/>
              </a:rPr>
              <a:t>. </a:t>
            </a:r>
            <a:r>
              <a:rPr lang="ru-RU" sz="1200" b="1" dirty="0" err="1" smtClean="0">
                <a:solidFill>
                  <a:srgbClr val="C00000"/>
                </a:solidFill>
                <a:latin typeface="Tahoma" pitchFamily="34" charset="0"/>
                <a:ea typeface="Tahoma" pitchFamily="34" charset="0"/>
                <a:cs typeface="Tahoma" pitchFamily="34" charset="0"/>
              </a:rPr>
              <a:t>Гафитулин</a:t>
            </a:r>
            <a:r>
              <a:rPr lang="ru-RU" sz="1200" dirty="0" smtClean="0">
                <a:solidFill>
                  <a:srgbClr val="C00000"/>
                </a:solidFill>
                <a:latin typeface="Tahoma" pitchFamily="34" charset="0"/>
                <a:ea typeface="Tahoma" pitchFamily="34" charset="0"/>
                <a:cs typeface="Tahoma" pitchFamily="34" charset="0"/>
              </a:rPr>
              <a:t>.</a:t>
            </a:r>
            <a:endParaRPr lang="ru-RU" sz="1200" dirty="0">
              <a:solidFill>
                <a:srgbClr val="C00000"/>
              </a:solidFill>
              <a:latin typeface="Tahoma" pitchFamily="34" charset="0"/>
              <a:ea typeface="Tahoma" pitchFamily="34" charset="0"/>
              <a:cs typeface="Tahoma" pitchFamily="34" charset="0"/>
            </a:endParaRPr>
          </a:p>
        </p:txBody>
      </p:sp>
      <p:pic>
        <p:nvPicPr>
          <p:cNvPr id="7" name="Picture 2" descr="https://phonoteka.top/uploads/posts/2021-05/1620967241_23-phonoteka_org-p-fon-dlya-prezentatsii-s-krasnoi-ramkoi-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28469" y="-828281"/>
            <a:ext cx="4536503" cy="741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Народная кукла\Рисунок1.jpg"/>
          <p:cNvPicPr>
            <a:picLocks noChangeAspect="1" noChangeArrowheads="1"/>
          </p:cNvPicPr>
          <p:nvPr/>
        </p:nvPicPr>
        <p:blipFill rotWithShape="1">
          <a:blip r:embed="rId4">
            <a:extLst>
              <a:ext uri="{28A0092B-C50C-407E-A947-70E740481C1C}">
                <a14:useLocalDpi xmlns:a14="http://schemas.microsoft.com/office/drawing/2010/main" val="0"/>
              </a:ext>
            </a:extLst>
          </a:blip>
          <a:srcRect b="49981"/>
          <a:stretch/>
        </p:blipFill>
        <p:spPr bwMode="auto">
          <a:xfrm>
            <a:off x="2053020" y="1123253"/>
            <a:ext cx="6287399"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2426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6" name="Picture 2" descr="https://phonoteka.top/uploads/posts/2021-05/1620967241_23-phonoteka_org-p-fon-dlya-prezentatsii-s-krasnoi-ramkoi-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181259" y="1590010"/>
            <a:ext cx="4511901" cy="572479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42432" y="56747"/>
            <a:ext cx="3780458" cy="253916"/>
          </a:xfrm>
          <a:prstGeom prst="rect">
            <a:avLst/>
          </a:prstGeom>
        </p:spPr>
        <p:txBody>
          <a:bodyPr wrap="square">
            <a:spAutoFit/>
          </a:bodyPr>
          <a:lstStyle/>
          <a:p>
            <a:endParaRPr lang="ru-RU" sz="1050" b="1" dirty="0">
              <a:solidFill>
                <a:srgbClr val="C00000"/>
              </a:solidFill>
              <a:latin typeface="Tahoma" pitchFamily="34" charset="0"/>
              <a:ea typeface="Tahoma" pitchFamily="34" charset="0"/>
              <a:cs typeface="Tahoma" pitchFamily="34" charset="0"/>
            </a:endParaRPr>
          </a:p>
        </p:txBody>
      </p:sp>
      <p:sp>
        <p:nvSpPr>
          <p:cNvPr id="4" name="Прямоугольник 3"/>
          <p:cNvSpPr/>
          <p:nvPr/>
        </p:nvSpPr>
        <p:spPr>
          <a:xfrm>
            <a:off x="3020150" y="2676483"/>
            <a:ext cx="4986573" cy="4031873"/>
          </a:xfrm>
          <a:prstGeom prst="rect">
            <a:avLst/>
          </a:prstGeom>
        </p:spPr>
        <p:txBody>
          <a:bodyPr wrap="square">
            <a:spAutoFit/>
          </a:bodyPr>
          <a:lstStyle/>
          <a:p>
            <a:r>
              <a:rPr lang="ru-RU" sz="1600" dirty="0">
                <a:solidFill>
                  <a:srgbClr val="C00000"/>
                </a:solidFill>
                <a:latin typeface="Tahoma" pitchFamily="34" charset="0"/>
                <a:ea typeface="Tahoma" pitchFamily="34" charset="0"/>
                <a:cs typeface="Tahoma" pitchFamily="34" charset="0"/>
              </a:rPr>
              <a:t>У  обрядов  на  Руси  множество  заветов</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И  один  из  них - шитьё  кукол-оберегов.</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По  </a:t>
            </a:r>
            <a:r>
              <a:rPr lang="ru-RU" sz="1600" dirty="0" smtClean="0">
                <a:solidFill>
                  <a:srgbClr val="C00000"/>
                </a:solidFill>
                <a:latin typeface="Tahoma" pitchFamily="34" charset="0"/>
                <a:ea typeface="Tahoma" pitchFamily="34" charset="0"/>
                <a:cs typeface="Tahoma" pitchFamily="34" charset="0"/>
              </a:rPr>
              <a:t>поверью талисман </a:t>
            </a:r>
            <a:r>
              <a:rPr lang="ru-RU" sz="1600" dirty="0">
                <a:solidFill>
                  <a:srgbClr val="C00000"/>
                </a:solidFill>
                <a:latin typeface="Tahoma" pitchFamily="34" charset="0"/>
                <a:ea typeface="Tahoma" pitchFamily="34" charset="0"/>
                <a:cs typeface="Tahoma" pitchFamily="34" charset="0"/>
              </a:rPr>
              <a:t>защитит  хозяев,</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Забирая  на  себя  бремя  испытаний.</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Из  различных  лоскутков  ношеной  одежды,</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Ладно  вязанных  узлов  с  верою, надеждой.</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Но  единственный  запрет  предков  опасались:</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Чтобы  ножницы  с  иглой  к  кукле  не  касались.</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Не  особенно  хитра  </a:t>
            </a:r>
            <a:r>
              <a:rPr lang="ru-RU" sz="1600" dirty="0" err="1">
                <a:solidFill>
                  <a:srgbClr val="C00000"/>
                </a:solidFill>
                <a:latin typeface="Tahoma" pitchFamily="34" charset="0"/>
                <a:ea typeface="Tahoma" pitchFamily="34" charset="0"/>
                <a:cs typeface="Tahoma" pitchFamily="34" charset="0"/>
              </a:rPr>
              <a:t>лыкова</a:t>
            </a:r>
            <a:r>
              <a:rPr lang="ru-RU" sz="1600" dirty="0">
                <a:solidFill>
                  <a:srgbClr val="C00000"/>
                </a:solidFill>
                <a:latin typeface="Tahoma" pitchFamily="34" charset="0"/>
                <a:ea typeface="Tahoma" pitchFamily="34" charset="0"/>
                <a:cs typeface="Tahoma" pitchFamily="34" charset="0"/>
              </a:rPr>
              <a:t>  наука,</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В  деревенском  житие  для  семьи  -  порука.</a:t>
            </a:r>
            <a:br>
              <a:rPr lang="ru-RU" sz="1600" dirty="0">
                <a:solidFill>
                  <a:srgbClr val="C00000"/>
                </a:solidFill>
                <a:latin typeface="Tahoma" pitchFamily="34" charset="0"/>
                <a:ea typeface="Tahoma" pitchFamily="34" charset="0"/>
                <a:cs typeface="Tahoma" pitchFamily="34" charset="0"/>
              </a:rPr>
            </a:br>
            <a:r>
              <a:rPr lang="ru-RU" sz="1600" dirty="0">
                <a:solidFill>
                  <a:srgbClr val="C00000"/>
                </a:solidFill>
                <a:latin typeface="Tahoma" pitchFamily="34" charset="0"/>
                <a:ea typeface="Tahoma" pitchFamily="34" charset="0"/>
                <a:cs typeface="Tahoma" pitchFamily="34" charset="0"/>
              </a:rPr>
              <a:t>Урожай, уход  зимы, в свадебной  кадрили</a:t>
            </a:r>
            <a:br>
              <a:rPr lang="ru-RU" sz="1600" dirty="0">
                <a:solidFill>
                  <a:srgbClr val="C00000"/>
                </a:solidFill>
                <a:latin typeface="Tahoma" pitchFamily="34" charset="0"/>
                <a:ea typeface="Tahoma" pitchFamily="34" charset="0"/>
                <a:cs typeface="Tahoma" pitchFamily="34" charset="0"/>
              </a:rPr>
            </a:br>
            <a:r>
              <a:rPr lang="ru-RU" sz="1600" dirty="0" smtClean="0">
                <a:solidFill>
                  <a:srgbClr val="C00000"/>
                </a:solidFill>
                <a:latin typeface="Tahoma" pitchFamily="34" charset="0"/>
                <a:ea typeface="Tahoma" pitchFamily="34" charset="0"/>
                <a:cs typeface="Tahoma" pitchFamily="34" charset="0"/>
              </a:rPr>
              <a:t>Непременно</a:t>
            </a:r>
            <a:r>
              <a:rPr lang="ru-RU" sz="1600" dirty="0">
                <a:solidFill>
                  <a:srgbClr val="C00000"/>
                </a:solidFill>
                <a:latin typeface="Tahoma" pitchFamily="34" charset="0"/>
                <a:ea typeface="Tahoma" pitchFamily="34" charset="0"/>
                <a:cs typeface="Tahoma" pitchFamily="34" charset="0"/>
              </a:rPr>
              <a:t>  куклы  те  дареными  были</a:t>
            </a:r>
            <a:r>
              <a:rPr lang="ru-RU" sz="1600" dirty="0" smtClean="0">
                <a:solidFill>
                  <a:srgbClr val="C00000"/>
                </a:solidFill>
                <a:latin typeface="Tahoma" pitchFamily="34" charset="0"/>
                <a:ea typeface="Tahoma" pitchFamily="34" charset="0"/>
                <a:cs typeface="Tahoma" pitchFamily="34" charset="0"/>
              </a:rPr>
              <a:t>.</a:t>
            </a:r>
          </a:p>
          <a:p>
            <a:pPr algn="ctr"/>
            <a:r>
              <a:rPr lang="ru-RU" sz="1050" b="1" dirty="0">
                <a:solidFill>
                  <a:srgbClr val="C00000"/>
                </a:solidFill>
                <a:latin typeface="Tahoma" pitchFamily="34" charset="0"/>
                <a:ea typeface="Tahoma" pitchFamily="34" charset="0"/>
                <a:cs typeface="Tahoma" pitchFamily="34" charset="0"/>
              </a:rPr>
              <a:t>Эльза Попова </a:t>
            </a:r>
            <a:r>
              <a:rPr lang="ru-RU" sz="1050" b="1" i="1" dirty="0">
                <a:solidFill>
                  <a:srgbClr val="C00000"/>
                </a:solidFill>
                <a:latin typeface="Tahoma" pitchFamily="34" charset="0"/>
                <a:ea typeface="Tahoma" pitchFamily="34" charset="0"/>
                <a:cs typeface="Tahoma" pitchFamily="34" charset="0"/>
              </a:rPr>
              <a:t>«</a:t>
            </a:r>
            <a:r>
              <a:rPr lang="ru-RU" sz="1050" b="1" dirty="0">
                <a:solidFill>
                  <a:srgbClr val="C00000"/>
                </a:solidFill>
                <a:latin typeface="Tahoma" pitchFamily="34" charset="0"/>
                <a:ea typeface="Tahoma" pitchFamily="34" charset="0"/>
                <a:cs typeface="Tahoma" pitchFamily="34" charset="0"/>
              </a:rPr>
              <a:t>Обереги»</a:t>
            </a:r>
          </a:p>
          <a:p>
            <a:pPr algn="ctr"/>
            <a:endParaRPr lang="ru-RU" sz="1600" dirty="0">
              <a:solidFill>
                <a:srgbClr val="C00000"/>
              </a:solidFill>
              <a:latin typeface="Tahoma" pitchFamily="34" charset="0"/>
              <a:ea typeface="Tahoma" pitchFamily="34" charset="0"/>
              <a:cs typeface="Tahoma" pitchFamily="34" charset="0"/>
            </a:endParaRPr>
          </a:p>
        </p:txBody>
      </p:sp>
      <p:pic>
        <p:nvPicPr>
          <p:cNvPr id="8" name="Picture 3" descr="E:\Народная кукла\Рисунок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4391" r="43992" b="56291"/>
          <a:stretch/>
        </p:blipFill>
        <p:spPr bwMode="auto">
          <a:xfrm>
            <a:off x="380163" y="5220791"/>
            <a:ext cx="1440000" cy="1695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E:\Народная кукла\Рисунок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14" t="2908" r="38948" b="57011"/>
          <a:stretch/>
        </p:blipFill>
        <p:spPr bwMode="auto">
          <a:xfrm>
            <a:off x="380163" y="3668290"/>
            <a:ext cx="1440000" cy="1552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E:\Народная кукла\Рисунок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127" r="21596" b="55722"/>
          <a:stretch/>
        </p:blipFill>
        <p:spPr bwMode="auto">
          <a:xfrm>
            <a:off x="356267" y="2228290"/>
            <a:ext cx="1624112"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E:\Народная кукла\Рисунок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89" t="2848" r="30526" b="55813"/>
          <a:stretch/>
        </p:blipFill>
        <p:spPr bwMode="auto">
          <a:xfrm>
            <a:off x="448323" y="576310"/>
            <a:ext cx="1440000" cy="1620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E:\Народная кукла\Рисунок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430" r="29151" b="54948"/>
          <a:stretch/>
        </p:blipFill>
        <p:spPr bwMode="auto">
          <a:xfrm>
            <a:off x="8497019" y="5116423"/>
            <a:ext cx="1834509"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descr="E:\Народная кукла\Рисунок7.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331" t="4707" r="46879" b="57571"/>
          <a:stretch/>
        </p:blipFill>
        <p:spPr bwMode="auto">
          <a:xfrm>
            <a:off x="8733829" y="3422962"/>
            <a:ext cx="1330985" cy="18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E:\Народная кукла\Рисунок8.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02" t="4058" r="34412" b="54722"/>
          <a:stretch/>
        </p:blipFill>
        <p:spPr bwMode="auto">
          <a:xfrm>
            <a:off x="8748780" y="1859533"/>
            <a:ext cx="1440000" cy="1563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3" descr="E:\Народная кукла\Рисунок10.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547" r="35809" b="53443"/>
          <a:stretch/>
        </p:blipFill>
        <p:spPr bwMode="auto">
          <a:xfrm>
            <a:off x="8738711" y="419533"/>
            <a:ext cx="1321219"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E:\Народная кукла\Рисунок9.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549" r="45603" b="56045"/>
          <a:stretch/>
        </p:blipFill>
        <p:spPr bwMode="auto">
          <a:xfrm>
            <a:off x="2081078" y="569969"/>
            <a:ext cx="987473"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descr="E:\Народная кукла\Рисунок1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971" r="33095" b="56906"/>
          <a:stretch/>
        </p:blipFill>
        <p:spPr bwMode="auto">
          <a:xfrm>
            <a:off x="3384531" y="629990"/>
            <a:ext cx="1440000" cy="13427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E:\Народная кукла\Рисунок13.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825" r="32607" b="55842"/>
          <a:stretch/>
        </p:blipFill>
        <p:spPr bwMode="auto">
          <a:xfrm>
            <a:off x="5104144" y="629990"/>
            <a:ext cx="1440000" cy="1423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E:\Народная кукла\Рисунок12.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23993" b="56506"/>
          <a:stretch/>
        </p:blipFill>
        <p:spPr bwMode="auto">
          <a:xfrm>
            <a:off x="6732998" y="534846"/>
            <a:ext cx="1800000" cy="15102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900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7" name="Picture 2" descr="https://ethnoboho.ru/wp-content/uploads/2016/04/%D0%91%D0%B5%D1%80%D0%B5%D0%B3%D0%B8%D0%BD%D1%8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353" y="1320487"/>
            <a:ext cx="6480000" cy="5563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95979" y="479177"/>
            <a:ext cx="6732748" cy="846386"/>
          </a:xfrm>
          <a:prstGeom prst="rect">
            <a:avLst/>
          </a:prstGeom>
          <a:ln>
            <a:solidFill>
              <a:srgbClr val="C000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Славянская богиня «</a:t>
            </a:r>
            <a:r>
              <a:rPr lang="ru-RU"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Берегиня</a:t>
            </a:r>
            <a:r>
              <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 </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(символ)  </a:t>
            </a:r>
          </a:p>
        </p:txBody>
      </p:sp>
    </p:spTree>
    <p:extLst>
      <p:ext uri="{BB962C8B-B14F-4D97-AF65-F5344CB8AC3E}">
        <p14:creationId xmlns:p14="http://schemas.microsoft.com/office/powerpoint/2010/main" val="37628033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sp>
        <p:nvSpPr>
          <p:cNvPr id="4" name="Прямоугольник 3"/>
          <p:cNvSpPr/>
          <p:nvPr/>
        </p:nvSpPr>
        <p:spPr>
          <a:xfrm>
            <a:off x="2232323" y="783878"/>
            <a:ext cx="7200800" cy="5796000"/>
          </a:xfrm>
          <a:prstGeom prst="rect">
            <a:avLst/>
          </a:prstGeom>
          <a:ln>
            <a:solidFill>
              <a:srgbClr val="C00000"/>
            </a:solidFill>
          </a:ln>
        </p:spPr>
        <p:txBody>
          <a:bodyPr wrap="square">
            <a:spAutoFit/>
          </a:bodyPr>
          <a:lstStyle/>
          <a:p>
            <a:r>
              <a:rPr lang="ru-RU" sz="1800" dirty="0" smtClean="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Славянские </a:t>
            </a:r>
            <a:r>
              <a:rPr lang="ru-RU" sz="1400" dirty="0">
                <a:solidFill>
                  <a:srgbClr val="C00000"/>
                </a:solidFill>
                <a:latin typeface="Tahoma" pitchFamily="34" charset="0"/>
                <a:ea typeface="Tahoma" pitchFamily="34" charset="0"/>
                <a:cs typeface="Tahoma" pitchFamily="34" charset="0"/>
              </a:rPr>
              <a:t>куклы-обереги появились в давние времена. Ведь тогда люди верили, что в мире есть не только земли, где </a:t>
            </a:r>
            <a:r>
              <a:rPr lang="ru-RU" sz="1400" dirty="0" smtClean="0">
                <a:solidFill>
                  <a:srgbClr val="C00000"/>
                </a:solidFill>
                <a:latin typeface="Tahoma" pitchFamily="34" charset="0"/>
                <a:ea typeface="Tahoma" pitchFamily="34" charset="0"/>
                <a:cs typeface="Tahoma" pitchFamily="34" charset="0"/>
              </a:rPr>
              <a:t>живёт </a:t>
            </a:r>
            <a:r>
              <a:rPr lang="ru-RU" sz="1400" dirty="0">
                <a:solidFill>
                  <a:srgbClr val="C00000"/>
                </a:solidFill>
                <a:latin typeface="Tahoma" pitchFamily="34" charset="0"/>
                <a:ea typeface="Tahoma" pitchFamily="34" charset="0"/>
                <a:cs typeface="Tahoma" pitchFamily="34" charset="0"/>
              </a:rPr>
              <a:t>человек, но и территории светлых и </a:t>
            </a:r>
            <a:r>
              <a:rPr lang="ru-RU" sz="1400" dirty="0" smtClean="0">
                <a:solidFill>
                  <a:srgbClr val="C00000"/>
                </a:solidFill>
                <a:latin typeface="Tahoma" pitchFamily="34" charset="0"/>
                <a:ea typeface="Tahoma" pitchFamily="34" charset="0"/>
                <a:cs typeface="Tahoma" pitchFamily="34" charset="0"/>
              </a:rPr>
              <a:t>тёмных </a:t>
            </a:r>
            <a:r>
              <a:rPr lang="ru-RU" sz="1400" dirty="0">
                <a:solidFill>
                  <a:srgbClr val="C00000"/>
                </a:solidFill>
                <a:latin typeface="Tahoma" pitchFamily="34" charset="0"/>
                <a:ea typeface="Tahoma" pitchFamily="34" charset="0"/>
                <a:cs typeface="Tahoma" pitchFamily="34" charset="0"/>
              </a:rPr>
              <a:t>богов. Славяне поклонялись светлым богам, просили их защиты, исполнения желаний. А </a:t>
            </a:r>
            <a:r>
              <a:rPr lang="ru-RU" sz="1400" dirty="0" err="1">
                <a:solidFill>
                  <a:srgbClr val="C00000"/>
                </a:solidFill>
                <a:latin typeface="Tahoma" pitchFamily="34" charset="0"/>
                <a:ea typeface="Tahoma" pitchFamily="34" charset="0"/>
                <a:cs typeface="Tahoma" pitchFamily="34" charset="0"/>
              </a:rPr>
              <a:t>Чернобога</a:t>
            </a:r>
            <a:r>
              <a:rPr lang="ru-RU" sz="1400" dirty="0">
                <a:solidFill>
                  <a:srgbClr val="C00000"/>
                </a:solidFill>
                <a:latin typeface="Tahoma" pitchFamily="34" charset="0"/>
                <a:ea typeface="Tahoma" pitchFamily="34" charset="0"/>
                <a:cs typeface="Tahoma" pitchFamily="34" charset="0"/>
              </a:rPr>
              <a:t> побаивались, как и его </a:t>
            </a:r>
            <a:r>
              <a:rPr lang="ru-RU" sz="1400" dirty="0" smtClean="0">
                <a:solidFill>
                  <a:srgbClr val="C00000"/>
                </a:solidFill>
                <a:latin typeface="Tahoma" pitchFamily="34" charset="0"/>
                <a:ea typeface="Tahoma" pitchFamily="34" charset="0"/>
                <a:cs typeface="Tahoma" pitchFamily="34" charset="0"/>
              </a:rPr>
              <a:t>тёмных </a:t>
            </a:r>
            <a:r>
              <a:rPr lang="ru-RU" sz="1400" dirty="0">
                <a:solidFill>
                  <a:srgbClr val="C00000"/>
                </a:solidFill>
                <a:latin typeface="Tahoma" pitchFamily="34" charset="0"/>
                <a:ea typeface="Tahoma" pitchFamily="34" charset="0"/>
                <a:cs typeface="Tahoma" pitchFamily="34" charset="0"/>
              </a:rPr>
              <a:t>соратников: сильных демонов и более слабых духов. И даже среди людей </a:t>
            </a:r>
            <a:r>
              <a:rPr lang="ru-RU" sz="1400" dirty="0" smtClean="0">
                <a:solidFill>
                  <a:srgbClr val="C00000"/>
                </a:solidFill>
                <a:latin typeface="Tahoma" pitchFamily="34" charset="0"/>
                <a:ea typeface="Tahoma" pitchFamily="34" charset="0"/>
                <a:cs typeface="Tahoma" pitchFamily="34" charset="0"/>
              </a:rPr>
              <a:t>было </a:t>
            </a:r>
            <a:r>
              <a:rPr lang="ru-RU" sz="1400" dirty="0">
                <a:solidFill>
                  <a:srgbClr val="C00000"/>
                </a:solidFill>
                <a:latin typeface="Tahoma" pitchFamily="34" charset="0"/>
                <a:ea typeface="Tahoma" pitchFamily="34" charset="0"/>
                <a:cs typeface="Tahoma" pitchFamily="34" charset="0"/>
              </a:rPr>
              <a:t>кого опасаться, ведь некоторые соглашались служить этому </a:t>
            </a:r>
            <a:r>
              <a:rPr lang="ru-RU" sz="1400" dirty="0" smtClean="0">
                <a:solidFill>
                  <a:srgbClr val="C00000"/>
                </a:solidFill>
                <a:latin typeface="Tahoma" pitchFamily="34" charset="0"/>
                <a:ea typeface="Tahoma" pitchFamily="34" charset="0"/>
                <a:cs typeface="Tahoma" pitchFamily="34" charset="0"/>
              </a:rPr>
              <a:t>тёмному </a:t>
            </a:r>
            <a:r>
              <a:rPr lang="ru-RU" sz="1400" dirty="0">
                <a:solidFill>
                  <a:srgbClr val="C00000"/>
                </a:solidFill>
                <a:latin typeface="Tahoma" pitchFamily="34" charset="0"/>
                <a:ea typeface="Tahoma" pitchFamily="34" charset="0"/>
                <a:cs typeface="Tahoma" pitchFamily="34" charset="0"/>
              </a:rPr>
              <a:t>божеству и были известны в </a:t>
            </a:r>
            <a:r>
              <a:rPr lang="ru-RU" sz="1400" dirty="0" smtClean="0">
                <a:solidFill>
                  <a:srgbClr val="C00000"/>
                </a:solidFill>
                <a:latin typeface="Tahoma" pitchFamily="34" charset="0"/>
                <a:ea typeface="Tahoma" pitchFamily="34" charset="0"/>
                <a:cs typeface="Tahoma" pitchFamily="34" charset="0"/>
              </a:rPr>
              <a:t>народе </a:t>
            </a:r>
            <a:r>
              <a:rPr lang="ru-RU" sz="1400" dirty="0">
                <a:solidFill>
                  <a:srgbClr val="C00000"/>
                </a:solidFill>
                <a:latin typeface="Tahoma" pitchFamily="34" charset="0"/>
                <a:ea typeface="Tahoma" pitchFamily="34" charset="0"/>
                <a:cs typeface="Tahoma" pitchFamily="34" charset="0"/>
              </a:rPr>
              <a:t>ведьмы и колдуны.</a:t>
            </a:r>
          </a:p>
          <a:p>
            <a:r>
              <a:rPr lang="ru-RU" sz="1400" dirty="0" smtClean="0">
                <a:solidFill>
                  <a:srgbClr val="C00000"/>
                </a:solidFill>
                <a:latin typeface="Tahoma" pitchFamily="34" charset="0"/>
                <a:ea typeface="Tahoma" pitchFamily="34" charset="0"/>
                <a:cs typeface="Tahoma" pitchFamily="34" charset="0"/>
              </a:rPr>
              <a:t>	В </a:t>
            </a:r>
            <a:r>
              <a:rPr lang="ru-RU" sz="1400" dirty="0">
                <a:solidFill>
                  <a:srgbClr val="C00000"/>
                </a:solidFill>
                <a:latin typeface="Tahoma" pitchFamily="34" charset="0"/>
                <a:ea typeface="Tahoma" pitchFamily="34" charset="0"/>
                <a:cs typeface="Tahoma" pitchFamily="34" charset="0"/>
              </a:rPr>
              <a:t>то время люди молились, приносили дары языческим божествам, изготавливали различные предметы, которые должны были защищать их. Так появилась первая кукла-оберег.</a:t>
            </a:r>
          </a:p>
          <a:p>
            <a:r>
              <a:rPr lang="ru-RU" sz="1400" dirty="0" smtClean="0">
                <a:solidFill>
                  <a:srgbClr val="C00000"/>
                </a:solidFill>
                <a:latin typeface="Tahoma" pitchFamily="34" charset="0"/>
                <a:ea typeface="Tahoma" pitchFamily="34" charset="0"/>
                <a:cs typeface="Tahoma" pitchFamily="34" charset="0"/>
              </a:rPr>
              <a:t>	Народные </a:t>
            </a:r>
            <a:r>
              <a:rPr lang="ru-RU" sz="1400" dirty="0">
                <a:solidFill>
                  <a:srgbClr val="C00000"/>
                </a:solidFill>
                <a:latin typeface="Tahoma" pitchFamily="34" charset="0"/>
                <a:ea typeface="Tahoma" pitchFamily="34" charset="0"/>
                <a:cs typeface="Tahoma" pitchFamily="34" charset="0"/>
              </a:rPr>
              <a:t>куклы-обереги создавались для различных целей. Они могли обеспечивать семье достаток, привлекать любовь, помогали женщинам забеременеть, защищали от </a:t>
            </a:r>
            <a:r>
              <a:rPr lang="ru-RU" sz="1400" dirty="0" smtClean="0">
                <a:solidFill>
                  <a:srgbClr val="C00000"/>
                </a:solidFill>
                <a:latin typeface="Tahoma" pitchFamily="34" charset="0"/>
                <a:ea typeface="Tahoma" pitchFamily="34" charset="0"/>
                <a:cs typeface="Tahoma" pitchFamily="34" charset="0"/>
              </a:rPr>
              <a:t>тёмных </a:t>
            </a:r>
            <a:r>
              <a:rPr lang="ru-RU" sz="1400" dirty="0">
                <a:solidFill>
                  <a:srgbClr val="C00000"/>
                </a:solidFill>
                <a:latin typeface="Tahoma" pitchFamily="34" charset="0"/>
                <a:ea typeface="Tahoma" pitchFamily="34" charset="0"/>
                <a:cs typeface="Tahoma" pitchFamily="34" charset="0"/>
              </a:rPr>
              <a:t>сил.</a:t>
            </a:r>
          </a:p>
          <a:p>
            <a:r>
              <a:rPr lang="ru-RU" sz="1400" dirty="0" smtClean="0">
                <a:solidFill>
                  <a:srgbClr val="C00000"/>
                </a:solidFill>
                <a:latin typeface="Tahoma" pitchFamily="34" charset="0"/>
                <a:ea typeface="Tahoma" pitchFamily="34" charset="0"/>
                <a:cs typeface="Tahoma" pitchFamily="34" charset="0"/>
              </a:rPr>
              <a:t>	Первые </a:t>
            </a:r>
            <a:r>
              <a:rPr lang="ru-RU" sz="1400" dirty="0">
                <a:solidFill>
                  <a:srgbClr val="C00000"/>
                </a:solidFill>
                <a:latin typeface="Tahoma" pitchFamily="34" charset="0"/>
                <a:ea typeface="Tahoma" pitchFamily="34" charset="0"/>
                <a:cs typeface="Tahoma" pitchFamily="34" charset="0"/>
              </a:rPr>
              <a:t>подобные талисманы состояли из веточек или лозы, то есть того, что всегда было под рукой. Позже их стали украшать тканью, и постепенно появились куклы, которые делали только из материи.</a:t>
            </a:r>
          </a:p>
          <a:p>
            <a:r>
              <a:rPr lang="ru-RU" sz="1400" dirty="0" smtClean="0">
                <a:solidFill>
                  <a:srgbClr val="C00000"/>
                </a:solidFill>
                <a:latin typeface="Tahoma" pitchFamily="34" charset="0"/>
                <a:ea typeface="Tahoma" pitchFamily="34" charset="0"/>
                <a:cs typeface="Tahoma" pitchFamily="34" charset="0"/>
              </a:rPr>
              <a:t>	Язычники </a:t>
            </a:r>
            <a:r>
              <a:rPr lang="ru-RU" sz="1400" dirty="0">
                <a:solidFill>
                  <a:srgbClr val="C00000"/>
                </a:solidFill>
                <a:latin typeface="Tahoma" pitchFamily="34" charset="0"/>
                <a:ea typeface="Tahoma" pitchFamily="34" charset="0"/>
                <a:cs typeface="Tahoma" pitchFamily="34" charset="0"/>
              </a:rPr>
              <a:t>хорошо разбирались в травах, применяли их, чтобы продлять молодость, изгонять из заболевших хворь и нечисть. Поэтому амулеты нередко набивали </a:t>
            </a:r>
            <a:r>
              <a:rPr lang="ru-RU" sz="1400" dirty="0" smtClean="0">
                <a:solidFill>
                  <a:srgbClr val="C00000"/>
                </a:solidFill>
                <a:latin typeface="Tahoma" pitchFamily="34" charset="0"/>
                <a:ea typeface="Tahoma" pitchFamily="34" charset="0"/>
                <a:cs typeface="Tahoma" pitchFamily="34" charset="0"/>
              </a:rPr>
              <a:t>высушенными  </a:t>
            </a:r>
            <a:r>
              <a:rPr lang="ru-RU" sz="1400" dirty="0">
                <a:solidFill>
                  <a:srgbClr val="C00000"/>
                </a:solidFill>
                <a:latin typeface="Tahoma" pitchFamily="34" charset="0"/>
                <a:ea typeface="Tahoma" pitchFamily="34" charset="0"/>
                <a:cs typeface="Tahoma" pitchFamily="34" charset="0"/>
              </a:rPr>
              <a:t>травами, стремясь усилить их магические свойства</a:t>
            </a:r>
            <a:r>
              <a:rPr lang="ru-RU" sz="1400" dirty="0" smtClean="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Обереги почитали, передавали от матери к дочери. Их изготавливали только опытные женщины, много успевшие узнать и увидеть за свою жизнь. Это могли быть старшие представительницы рода, например, прабабушки или просто матери. Во время обряда создания куклы никто не должен был мешать мастерице, ведь ей нужно было погрузиться в процесс, не прерываясь и не откладывая его завершение на потом.</a:t>
            </a:r>
          </a:p>
          <a:p>
            <a:endParaRPr lang="ru-RU" sz="1600" dirty="0">
              <a:solidFill>
                <a:srgbClr val="C00000"/>
              </a:solidFill>
              <a:latin typeface="Tahoma" pitchFamily="34" charset="0"/>
              <a:ea typeface="Tahoma" pitchFamily="34" charset="0"/>
              <a:cs typeface="Tahoma" pitchFamily="34" charset="0"/>
            </a:endParaRPr>
          </a:p>
          <a:p>
            <a:r>
              <a:rPr lang="ru-RU" sz="1600" dirty="0" smtClean="0">
                <a:solidFill>
                  <a:srgbClr val="C00000"/>
                </a:solidFill>
                <a:latin typeface="Tahoma" pitchFamily="34" charset="0"/>
                <a:ea typeface="Tahoma" pitchFamily="34" charset="0"/>
                <a:cs typeface="Tahoma" pitchFamily="34" charset="0"/>
              </a:rPr>
              <a:t>	</a:t>
            </a:r>
            <a:endParaRPr lang="ru-RU" sz="1600" dirty="0">
              <a:solidFill>
                <a:srgbClr val="C00000"/>
              </a:solidFill>
              <a:latin typeface="Tahoma" pitchFamily="34" charset="0"/>
              <a:ea typeface="Tahoma" pitchFamily="34" charset="0"/>
              <a:cs typeface="Tahoma" pitchFamily="34" charset="0"/>
            </a:endParaRPr>
          </a:p>
        </p:txBody>
      </p:sp>
      <p:pic>
        <p:nvPicPr>
          <p:cNvPr id="7" name="Picture 2" descr="https://ethnoboho.ru/wp-content/uploads/2016/04/%D0%91%D0%B5%D1%80%D0%B5%D0%B3%D0%B8%D0%BD%D1%8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374" y="3146665"/>
            <a:ext cx="1440000" cy="1236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033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sp>
        <p:nvSpPr>
          <p:cNvPr id="4" name="Прямоугольник 3"/>
          <p:cNvSpPr/>
          <p:nvPr/>
        </p:nvSpPr>
        <p:spPr>
          <a:xfrm>
            <a:off x="2282194" y="528186"/>
            <a:ext cx="7200800" cy="7001917"/>
          </a:xfrm>
          <a:prstGeom prst="rect">
            <a:avLst/>
          </a:prstGeom>
          <a:ln>
            <a:solidFill>
              <a:srgbClr val="C00000"/>
            </a:solidFill>
          </a:ln>
        </p:spPr>
        <p:txBody>
          <a:bodyPr wrap="square">
            <a:spAutoFit/>
          </a:bodyPr>
          <a:lstStyle/>
          <a:p>
            <a:r>
              <a:rPr lang="ru-RU" dirty="0" smtClean="0"/>
              <a:t>	</a:t>
            </a:r>
            <a:r>
              <a:rPr lang="ru-RU" sz="1600" dirty="0" smtClean="0">
                <a:solidFill>
                  <a:srgbClr val="C00000"/>
                </a:solidFill>
                <a:latin typeface="Tahoma" pitchFamily="34" charset="0"/>
                <a:ea typeface="Tahoma" pitchFamily="34" charset="0"/>
                <a:cs typeface="Tahoma" pitchFamily="34" charset="0"/>
              </a:rPr>
              <a:t> </a:t>
            </a:r>
            <a:r>
              <a:rPr lang="ru-RU" sz="1600" dirty="0">
                <a:solidFill>
                  <a:srgbClr val="C00000"/>
                </a:solidFill>
                <a:latin typeface="Tahoma" pitchFamily="34" charset="0"/>
                <a:ea typeface="Tahoma" pitchFamily="34" charset="0"/>
                <a:cs typeface="Tahoma" pitchFamily="34" charset="0"/>
              </a:rPr>
              <a:t>	</a:t>
            </a:r>
            <a:r>
              <a:rPr lang="ru-RU" sz="1400" dirty="0" err="1" smtClean="0">
                <a:solidFill>
                  <a:srgbClr val="C00000"/>
                </a:solidFill>
                <a:latin typeface="Tahoma" pitchFamily="34" charset="0"/>
                <a:ea typeface="Tahoma" pitchFamily="34" charset="0"/>
                <a:cs typeface="Tahoma" pitchFamily="34" charset="0"/>
              </a:rPr>
              <a:t>Обережные</a:t>
            </a:r>
            <a:r>
              <a:rPr lang="ru-RU" sz="1400" dirty="0" smtClean="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куклы были важной составляющей культуры народа – их можно было встретить в любом доме на видных местах, в детской колыбели. Некоторые подобные обереги люди постоянно держали при себе.</a:t>
            </a:r>
          </a:p>
          <a:p>
            <a:pPr lvl="0"/>
            <a:r>
              <a:rPr lang="ru-RU" sz="1400" dirty="0" smtClean="0">
                <a:solidFill>
                  <a:srgbClr val="C00000"/>
                </a:solidFill>
                <a:latin typeface="Tahoma" pitchFamily="34" charset="0"/>
                <a:ea typeface="Tahoma" pitchFamily="34" charset="0"/>
                <a:cs typeface="Tahoma" pitchFamily="34" charset="0"/>
              </a:rPr>
              <a:t>	</a:t>
            </a:r>
            <a:r>
              <a:rPr lang="ru-RU" sz="1400" dirty="0" err="1">
                <a:solidFill>
                  <a:srgbClr val="C00000"/>
                </a:solidFill>
                <a:latin typeface="Tahoma" pitchFamily="34" charset="0"/>
                <a:ea typeface="Tahoma" pitchFamily="34" charset="0"/>
                <a:cs typeface="Tahoma" pitchFamily="34" charset="0"/>
              </a:rPr>
              <a:t>Обережные</a:t>
            </a:r>
            <a:r>
              <a:rPr lang="ru-RU" sz="1400" dirty="0">
                <a:solidFill>
                  <a:srgbClr val="C00000"/>
                </a:solidFill>
                <a:latin typeface="Tahoma" pitchFamily="34" charset="0"/>
                <a:ea typeface="Tahoma" pitchFamily="34" charset="0"/>
                <a:cs typeface="Tahoma" pitchFamily="34" charset="0"/>
              </a:rPr>
              <a:t> куклы обычно делались из кусочков старой, ношеной одежды, впитавшей в себя энергетику хозяина, вызывающей положительные эмоции и воспоминания. </a:t>
            </a:r>
            <a:r>
              <a:rPr lang="ru-RU" sz="1400" dirty="0" smtClean="0">
                <a:solidFill>
                  <a:srgbClr val="C00000"/>
                </a:solidFill>
                <a:latin typeface="Tahoma" pitchFamily="34" charset="0"/>
                <a:ea typeface="Tahoma" pitchFamily="34" charset="0"/>
                <a:cs typeface="Tahoma" pitchFamily="34" charset="0"/>
              </a:rPr>
              <a:t> </a:t>
            </a: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 В </a:t>
            </a:r>
            <a:r>
              <a:rPr lang="ru-RU" sz="1400" dirty="0">
                <a:solidFill>
                  <a:srgbClr val="C00000"/>
                </a:solidFill>
                <a:latin typeface="Tahoma" pitchFamily="34" charset="0"/>
                <a:ea typeface="Tahoma" pitchFamily="34" charset="0"/>
                <a:cs typeface="Tahoma" pitchFamily="34" charset="0"/>
              </a:rPr>
              <a:t>пятницу рукодельем не занимаются. Традиционно куклу делали «в подоле» на коленках, не на столе. Народные куклы не приносят </a:t>
            </a:r>
            <a:r>
              <a:rPr lang="ru-RU" sz="1400" dirty="0" smtClean="0">
                <a:solidFill>
                  <a:srgbClr val="C00000"/>
                </a:solidFill>
                <a:latin typeface="Tahoma" pitchFamily="34" charset="0"/>
                <a:ea typeface="Tahoma" pitchFamily="34" charset="0"/>
                <a:cs typeface="Tahoma" pitchFamily="34" charset="0"/>
              </a:rPr>
              <a:t>вреда: </a:t>
            </a:r>
            <a:r>
              <a:rPr lang="ru-RU" sz="1400" dirty="0">
                <a:solidFill>
                  <a:srgbClr val="C00000"/>
                </a:solidFill>
                <a:latin typeface="Tahoma" pitchFamily="34" charset="0"/>
                <a:ea typeface="Tahoma" pitchFamily="34" charset="0"/>
                <a:cs typeface="Tahoma" pitchFamily="34" charset="0"/>
              </a:rPr>
              <a:t>увлечение куклами </a:t>
            </a:r>
            <a:r>
              <a:rPr lang="ru-RU" sz="1400" dirty="0" smtClean="0">
                <a:solidFill>
                  <a:srgbClr val="C00000"/>
                </a:solidFill>
                <a:latin typeface="Tahoma" pitchFamily="34" charset="0"/>
                <a:ea typeface="Tahoma" pitchFamily="34" charset="0"/>
                <a:cs typeface="Tahoma" pitchFamily="34" charset="0"/>
              </a:rPr>
              <a:t>даёт </a:t>
            </a:r>
            <a:r>
              <a:rPr lang="ru-RU" sz="1400" dirty="0">
                <a:solidFill>
                  <a:srgbClr val="C00000"/>
                </a:solidFill>
                <a:latin typeface="Tahoma" pitchFamily="34" charset="0"/>
                <a:ea typeface="Tahoma" pitchFamily="34" charset="0"/>
                <a:cs typeface="Tahoma" pitchFamily="34" charset="0"/>
              </a:rPr>
              <a:t>возможность сохранить чистоту </a:t>
            </a:r>
            <a:r>
              <a:rPr lang="ru-RU" sz="1400" dirty="0" smtClean="0">
                <a:solidFill>
                  <a:srgbClr val="C00000"/>
                </a:solidFill>
                <a:latin typeface="Tahoma" pitchFamily="34" charset="0"/>
                <a:ea typeface="Tahoma" pitchFamily="34" charset="0"/>
                <a:cs typeface="Tahoma" pitchFamily="34" charset="0"/>
              </a:rPr>
              <a:t>души.  </a:t>
            </a:r>
            <a:r>
              <a:rPr lang="ru-RU" sz="1400" dirty="0">
                <a:solidFill>
                  <a:srgbClr val="C00000"/>
                </a:solidFill>
                <a:latin typeface="Tahoma" pitchFamily="34" charset="0"/>
                <a:ea typeface="Tahoma" pitchFamily="34" charset="0"/>
                <a:cs typeface="Tahoma" pitchFamily="34" charset="0"/>
              </a:rPr>
              <a:t>Ч</a:t>
            </a:r>
            <a:r>
              <a:rPr lang="ru-RU" sz="1400" dirty="0" smtClean="0">
                <a:solidFill>
                  <a:srgbClr val="C00000"/>
                </a:solidFill>
                <a:latin typeface="Tahoma" pitchFamily="34" charset="0"/>
                <a:ea typeface="Tahoma" pitchFamily="34" charset="0"/>
                <a:cs typeface="Tahoma" pitchFamily="34" charset="0"/>
              </a:rPr>
              <a:t>еловек</a:t>
            </a:r>
            <a:r>
              <a:rPr lang="ru-RU" sz="1400" dirty="0">
                <a:solidFill>
                  <a:srgbClr val="C00000"/>
                </a:solidFill>
                <a:latin typeface="Tahoma" pitchFamily="34" charset="0"/>
                <a:ea typeface="Tahoma" pitchFamily="34" charset="0"/>
                <a:cs typeface="Tahoma" pitchFamily="34" charset="0"/>
              </a:rPr>
              <a:t>, который любит кукол, и с людьми общается немного иначе – он более мягок, отзывчив</a:t>
            </a:r>
            <a:r>
              <a:rPr lang="ru-RU" sz="1400" dirty="0" smtClean="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Кукольные </a:t>
            </a:r>
            <a:r>
              <a:rPr lang="ru-RU" sz="1400" dirty="0">
                <a:solidFill>
                  <a:srgbClr val="C00000"/>
                </a:solidFill>
                <a:latin typeface="Tahoma" pitchFamily="34" charset="0"/>
                <a:ea typeface="Tahoma" pitchFamily="34" charset="0"/>
                <a:cs typeface="Tahoma" pitchFamily="34" charset="0"/>
              </a:rPr>
              <a:t>платья шили </a:t>
            </a:r>
            <a:r>
              <a:rPr lang="ru-RU" sz="1400" dirty="0" smtClean="0">
                <a:solidFill>
                  <a:srgbClr val="C00000"/>
                </a:solidFill>
                <a:latin typeface="Tahoma" pitchFamily="34" charset="0"/>
                <a:ea typeface="Tahoma" pitchFamily="34" charset="0"/>
                <a:cs typeface="Tahoma" pitchFamily="34" charset="0"/>
              </a:rPr>
              <a:t>не </a:t>
            </a:r>
            <a:r>
              <a:rPr lang="ru-RU" sz="1400" dirty="0">
                <a:solidFill>
                  <a:srgbClr val="C00000"/>
                </a:solidFill>
                <a:latin typeface="Tahoma" pitchFamily="34" charset="0"/>
                <a:ea typeface="Tahoma" pitchFamily="34" charset="0"/>
                <a:cs typeface="Tahoma" pitchFamily="34" charset="0"/>
              </a:rPr>
              <a:t>просто так, а со смыслом. Во-первых, в </a:t>
            </a:r>
            <a:r>
              <a:rPr lang="ru-RU" sz="1400" b="1" dirty="0">
                <a:solidFill>
                  <a:srgbClr val="C00000"/>
                </a:solidFill>
                <a:latin typeface="Tahoma" pitchFamily="34" charset="0"/>
                <a:ea typeface="Tahoma" pitchFamily="34" charset="0"/>
                <a:cs typeface="Tahoma" pitchFamily="34" charset="0"/>
              </a:rPr>
              <a:t>наряде всегда должен был присутствовать красный цвет – цвет солнца, тепла, здоровья, радости. И </a:t>
            </a:r>
            <a:r>
              <a:rPr lang="ru-RU" sz="1400" b="1" dirty="0" smtClean="0">
                <a:solidFill>
                  <a:srgbClr val="C00000"/>
                </a:solidFill>
                <a:latin typeface="Tahoma" pitchFamily="34" charset="0"/>
                <a:ea typeface="Tahoma" pitchFamily="34" charset="0"/>
                <a:cs typeface="Tahoma" pitchFamily="34" charset="0"/>
              </a:rPr>
              <a:t>ещё </a:t>
            </a:r>
            <a:r>
              <a:rPr lang="ru-RU" sz="1400" b="1" dirty="0">
                <a:solidFill>
                  <a:srgbClr val="C00000"/>
                </a:solidFill>
                <a:latin typeface="Tahoma" pitchFamily="34" charset="0"/>
                <a:ea typeface="Tahoma" pitchFamily="34" charset="0"/>
                <a:cs typeface="Tahoma" pitchFamily="34" charset="0"/>
              </a:rPr>
              <a:t>считали, что он обладает охранительным действием: оберегает от сглаза и травм. </a:t>
            </a:r>
            <a:endParaRPr lang="ru-RU" sz="1400" b="1" dirty="0" smtClean="0">
              <a:solidFill>
                <a:srgbClr val="C00000"/>
              </a:solidFill>
              <a:latin typeface="Tahoma" pitchFamily="34" charset="0"/>
              <a:ea typeface="Tahoma" pitchFamily="34" charset="0"/>
              <a:cs typeface="Tahoma" pitchFamily="34" charset="0"/>
            </a:endParaRP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На </a:t>
            </a:r>
            <a:r>
              <a:rPr lang="ru-RU" sz="1400" dirty="0">
                <a:solidFill>
                  <a:srgbClr val="C00000"/>
                </a:solidFill>
                <a:latin typeface="Tahoma" pitchFamily="34" charset="0"/>
                <a:ea typeface="Tahoma" pitchFamily="34" charset="0"/>
                <a:cs typeface="Tahoma" pitchFamily="34" charset="0"/>
              </a:rPr>
              <a:t>кукольном </a:t>
            </a:r>
            <a:r>
              <a:rPr lang="ru-RU" sz="1400" dirty="0" smtClean="0">
                <a:solidFill>
                  <a:srgbClr val="C00000"/>
                </a:solidFill>
                <a:latin typeface="Tahoma" pitchFamily="34" charset="0"/>
                <a:ea typeface="Tahoma" pitchFamily="34" charset="0"/>
                <a:cs typeface="Tahoma" pitchFamily="34" charset="0"/>
              </a:rPr>
              <a:t>платье  вышивали</a:t>
            </a:r>
            <a:r>
              <a:rPr lang="ru-RU" sz="1400" dirty="0">
                <a:solidFill>
                  <a:srgbClr val="C00000"/>
                </a:solidFill>
                <a:latin typeface="Tahoma" pitchFamily="34" charset="0"/>
                <a:ea typeface="Tahoma" pitchFamily="34" charset="0"/>
                <a:cs typeface="Tahoma" pitchFamily="34" charset="0"/>
              </a:rPr>
              <a:t>: круги, кресты, розетки – знаки солнца; женские фигурки и оленей- символы плодородия; волнообразные линии – знаки воды; горизонтальные линии – знаки земли, ромбики с точками внутри - символ засеянного поля; вертикальные линии - знаки дерева, вечно живой природы</a:t>
            </a:r>
            <a:r>
              <a:rPr lang="ru-RU" sz="1400" dirty="0" smtClean="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Каждая кукла имела своё собственное имя и уникальные особенности. Общим был только способ изготовления – мотание тканей без применения иголок-ножниц. Поэтому традиционную славянскую куклу ещё называют </a:t>
            </a:r>
            <a:r>
              <a:rPr lang="ru-RU" sz="1400" dirty="0" err="1">
                <a:solidFill>
                  <a:srgbClr val="C00000"/>
                </a:solidFill>
                <a:latin typeface="Tahoma" pitchFamily="34" charset="0"/>
                <a:ea typeface="Tahoma" pitchFamily="34" charset="0"/>
                <a:cs typeface="Tahoma" pitchFamily="34" charset="0"/>
              </a:rPr>
              <a:t>мотанкой</a:t>
            </a:r>
            <a:r>
              <a:rPr lang="ru-RU" sz="1400" dirty="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Изготовление </a:t>
            </a:r>
            <a:r>
              <a:rPr lang="ru-RU" sz="1400" dirty="0" err="1">
                <a:solidFill>
                  <a:srgbClr val="C00000"/>
                </a:solidFill>
                <a:latin typeface="Tahoma" pitchFamily="34" charset="0"/>
                <a:ea typeface="Tahoma" pitchFamily="34" charset="0"/>
                <a:cs typeface="Tahoma" pitchFamily="34" charset="0"/>
              </a:rPr>
              <a:t>мотанок</a:t>
            </a:r>
            <a:r>
              <a:rPr lang="ru-RU" sz="1400" dirty="0">
                <a:solidFill>
                  <a:srgbClr val="C00000"/>
                </a:solidFill>
                <a:latin typeface="Tahoma" pitchFamily="34" charset="0"/>
                <a:ea typeface="Tahoma" pitchFamily="34" charset="0"/>
                <a:cs typeface="Tahoma" pitchFamily="34" charset="0"/>
              </a:rPr>
              <a:t> – одна из самых древних и интересных славянских традиций. Симпатичных тряпичных куколок язычники делали не просто так, чтобы развлечься, а по особому поводу. Таким поводом мог послужить праздник, болезнь или даже заветное желание.</a:t>
            </a:r>
          </a:p>
          <a:p>
            <a:r>
              <a:rPr lang="ru-RU" sz="1400" dirty="0">
                <a:solidFill>
                  <a:srgbClr val="C00000"/>
                </a:solidFill>
                <a:latin typeface="Tahoma" pitchFamily="34" charset="0"/>
                <a:ea typeface="Tahoma" pitchFamily="34" charset="0"/>
                <a:cs typeface="Tahoma" pitchFamily="34" charset="0"/>
              </a:rPr>
              <a:t>	Одни куклы улучшали урожай, а другие отгоняли нечисть, отводили беду или дурной глаз. Но были ляльки и для личного использования. </a:t>
            </a:r>
          </a:p>
          <a:p>
            <a:endParaRPr lang="ru-RU" sz="1400" dirty="0">
              <a:solidFill>
                <a:srgbClr val="C00000"/>
              </a:solidFill>
              <a:latin typeface="Tahoma" pitchFamily="34" charset="0"/>
              <a:ea typeface="Tahoma" pitchFamily="34" charset="0"/>
              <a:cs typeface="Tahoma" pitchFamily="34" charset="0"/>
            </a:endParaRPr>
          </a:p>
          <a:p>
            <a:endParaRPr lang="ru-RU" sz="1800" dirty="0"/>
          </a:p>
          <a:p>
            <a:pPr lvl="0"/>
            <a:endParaRPr lang="ru-RU" sz="1800" dirty="0">
              <a:solidFill>
                <a:srgbClr val="C00000"/>
              </a:solidFill>
              <a:latin typeface="Tahoma" pitchFamily="34" charset="0"/>
              <a:ea typeface="Tahoma" pitchFamily="34" charset="0"/>
              <a:cs typeface="Tahoma" pitchFamily="34" charset="0"/>
            </a:endParaRPr>
          </a:p>
        </p:txBody>
      </p:sp>
      <p:pic>
        <p:nvPicPr>
          <p:cNvPr id="7" name="Picture 2" descr="https://ethnoboho.ru/wp-content/uploads/2016/04/%D0%91%D0%B5%D1%80%D0%B5%D0%B3%D0%B8%D0%BD%D1%8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54" y="3146665"/>
            <a:ext cx="1440000" cy="1236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80339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12290" name="Picture 2" descr="E:\Народная кукла\Рисунок3.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850134" y="1764407"/>
            <a:ext cx="3600000" cy="27617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97848" y="4623301"/>
            <a:ext cx="4226763" cy="1200329"/>
          </a:xfrm>
          <a:prstGeom prst="rect">
            <a:avLst/>
          </a:prstGeom>
          <a:ln>
            <a:solidFill>
              <a:srgbClr val="C00000"/>
            </a:solidFill>
          </a:ln>
        </p:spPr>
        <p:txBody>
          <a:bodyPr wrap="square">
            <a:spAutoFit/>
          </a:bodyPr>
          <a:lstStyle/>
          <a:p>
            <a:r>
              <a:rPr lang="ru-RU" sz="1400" dirty="0" err="1">
                <a:solidFill>
                  <a:srgbClr val="C00000"/>
                </a:solidFill>
                <a:latin typeface="Tahoma" pitchFamily="34" charset="0"/>
                <a:ea typeface="Tahoma" pitchFamily="34" charset="0"/>
                <a:cs typeface="Tahoma" pitchFamily="34" charset="0"/>
              </a:rPr>
              <a:t>Пеленашки</a:t>
            </a:r>
            <a:r>
              <a:rPr lang="ru-RU" sz="1400" dirty="0">
                <a:solidFill>
                  <a:srgbClr val="C00000"/>
                </a:solidFill>
                <a:latin typeface="Tahoma" pitchFamily="34" charset="0"/>
                <a:ea typeface="Tahoma" pitchFamily="34" charset="0"/>
                <a:cs typeface="Tahoma" pitchFamily="34" charset="0"/>
              </a:rPr>
              <a:t>, Спиридон  или  </a:t>
            </a:r>
            <a:r>
              <a:rPr lang="ru-RU" sz="1400" dirty="0" err="1">
                <a:solidFill>
                  <a:srgbClr val="C00000"/>
                </a:solidFill>
                <a:latin typeface="Tahoma" pitchFamily="34" charset="0"/>
                <a:ea typeface="Tahoma" pitchFamily="34" charset="0"/>
                <a:cs typeface="Tahoma" pitchFamily="34" charset="0"/>
              </a:rPr>
              <a:t>Многоручка</a:t>
            </a:r>
            <a:r>
              <a:rPr lang="ru-RU" sz="1400" dirty="0">
                <a:solidFill>
                  <a:srgbClr val="C00000"/>
                </a:solidFill>
                <a:latin typeface="Tahoma" pitchFamily="34" charset="0"/>
                <a:ea typeface="Tahoma" pitchFamily="34" charset="0"/>
                <a:cs typeface="Tahoma" pitchFamily="34" charset="0"/>
              </a:rPr>
              <a:t>,</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С  незапамятных  времён  с  Русью  неразлучно.</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А  традиции  храня  многовековые</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Главная  в  дому  всегда - кукла  </a:t>
            </a:r>
            <a:r>
              <a:rPr lang="ru-RU" sz="1400" b="1" dirty="0" err="1">
                <a:solidFill>
                  <a:srgbClr val="C00000"/>
                </a:solidFill>
                <a:latin typeface="Tahoma" pitchFamily="34" charset="0"/>
                <a:ea typeface="Tahoma" pitchFamily="34" charset="0"/>
                <a:cs typeface="Tahoma" pitchFamily="34" charset="0"/>
              </a:rPr>
              <a:t>Берегиня</a:t>
            </a:r>
            <a:r>
              <a:rPr lang="ru-RU" sz="1400" b="1" dirty="0" smtClean="0">
                <a:solidFill>
                  <a:srgbClr val="C00000"/>
                </a:solidFill>
                <a:latin typeface="Tahoma" pitchFamily="34" charset="0"/>
                <a:ea typeface="Tahoma" pitchFamily="34" charset="0"/>
                <a:cs typeface="Tahoma" pitchFamily="34" charset="0"/>
              </a:rPr>
              <a:t>.</a:t>
            </a:r>
          </a:p>
          <a:p>
            <a:r>
              <a:rPr lang="ru-RU" sz="1600" b="1" dirty="0">
                <a:solidFill>
                  <a:srgbClr val="C00000"/>
                </a:solidFill>
                <a:latin typeface="Tahoma" pitchFamily="34" charset="0"/>
                <a:ea typeface="Tahoma" pitchFamily="34" charset="0"/>
                <a:cs typeface="Tahoma" pitchFamily="34" charset="0"/>
              </a:rPr>
              <a:t>	</a:t>
            </a:r>
            <a:r>
              <a:rPr lang="ru-RU" sz="1200" b="1" i="1" dirty="0" smtClean="0">
                <a:latin typeface="Tahoma" pitchFamily="34" charset="0"/>
                <a:ea typeface="Tahoma" pitchFamily="34" charset="0"/>
                <a:cs typeface="Tahoma" pitchFamily="34" charset="0"/>
              </a:rPr>
              <a:t> </a:t>
            </a:r>
            <a:r>
              <a:rPr lang="ru-RU" sz="1200" b="1" dirty="0" smtClean="0">
                <a:solidFill>
                  <a:srgbClr val="C00000"/>
                </a:solidFill>
                <a:latin typeface="Tahoma" pitchFamily="34" charset="0"/>
                <a:ea typeface="Tahoma" pitchFamily="34" charset="0"/>
                <a:cs typeface="Tahoma" pitchFamily="34" charset="0"/>
              </a:rPr>
              <a:t>Эльза Попова</a:t>
            </a:r>
            <a:endParaRPr lang="ru-RU" sz="1200" b="1" dirty="0">
              <a:solidFill>
                <a:srgbClr val="C00000"/>
              </a:solidFill>
              <a:latin typeface="Tahoma" pitchFamily="34" charset="0"/>
              <a:ea typeface="Tahoma" pitchFamily="34" charset="0"/>
              <a:cs typeface="Tahoma" pitchFamily="34" charset="0"/>
            </a:endParaRPr>
          </a:p>
        </p:txBody>
      </p:sp>
      <p:sp>
        <p:nvSpPr>
          <p:cNvPr id="6" name="Прямоугольник 5"/>
          <p:cNvSpPr/>
          <p:nvPr/>
        </p:nvSpPr>
        <p:spPr>
          <a:xfrm>
            <a:off x="3117077" y="360685"/>
            <a:ext cx="5400675" cy="415498"/>
          </a:xfrm>
          <a:prstGeom prst="rect">
            <a:avLst/>
          </a:prstGeom>
        </p:spPr>
        <p:txBody>
          <a:bodyPr>
            <a:spAutoFit/>
          </a:bodyPr>
          <a:lstStyle/>
          <a:p>
            <a:r>
              <a:rPr lang="ru-RU" dirty="0" smtClean="0"/>
              <a:t> </a:t>
            </a:r>
            <a:endParaRPr lang="ru-RU" dirty="0"/>
          </a:p>
        </p:txBody>
      </p:sp>
      <p:pic>
        <p:nvPicPr>
          <p:cNvPr id="10"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160" y="1442138"/>
            <a:ext cx="4395598" cy="460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688708" y="2099534"/>
            <a:ext cx="4031896" cy="3724096"/>
          </a:xfrm>
          <a:prstGeom prst="rect">
            <a:avLst/>
          </a:prstGeom>
          <a:ln>
            <a:noFill/>
          </a:ln>
        </p:spPr>
        <p:txBody>
          <a:bodyPr wrap="square">
            <a:spAutoFit/>
          </a:bodyPr>
          <a:lstStyle/>
          <a:p>
            <a:r>
              <a:rPr lang="ru-RU" sz="1800" dirty="0" smtClean="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a:t>
            </a:r>
            <a:r>
              <a:rPr lang="ru-RU" sz="1400" dirty="0">
                <a:solidFill>
                  <a:srgbClr val="C00000"/>
                </a:solidFill>
                <a:latin typeface="Tahoma" pitchFamily="34" charset="0"/>
                <a:ea typeface="Tahoma" pitchFamily="34" charset="0"/>
                <a:cs typeface="Tahoma" pitchFamily="34" charset="0"/>
              </a:rPr>
              <a:t>Хранительница домашнего очага» — такое выражение нередко можно услышать в современной жизни</a:t>
            </a:r>
            <a:r>
              <a:rPr lang="ru-RU" sz="1400" dirty="0" smtClean="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Эта </a:t>
            </a:r>
            <a:r>
              <a:rPr lang="ru-RU" sz="1400" dirty="0">
                <a:solidFill>
                  <a:srgbClr val="C00000"/>
                </a:solidFill>
                <a:latin typeface="Tahoma" pitchFamily="34" charset="0"/>
                <a:ea typeface="Tahoma" pitchFamily="34" charset="0"/>
                <a:cs typeface="Tahoma" pitchFamily="34" charset="0"/>
              </a:rPr>
              <a:t>кукла считалась очень сильным оберегом — защитницей дома и рода от всякого лиха. Изготавливала </a:t>
            </a:r>
            <a:r>
              <a:rPr lang="ru-RU" sz="1400" b="1" dirty="0" err="1">
                <a:solidFill>
                  <a:srgbClr val="C00000"/>
                </a:solidFill>
                <a:latin typeface="Tahoma" pitchFamily="34" charset="0"/>
                <a:ea typeface="Tahoma" pitchFamily="34" charset="0"/>
                <a:cs typeface="Tahoma" pitchFamily="34" charset="0"/>
              </a:rPr>
              <a:t>Берегиню</a:t>
            </a:r>
            <a:r>
              <a:rPr lang="ru-RU" sz="1400" b="1" dirty="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старшая в семье женщина-</a:t>
            </a:r>
            <a:r>
              <a:rPr lang="ru-RU" sz="1400" dirty="0" err="1">
                <a:solidFill>
                  <a:srgbClr val="C00000"/>
                </a:solidFill>
                <a:latin typeface="Tahoma" pitchFamily="34" charset="0"/>
                <a:ea typeface="Tahoma" pitchFamily="34" charset="0"/>
                <a:cs typeface="Tahoma" pitchFamily="34" charset="0"/>
              </a:rPr>
              <a:t>большуха</a:t>
            </a:r>
            <a:r>
              <a:rPr lang="ru-RU" sz="1400" dirty="0">
                <a:solidFill>
                  <a:srgbClr val="C00000"/>
                </a:solidFill>
                <a:latin typeface="Tahoma" pitchFamily="34" charset="0"/>
                <a:ea typeface="Tahoma" pitchFamily="34" charset="0"/>
                <a:cs typeface="Tahoma" pitchFamily="34" charset="0"/>
              </a:rPr>
              <a:t>. Мастерили куклу на основе столбика (закрученной в валик плотной ткани) или бересты. Одежду старались сделать яркой, праздничной. Помещали </a:t>
            </a:r>
            <a:r>
              <a:rPr lang="ru-RU" sz="1400" b="1" dirty="0" err="1">
                <a:solidFill>
                  <a:srgbClr val="C00000"/>
                </a:solidFill>
                <a:latin typeface="Tahoma" pitchFamily="34" charset="0"/>
                <a:ea typeface="Tahoma" pitchFamily="34" charset="0"/>
                <a:cs typeface="Tahoma" pitchFamily="34" charset="0"/>
              </a:rPr>
              <a:t>Берегиню</a:t>
            </a:r>
            <a:r>
              <a:rPr lang="ru-RU" sz="1400" dirty="0">
                <a:solidFill>
                  <a:srgbClr val="C00000"/>
                </a:solidFill>
                <a:latin typeface="Tahoma" pitchFamily="34" charset="0"/>
                <a:ea typeface="Tahoma" pitchFamily="34" charset="0"/>
                <a:cs typeface="Tahoma" pitchFamily="34" charset="0"/>
              </a:rPr>
              <a:t> в передний (красный) угол</a:t>
            </a:r>
            <a:r>
              <a:rPr lang="ru-RU" sz="1400" dirty="0" smtClean="0">
                <a:solidFill>
                  <a:srgbClr val="C00000"/>
                </a:solidFill>
                <a:latin typeface="Tahoma" pitchFamily="34" charset="0"/>
                <a:ea typeface="Tahoma" pitchFamily="34" charset="0"/>
                <a:cs typeface="Tahoma" pitchFamily="34" charset="0"/>
              </a:rPr>
              <a:t>. </a:t>
            </a: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Делали </a:t>
            </a:r>
            <a:r>
              <a:rPr lang="ru-RU" sz="1400" b="1" dirty="0" err="1">
                <a:solidFill>
                  <a:srgbClr val="C00000"/>
                </a:solidFill>
                <a:latin typeface="Tahoma" pitchFamily="34" charset="0"/>
                <a:ea typeface="Tahoma" pitchFamily="34" charset="0"/>
                <a:cs typeface="Tahoma" pitchFamily="34" charset="0"/>
              </a:rPr>
              <a:t>Берегинюшек</a:t>
            </a:r>
            <a:r>
              <a:rPr lang="ru-RU" sz="1400" dirty="0">
                <a:solidFill>
                  <a:srgbClr val="C00000"/>
                </a:solidFill>
                <a:latin typeface="Tahoma" pitchFamily="34" charset="0"/>
                <a:ea typeface="Tahoma" pitchFamily="34" charset="0"/>
                <a:cs typeface="Tahoma" pitchFamily="34" charset="0"/>
              </a:rPr>
              <a:t> высокими.</a:t>
            </a:r>
          </a:p>
          <a:p>
            <a:endParaRPr lang="ru-RU" sz="1800" dirty="0">
              <a:solidFill>
                <a:srgbClr val="C00000"/>
              </a:solidFill>
              <a:latin typeface="Tahoma" pitchFamily="34" charset="0"/>
              <a:ea typeface="Tahoma" pitchFamily="34" charset="0"/>
              <a:cs typeface="Tahoma" pitchFamily="34" charset="0"/>
            </a:endParaRPr>
          </a:p>
          <a:p>
            <a:endParaRPr lang="ru-RU" sz="1800" dirty="0">
              <a:solidFill>
                <a:srgbClr val="C00000"/>
              </a:solidFill>
              <a:latin typeface="Tahoma" pitchFamily="34" charset="0"/>
              <a:ea typeface="Tahoma" pitchFamily="34" charset="0"/>
              <a:cs typeface="Tahoma" pitchFamily="34" charset="0"/>
            </a:endParaRPr>
          </a:p>
        </p:txBody>
      </p:sp>
      <p:sp>
        <p:nvSpPr>
          <p:cNvPr id="8" name="Прямоугольник 7"/>
          <p:cNvSpPr/>
          <p:nvPr/>
        </p:nvSpPr>
        <p:spPr>
          <a:xfrm>
            <a:off x="4021932" y="650380"/>
            <a:ext cx="2757486" cy="707886"/>
          </a:xfrm>
          <a:prstGeom prst="rect">
            <a:avLst/>
          </a:prstGeom>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Берегиня</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132095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free-printable-borders.com/certificate-borders/certificate-border-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013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2323" y="6372919"/>
            <a:ext cx="5400675" cy="415498"/>
          </a:xfrm>
          <a:prstGeom prst="rect">
            <a:avLst/>
          </a:prstGeom>
        </p:spPr>
        <p:txBody>
          <a:bodyPr>
            <a:spAutoFit/>
          </a:bodyPr>
          <a:lstStyle/>
          <a:p>
            <a:r>
              <a:rPr lang="ru-RU" dirty="0" smtClean="0"/>
              <a:t> </a:t>
            </a:r>
            <a:endParaRPr lang="ru-RU" dirty="0"/>
          </a:p>
        </p:txBody>
      </p:sp>
      <p:sp>
        <p:nvSpPr>
          <p:cNvPr id="3" name="Прямоугольник 2"/>
          <p:cNvSpPr/>
          <p:nvPr/>
        </p:nvSpPr>
        <p:spPr>
          <a:xfrm>
            <a:off x="6084713" y="629990"/>
            <a:ext cx="5400675" cy="307777"/>
          </a:xfrm>
          <a:prstGeom prst="rect">
            <a:avLst/>
          </a:prstGeom>
        </p:spPr>
        <p:txBody>
          <a:bodyPr>
            <a:spAutoFit/>
          </a:bodyPr>
          <a:lstStyle/>
          <a:p>
            <a:pPr algn="ctr"/>
            <a:r>
              <a:rPr lang="ru-RU" sz="1400" dirty="0" smtClean="0">
                <a:solidFill>
                  <a:srgbClr val="C00000"/>
                </a:solidFill>
                <a:latin typeface="Tahoma" pitchFamily="34" charset="0"/>
                <a:ea typeface="Tahoma" pitchFamily="34" charset="0"/>
                <a:cs typeface="Tahoma" pitchFamily="34" charset="0"/>
              </a:rPr>
              <a:t>  </a:t>
            </a:r>
            <a:endParaRPr lang="ru-RU" sz="1200" dirty="0">
              <a:solidFill>
                <a:srgbClr val="C00000"/>
              </a:solidFill>
              <a:latin typeface="Tahoma" pitchFamily="34" charset="0"/>
              <a:ea typeface="Tahoma" pitchFamily="34" charset="0"/>
              <a:cs typeface="Tahoma" pitchFamily="34" charset="0"/>
            </a:endParaRPr>
          </a:p>
        </p:txBody>
      </p:sp>
      <p:pic>
        <p:nvPicPr>
          <p:cNvPr id="20482" name="Picture 2" descr="E:\Народная кукла\Рисунок11.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937815" y="1836415"/>
            <a:ext cx="3600000" cy="279871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04131" y="4794091"/>
            <a:ext cx="4467368" cy="1404000"/>
          </a:xfrm>
          <a:prstGeom prst="rect">
            <a:avLst/>
          </a:prstGeom>
          <a:ln>
            <a:solidFill>
              <a:srgbClr val="C00000"/>
            </a:solidFill>
          </a:ln>
        </p:spPr>
        <p:txBody>
          <a:bodyPr wrap="square">
            <a:spAutoFit/>
          </a:bodyPr>
          <a:lstStyle/>
          <a:p>
            <a:pPr algn="ctr"/>
            <a:r>
              <a:rPr lang="ru-RU" sz="1400" dirty="0">
                <a:solidFill>
                  <a:srgbClr val="C00000"/>
                </a:solidFill>
                <a:latin typeface="Tahoma" pitchFamily="34" charset="0"/>
                <a:ea typeface="Tahoma" pitchFamily="34" charset="0"/>
                <a:cs typeface="Tahoma" pitchFamily="34" charset="0"/>
              </a:rPr>
              <a:t>А </a:t>
            </a:r>
            <a:r>
              <a:rPr lang="ru-RU" sz="1400" b="1" dirty="0">
                <a:solidFill>
                  <a:srgbClr val="C00000"/>
                </a:solidFill>
                <a:latin typeface="Tahoma" pitchFamily="34" charset="0"/>
                <a:ea typeface="Tahoma" pitchFamily="34" charset="0"/>
                <a:cs typeface="Tahoma" pitchFamily="34" charset="0"/>
              </a:rPr>
              <a:t> </a:t>
            </a:r>
            <a:r>
              <a:rPr lang="ru-RU" sz="1400" b="1" dirty="0" err="1">
                <a:solidFill>
                  <a:srgbClr val="C00000"/>
                </a:solidFill>
                <a:latin typeface="Tahoma" pitchFamily="34" charset="0"/>
                <a:ea typeface="Tahoma" pitchFamily="34" charset="0"/>
                <a:cs typeface="Tahoma" pitchFamily="34" charset="0"/>
              </a:rPr>
              <a:t>Желанница</a:t>
            </a:r>
            <a:r>
              <a:rPr lang="ru-RU" sz="1400" dirty="0">
                <a:solidFill>
                  <a:srgbClr val="C00000"/>
                </a:solidFill>
                <a:latin typeface="Tahoma" pitchFamily="34" charset="0"/>
                <a:ea typeface="Tahoma" pitchFamily="34" charset="0"/>
                <a:cs typeface="Tahoma" pitchFamily="34" charset="0"/>
              </a:rPr>
              <a:t>  была  девушкам - подружка.</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С  длинным  волосом  из  пряж - тоже  не  игрушка.</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Чтоб  желание  сбылось - в  косу  ей  вплетали</a:t>
            </a:r>
            <a:br>
              <a:rPr lang="ru-RU" sz="1400" dirty="0">
                <a:solidFill>
                  <a:srgbClr val="C00000"/>
                </a:solidFill>
                <a:latin typeface="Tahoma" pitchFamily="34" charset="0"/>
                <a:ea typeface="Tahoma" pitchFamily="34" charset="0"/>
                <a:cs typeface="Tahoma" pitchFamily="34" charset="0"/>
              </a:rPr>
            </a:br>
            <a:r>
              <a:rPr lang="ru-RU" sz="1400" dirty="0">
                <a:solidFill>
                  <a:srgbClr val="C00000"/>
                </a:solidFill>
                <a:latin typeface="Tahoma" pitchFamily="34" charset="0"/>
                <a:ea typeface="Tahoma" pitchFamily="34" charset="0"/>
                <a:cs typeface="Tahoma" pitchFamily="34" charset="0"/>
              </a:rPr>
              <a:t>Ленту  алую, потом  исполненья  ждали</a:t>
            </a:r>
            <a:r>
              <a:rPr lang="ru-RU" sz="1400" dirty="0" smtClean="0">
                <a:solidFill>
                  <a:srgbClr val="C00000"/>
                </a:solidFill>
                <a:latin typeface="Tahoma" pitchFamily="34" charset="0"/>
                <a:ea typeface="Tahoma" pitchFamily="34" charset="0"/>
                <a:cs typeface="Tahoma" pitchFamily="34" charset="0"/>
              </a:rPr>
              <a:t>.</a:t>
            </a:r>
          </a:p>
          <a:p>
            <a:pPr algn="ctr"/>
            <a:r>
              <a:rPr lang="ru-RU" sz="1200" b="1" dirty="0">
                <a:solidFill>
                  <a:srgbClr val="C00000"/>
                </a:solidFill>
                <a:latin typeface="Tahoma" pitchFamily="34" charset="0"/>
                <a:ea typeface="Tahoma" pitchFamily="34" charset="0"/>
                <a:cs typeface="Tahoma" pitchFamily="34" charset="0"/>
              </a:rPr>
              <a:t>Эльза Попова</a:t>
            </a:r>
          </a:p>
          <a:p>
            <a:pPr algn="ctr"/>
            <a:r>
              <a:rPr lang="ru-RU" sz="1600" dirty="0">
                <a:solidFill>
                  <a:srgbClr val="C00000"/>
                </a:solidFill>
                <a:latin typeface="Tahoma" pitchFamily="34" charset="0"/>
                <a:ea typeface="Tahoma" pitchFamily="34" charset="0"/>
                <a:cs typeface="Tahoma" pitchFamily="34" charset="0"/>
              </a:rPr>
              <a:t/>
            </a:r>
            <a:br>
              <a:rPr lang="ru-RU" sz="1600" dirty="0">
                <a:solidFill>
                  <a:srgbClr val="C00000"/>
                </a:solidFill>
                <a:latin typeface="Tahoma" pitchFamily="34" charset="0"/>
                <a:ea typeface="Tahoma" pitchFamily="34" charset="0"/>
                <a:cs typeface="Tahoma" pitchFamily="34" charset="0"/>
              </a:rPr>
            </a:br>
            <a:endParaRPr lang="ru-RU" sz="1600" dirty="0">
              <a:solidFill>
                <a:srgbClr val="C00000"/>
              </a:solidFill>
              <a:latin typeface="Tahoma" pitchFamily="34" charset="0"/>
              <a:ea typeface="Tahoma" pitchFamily="34" charset="0"/>
              <a:cs typeface="Tahoma" pitchFamily="34" charset="0"/>
            </a:endParaRPr>
          </a:p>
        </p:txBody>
      </p:sp>
      <p:pic>
        <p:nvPicPr>
          <p:cNvPr id="10" name="Picture 2" descr="https://i.pinimg.com/236x/c7/fa/d5/c7fad5b08dd2fe3913f0d66e4adb47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143" y="1772578"/>
            <a:ext cx="4773349" cy="500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02613" y="2304504"/>
            <a:ext cx="4305198" cy="4139595"/>
          </a:xfrm>
          <a:prstGeom prst="rect">
            <a:avLst/>
          </a:prstGeom>
          <a:ln>
            <a:noFill/>
          </a:ln>
        </p:spPr>
        <p:txBody>
          <a:bodyPr wrap="square">
            <a:spAutoFit/>
          </a:bodyPr>
          <a:lstStyle/>
          <a:p>
            <a:r>
              <a:rPr lang="ru-RU" dirty="0" smtClean="0"/>
              <a:t>	</a:t>
            </a:r>
            <a:r>
              <a:rPr lang="ru-RU" sz="1400" dirty="0">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Женщинам-славянкам </a:t>
            </a:r>
            <a:r>
              <a:rPr lang="ru-RU" sz="1400" dirty="0">
                <a:solidFill>
                  <a:srgbClr val="C00000"/>
                </a:solidFill>
                <a:latin typeface="Tahoma" pitchFamily="34" charset="0"/>
                <a:ea typeface="Tahoma" pitchFamily="34" charset="0"/>
                <a:cs typeface="Tahoma" pitchFamily="34" charset="0"/>
              </a:rPr>
              <a:t>на протяжении всей жизни сопутствовали</a:t>
            </a:r>
            <a:r>
              <a:rPr lang="ru-RU" sz="1400" dirty="0" smtClean="0">
                <a:solidFill>
                  <a:srgbClr val="C00000"/>
                </a:solidFill>
                <a:latin typeface="Tahoma" pitchFamily="34" charset="0"/>
                <a:ea typeface="Tahoma" pitchFamily="34" charset="0"/>
                <a:cs typeface="Tahoma" pitchFamily="34" charset="0"/>
              </a:rPr>
              <a:t> куколки. </a:t>
            </a:r>
            <a:r>
              <a:rPr lang="ru-RU" sz="1400" dirty="0">
                <a:solidFill>
                  <a:srgbClr val="C00000"/>
                </a:solidFill>
                <a:latin typeface="Tahoma" pitchFamily="34" charset="0"/>
                <a:ea typeface="Tahoma" pitchFamily="34" charset="0"/>
                <a:cs typeface="Tahoma" pitchFamily="34" charset="0"/>
              </a:rPr>
              <a:t>И</a:t>
            </a:r>
            <a:r>
              <a:rPr lang="ru-RU" sz="1400" dirty="0" smtClean="0">
                <a:solidFill>
                  <a:srgbClr val="C00000"/>
                </a:solidFill>
                <a:latin typeface="Tahoma" pitchFamily="34" charset="0"/>
                <a:ea typeface="Tahoma" pitchFamily="34" charset="0"/>
                <a:cs typeface="Tahoma" pitchFamily="34" charset="0"/>
              </a:rPr>
              <a:t>мя </a:t>
            </a:r>
            <a:r>
              <a:rPr lang="ru-RU" sz="1400" dirty="0">
                <a:solidFill>
                  <a:srgbClr val="C00000"/>
                </a:solidFill>
                <a:latin typeface="Tahoma" pitchFamily="34" charset="0"/>
                <a:ea typeface="Tahoma" pitchFamily="34" charset="0"/>
                <a:cs typeface="Tahoma" pitchFamily="34" charset="0"/>
              </a:rPr>
              <a:t>той </a:t>
            </a:r>
            <a:r>
              <a:rPr lang="ru-RU" sz="1400" dirty="0" smtClean="0">
                <a:solidFill>
                  <a:srgbClr val="C00000"/>
                </a:solidFill>
                <a:latin typeface="Tahoma" pitchFamily="34" charset="0"/>
                <a:ea typeface="Tahoma" pitchFamily="34" charset="0"/>
                <a:cs typeface="Tahoma" pitchFamily="34" charset="0"/>
              </a:rPr>
              <a:t>куколки - </a:t>
            </a:r>
            <a:r>
              <a:rPr lang="ru-RU" sz="1400" b="1" dirty="0" err="1" smtClean="0">
                <a:solidFill>
                  <a:srgbClr val="C00000"/>
                </a:solidFill>
                <a:latin typeface="Tahoma" pitchFamily="34" charset="0"/>
                <a:ea typeface="Tahoma" pitchFamily="34" charset="0"/>
                <a:cs typeface="Tahoma" pitchFamily="34" charset="0"/>
              </a:rPr>
              <a:t>Желанница</a:t>
            </a:r>
            <a:r>
              <a:rPr lang="ru-RU" sz="1400" b="1" dirty="0">
                <a:solidFill>
                  <a:srgbClr val="C00000"/>
                </a:solidFill>
                <a:latin typeface="Tahoma" pitchFamily="34" charset="0"/>
                <a:ea typeface="Tahoma" pitchFamily="34" charset="0"/>
                <a:cs typeface="Tahoma" pitchFamily="34" charset="0"/>
              </a:rPr>
              <a:t>. </a:t>
            </a:r>
            <a:r>
              <a:rPr lang="ru-RU" sz="1400" dirty="0">
                <a:solidFill>
                  <a:srgbClr val="C00000"/>
                </a:solidFill>
                <a:latin typeface="Tahoma" pitchFamily="34" charset="0"/>
                <a:ea typeface="Tahoma" pitchFamily="34" charset="0"/>
                <a:cs typeface="Tahoma" pitchFamily="34" charset="0"/>
              </a:rPr>
              <a:t>После </a:t>
            </a:r>
            <a:r>
              <a:rPr lang="ru-RU" sz="1400" dirty="0" smtClean="0">
                <a:solidFill>
                  <a:srgbClr val="C00000"/>
                </a:solidFill>
                <a:latin typeface="Tahoma" pitchFamily="34" charset="0"/>
                <a:ea typeface="Tahoma" pitchFamily="34" charset="0"/>
                <a:cs typeface="Tahoma" pitchFamily="34" charset="0"/>
              </a:rPr>
              <a:t>того, </a:t>
            </a:r>
            <a:r>
              <a:rPr lang="ru-RU" sz="1400" dirty="0">
                <a:solidFill>
                  <a:srgbClr val="C00000"/>
                </a:solidFill>
                <a:latin typeface="Tahoma" pitchFamily="34" charset="0"/>
                <a:ea typeface="Tahoma" pitchFamily="34" charset="0"/>
                <a:cs typeface="Tahoma" pitchFamily="34" charset="0"/>
              </a:rPr>
              <a:t>как девочке исполнится 12 лет, она имела право сделать себе такую куколку. </a:t>
            </a:r>
            <a:r>
              <a:rPr lang="ru-RU" sz="1400" b="1" dirty="0" err="1">
                <a:solidFill>
                  <a:srgbClr val="C00000"/>
                </a:solidFill>
                <a:latin typeface="Tahoma" pitchFamily="34" charset="0"/>
                <a:ea typeface="Tahoma" pitchFamily="34" charset="0"/>
                <a:cs typeface="Tahoma" pitchFamily="34" charset="0"/>
              </a:rPr>
              <a:t>Желанницу</a:t>
            </a:r>
            <a:r>
              <a:rPr lang="ru-RU" sz="1400" dirty="0">
                <a:solidFill>
                  <a:srgbClr val="C00000"/>
                </a:solidFill>
                <a:latin typeface="Tahoma" pitchFamily="34" charset="0"/>
                <a:ea typeface="Tahoma" pitchFamily="34" charset="0"/>
                <a:cs typeface="Tahoma" pitchFamily="34" charset="0"/>
              </a:rPr>
              <a:t> прятали от чужих глаз, завернув в красивый лоскут ткани. Когда хозяйке куколки было тяжело, она в уединении брала свою «подружку» в руки и делилась своими печалями. Просила помощи или исполнения желаний, но </a:t>
            </a:r>
            <a:r>
              <a:rPr lang="ru-RU" sz="1400" dirty="0" smtClean="0">
                <a:solidFill>
                  <a:srgbClr val="C00000"/>
                </a:solidFill>
                <a:latin typeface="Tahoma" pitchFamily="34" charset="0"/>
                <a:ea typeface="Tahoma" pitchFamily="34" charset="0"/>
                <a:cs typeface="Tahoma" pitchFamily="34" charset="0"/>
              </a:rPr>
              <a:t>прежде, </a:t>
            </a:r>
            <a:r>
              <a:rPr lang="ru-RU" sz="1400" dirty="0">
                <a:solidFill>
                  <a:srgbClr val="C00000"/>
                </a:solidFill>
                <a:latin typeface="Tahoma" pitchFamily="34" charset="0"/>
                <a:ea typeface="Tahoma" pitchFamily="34" charset="0"/>
                <a:cs typeface="Tahoma" pitchFamily="34" charset="0"/>
              </a:rPr>
              <a:t>чем обратиться к куколке, дарила ей ленточку (повязав на ручку), поясок, бусы или платочек</a:t>
            </a:r>
            <a:r>
              <a:rPr lang="ru-RU" sz="1400" dirty="0" smtClean="0">
                <a:solidFill>
                  <a:srgbClr val="C00000"/>
                </a:solidFill>
                <a:latin typeface="Tahoma" pitchFamily="34" charset="0"/>
                <a:ea typeface="Tahoma" pitchFamily="34" charset="0"/>
                <a:cs typeface="Tahoma" pitchFamily="34" charset="0"/>
              </a:rPr>
              <a:t>.</a:t>
            </a:r>
          </a:p>
          <a:p>
            <a:r>
              <a:rPr lang="ru-RU" sz="1400" dirty="0">
                <a:solidFill>
                  <a:srgbClr val="C00000"/>
                </a:solidFill>
                <a:latin typeface="Tahoma" pitchFamily="34" charset="0"/>
                <a:ea typeface="Tahoma" pitchFamily="34" charset="0"/>
                <a:cs typeface="Tahoma" pitchFamily="34" charset="0"/>
              </a:rPr>
              <a:t>	</a:t>
            </a:r>
            <a:r>
              <a:rPr lang="ru-RU" sz="1400" dirty="0" smtClean="0">
                <a:solidFill>
                  <a:srgbClr val="C00000"/>
                </a:solidFill>
                <a:latin typeface="Tahoma" pitchFamily="34" charset="0"/>
                <a:ea typeface="Tahoma" pitchFamily="34" charset="0"/>
                <a:cs typeface="Tahoma" pitchFamily="34" charset="0"/>
              </a:rPr>
              <a:t> Если </a:t>
            </a:r>
            <a:r>
              <a:rPr lang="ru-RU" sz="1400" dirty="0">
                <a:solidFill>
                  <a:srgbClr val="C00000"/>
                </a:solidFill>
                <a:latin typeface="Tahoma" pitchFamily="34" charset="0"/>
                <a:ea typeface="Tahoma" pitchFamily="34" charset="0"/>
                <a:cs typeface="Tahoma" pitchFamily="34" charset="0"/>
              </a:rPr>
              <a:t>оберег делает девушка, то платочек надевать не нужно. У славянских девушек до замужества голову можно было не покрывать.</a:t>
            </a:r>
          </a:p>
          <a:p>
            <a:endParaRPr lang="ru-RU" sz="1800" dirty="0">
              <a:solidFill>
                <a:srgbClr val="C00000"/>
              </a:solidFill>
              <a:latin typeface="Tahoma" pitchFamily="34" charset="0"/>
              <a:ea typeface="Tahoma" pitchFamily="34" charset="0"/>
              <a:cs typeface="Tahoma" pitchFamily="34" charset="0"/>
            </a:endParaRPr>
          </a:p>
        </p:txBody>
      </p:sp>
      <p:sp>
        <p:nvSpPr>
          <p:cNvPr id="8" name="TextBox 7"/>
          <p:cNvSpPr txBox="1"/>
          <p:nvPr/>
        </p:nvSpPr>
        <p:spPr>
          <a:xfrm>
            <a:off x="3714957" y="634338"/>
            <a:ext cx="3371436" cy="707886"/>
          </a:xfrm>
          <a:prstGeom prst="rect">
            <a:avLst/>
          </a:prstGeom>
          <a:noFill/>
          <a:ln>
            <a:solidFill>
              <a:srgbClr val="C00000"/>
            </a:solidFill>
          </a:ln>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rPr>
              <a:t>Желанница</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808000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446</Words>
  <Application>Microsoft Office PowerPoint</Application>
  <PresentationFormat>Произвольный</PresentationFormat>
  <Paragraphs>220</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81</cp:revision>
  <cp:lastPrinted>2023-09-03T15:42:30Z</cp:lastPrinted>
  <dcterms:created xsi:type="dcterms:W3CDTF">2023-09-02T01:12:04Z</dcterms:created>
  <dcterms:modified xsi:type="dcterms:W3CDTF">2023-10-07T01:04:29Z</dcterms:modified>
</cp:coreProperties>
</file>