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1" r:id="rId4"/>
    <p:sldId id="270" r:id="rId5"/>
    <p:sldId id="257" r:id="rId6"/>
    <p:sldId id="258" r:id="rId7"/>
    <p:sldId id="272" r:id="rId8"/>
    <p:sldId id="273" r:id="rId9"/>
    <p:sldId id="260" r:id="rId10"/>
    <p:sldId id="261" r:id="rId11"/>
    <p:sldId id="262" r:id="rId12"/>
    <p:sldId id="268" r:id="rId13"/>
    <p:sldId id="263" r:id="rId14"/>
    <p:sldId id="264" r:id="rId15"/>
    <p:sldId id="265" r:id="rId16"/>
    <p:sldId id="267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8291" autoAdjust="0"/>
  </p:normalViewPr>
  <p:slideViewPr>
    <p:cSldViewPr>
      <p:cViewPr varScale="1">
        <p:scale>
          <a:sx n="103" d="100"/>
          <a:sy n="103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87182852143483E-2"/>
          <c:y val="6.3237650292991679E-2"/>
          <c:w val="0.9196017060367454"/>
          <c:h val="0.78789823226634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Дневная доза</c:v>
                </c:pt>
                <c:pt idx="1">
                  <c:v>ПДК</c:v>
                </c:pt>
                <c:pt idx="2">
                  <c:v>Токсическая доза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500</c:v>
                </c:pt>
                <c:pt idx="2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4-4066-BFFB-F9DA77B1B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42976"/>
        <c:axId val="71744512"/>
      </c:barChart>
      <c:catAx>
        <c:axId val="7174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744512"/>
        <c:crosses val="autoZero"/>
        <c:auto val="1"/>
        <c:lblAlgn val="ctr"/>
        <c:lblOffset val="100"/>
        <c:noMultiLvlLbl val="0"/>
      </c:catAx>
      <c:valAx>
        <c:axId val="7174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74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3F534-1303-45F8-8984-60D20793B8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D4177DD-4F4C-48C9-8DC6-052E9E336646}">
      <dgm:prSet phldrT="[Текст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b="1" dirty="0" err="1"/>
            <a:t>Нитртиты</a:t>
          </a:r>
          <a:endParaRPr lang="ru-RU" b="1" dirty="0"/>
        </a:p>
        <a:p>
          <a:r>
            <a:rPr lang="ru-RU" b="1" dirty="0"/>
            <a:t>Яд для гемоглобина</a:t>
          </a:r>
        </a:p>
      </dgm:t>
    </dgm:pt>
    <dgm:pt modelId="{29EFAF2D-2FA8-4ED6-B77C-E754E88405AA}" type="parTrans" cxnId="{27E80D3C-B9DF-4D6E-A926-ACE79F285C20}">
      <dgm:prSet/>
      <dgm:spPr/>
      <dgm:t>
        <a:bodyPr/>
        <a:lstStyle/>
        <a:p>
          <a:endParaRPr lang="ru-RU"/>
        </a:p>
      </dgm:t>
    </dgm:pt>
    <dgm:pt modelId="{EF2B0D09-E34C-410A-96F5-F816C371DCFC}" type="sibTrans" cxnId="{27E80D3C-B9DF-4D6E-A926-ACE79F285C2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FA43753-3984-4D7F-B482-D30E9A6D60DC}">
      <dgm:prSet phldrT="[Текст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b="1" dirty="0"/>
            <a:t>Вызывает</a:t>
          </a:r>
        </a:p>
        <a:p>
          <a:r>
            <a:rPr lang="ru-RU" b="1" dirty="0" err="1"/>
            <a:t>Мегемоглобинемию</a:t>
          </a:r>
          <a:endParaRPr lang="ru-RU" b="1" dirty="0"/>
        </a:p>
      </dgm:t>
    </dgm:pt>
    <dgm:pt modelId="{FEA5FDEB-2B7F-4567-9FAF-629D2A06874C}" type="parTrans" cxnId="{E6DA87FF-BA77-4361-9216-6306BC38B826}">
      <dgm:prSet/>
      <dgm:spPr/>
      <dgm:t>
        <a:bodyPr/>
        <a:lstStyle/>
        <a:p>
          <a:endParaRPr lang="ru-RU"/>
        </a:p>
      </dgm:t>
    </dgm:pt>
    <dgm:pt modelId="{CFE96F53-E1DB-44C2-A1FF-0FB130046133}" type="sibTrans" cxnId="{E6DA87FF-BA77-4361-9216-6306BC38B82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F6BEAE0-7634-4427-8838-BB8A8BCD0DAD}">
      <dgm:prSet phldrT="[Текст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dirty="0"/>
            <a:t>Блокировка процесса транспортировки кислорода</a:t>
          </a:r>
        </a:p>
      </dgm:t>
    </dgm:pt>
    <dgm:pt modelId="{581593E5-DEC5-4803-ADE7-C3E925CDF321}" type="parTrans" cxnId="{CED88488-45A7-42D9-A4E7-0916ED5A4235}">
      <dgm:prSet/>
      <dgm:spPr/>
      <dgm:t>
        <a:bodyPr/>
        <a:lstStyle/>
        <a:p>
          <a:endParaRPr lang="ru-RU"/>
        </a:p>
      </dgm:t>
    </dgm:pt>
    <dgm:pt modelId="{095F2599-0E69-489E-99B0-93E61F1A3481}" type="sibTrans" cxnId="{CED88488-45A7-42D9-A4E7-0916ED5A4235}">
      <dgm:prSet/>
      <dgm:spPr/>
      <dgm:t>
        <a:bodyPr/>
        <a:lstStyle/>
        <a:p>
          <a:endParaRPr lang="ru-RU"/>
        </a:p>
      </dgm:t>
    </dgm:pt>
    <dgm:pt modelId="{0D78125D-277C-49A1-A2D7-2888B46DE7AA}" type="pres">
      <dgm:prSet presAssocID="{CA83F534-1303-45F8-8984-60D20793B8AF}" presName="Name0" presStyleCnt="0">
        <dgm:presLayoutVars>
          <dgm:dir/>
          <dgm:resizeHandles val="exact"/>
        </dgm:presLayoutVars>
      </dgm:prSet>
      <dgm:spPr/>
    </dgm:pt>
    <dgm:pt modelId="{7779C96E-0C95-4670-BD9A-C303DF6C4F60}" type="pres">
      <dgm:prSet presAssocID="{CD4177DD-4F4C-48C9-8DC6-052E9E336646}" presName="node" presStyleLbl="node1" presStyleIdx="0" presStyleCnt="3" custScaleX="225374" custScaleY="277302">
        <dgm:presLayoutVars>
          <dgm:bulletEnabled val="1"/>
        </dgm:presLayoutVars>
      </dgm:prSet>
      <dgm:spPr/>
    </dgm:pt>
    <dgm:pt modelId="{7B8C48EB-3685-48E4-ABD4-CBF64122FADB}" type="pres">
      <dgm:prSet presAssocID="{EF2B0D09-E34C-410A-96F5-F816C371DCFC}" presName="sibTrans" presStyleLbl="sibTrans2D1" presStyleIdx="0" presStyleCnt="2"/>
      <dgm:spPr/>
    </dgm:pt>
    <dgm:pt modelId="{B7BCD5F6-248E-4A2E-B04B-3284507BF348}" type="pres">
      <dgm:prSet presAssocID="{EF2B0D09-E34C-410A-96F5-F816C371DCFC}" presName="connectorText" presStyleLbl="sibTrans2D1" presStyleIdx="0" presStyleCnt="2"/>
      <dgm:spPr/>
    </dgm:pt>
    <dgm:pt modelId="{C82C8A9A-F170-469D-B083-2AC130F360B5}" type="pres">
      <dgm:prSet presAssocID="{3FA43753-3984-4D7F-B482-D30E9A6D60DC}" presName="node" presStyleLbl="node1" presStyleIdx="1" presStyleCnt="3" custScaleX="280400" custScaleY="277302">
        <dgm:presLayoutVars>
          <dgm:bulletEnabled val="1"/>
        </dgm:presLayoutVars>
      </dgm:prSet>
      <dgm:spPr/>
    </dgm:pt>
    <dgm:pt modelId="{01B9C1C9-34D1-43EE-9CDE-0802BEB382BD}" type="pres">
      <dgm:prSet presAssocID="{CFE96F53-E1DB-44C2-A1FF-0FB130046133}" presName="sibTrans" presStyleLbl="sibTrans2D1" presStyleIdx="1" presStyleCnt="2"/>
      <dgm:spPr/>
    </dgm:pt>
    <dgm:pt modelId="{B2561F84-96A5-4D1B-BB25-50B2CDBEACE4}" type="pres">
      <dgm:prSet presAssocID="{CFE96F53-E1DB-44C2-A1FF-0FB130046133}" presName="connectorText" presStyleLbl="sibTrans2D1" presStyleIdx="1" presStyleCnt="2"/>
      <dgm:spPr/>
    </dgm:pt>
    <dgm:pt modelId="{768BCA62-57F0-49DF-ACD2-DF77EB25237A}" type="pres">
      <dgm:prSet presAssocID="{FF6BEAE0-7634-4427-8838-BB8A8BCD0DAD}" presName="node" presStyleLbl="node1" presStyleIdx="2" presStyleCnt="3" custScaleX="233344" custScaleY="277302">
        <dgm:presLayoutVars>
          <dgm:bulletEnabled val="1"/>
        </dgm:presLayoutVars>
      </dgm:prSet>
      <dgm:spPr/>
    </dgm:pt>
  </dgm:ptLst>
  <dgm:cxnLst>
    <dgm:cxn modelId="{ABA5BF27-13A3-4FFE-8625-4136AF71A0E8}" type="presOf" srcId="{CA83F534-1303-45F8-8984-60D20793B8AF}" destId="{0D78125D-277C-49A1-A2D7-2888B46DE7AA}" srcOrd="0" destOrd="0" presId="urn:microsoft.com/office/officeart/2005/8/layout/process1"/>
    <dgm:cxn modelId="{27E80D3C-B9DF-4D6E-A926-ACE79F285C20}" srcId="{CA83F534-1303-45F8-8984-60D20793B8AF}" destId="{CD4177DD-4F4C-48C9-8DC6-052E9E336646}" srcOrd="0" destOrd="0" parTransId="{29EFAF2D-2FA8-4ED6-B77C-E754E88405AA}" sibTransId="{EF2B0D09-E34C-410A-96F5-F816C371DCFC}"/>
    <dgm:cxn modelId="{5395885E-9BB2-437F-A8D9-9A5D9ADAC86E}" type="presOf" srcId="{EF2B0D09-E34C-410A-96F5-F816C371DCFC}" destId="{B7BCD5F6-248E-4A2E-B04B-3284507BF348}" srcOrd="1" destOrd="0" presId="urn:microsoft.com/office/officeart/2005/8/layout/process1"/>
    <dgm:cxn modelId="{68DDFE64-EB3C-46A0-AE2C-8CC4A3630759}" type="presOf" srcId="{CD4177DD-4F4C-48C9-8DC6-052E9E336646}" destId="{7779C96E-0C95-4670-BD9A-C303DF6C4F60}" srcOrd="0" destOrd="0" presId="urn:microsoft.com/office/officeart/2005/8/layout/process1"/>
    <dgm:cxn modelId="{82C2B069-76B0-453B-8FCA-2391EF3F5832}" type="presOf" srcId="{CFE96F53-E1DB-44C2-A1FF-0FB130046133}" destId="{01B9C1C9-34D1-43EE-9CDE-0802BEB382BD}" srcOrd="0" destOrd="0" presId="urn:microsoft.com/office/officeart/2005/8/layout/process1"/>
    <dgm:cxn modelId="{5DDE5273-C544-41B1-93BC-60DCA2C4EA7B}" type="presOf" srcId="{EF2B0D09-E34C-410A-96F5-F816C371DCFC}" destId="{7B8C48EB-3685-48E4-ABD4-CBF64122FADB}" srcOrd="0" destOrd="0" presId="urn:microsoft.com/office/officeart/2005/8/layout/process1"/>
    <dgm:cxn modelId="{CED88488-45A7-42D9-A4E7-0916ED5A4235}" srcId="{CA83F534-1303-45F8-8984-60D20793B8AF}" destId="{FF6BEAE0-7634-4427-8838-BB8A8BCD0DAD}" srcOrd="2" destOrd="0" parTransId="{581593E5-DEC5-4803-ADE7-C3E925CDF321}" sibTransId="{095F2599-0E69-489E-99B0-93E61F1A3481}"/>
    <dgm:cxn modelId="{4A75E88F-0ACF-48CA-A7A5-B8826DC79B7A}" type="presOf" srcId="{3FA43753-3984-4D7F-B482-D30E9A6D60DC}" destId="{C82C8A9A-F170-469D-B083-2AC130F360B5}" srcOrd="0" destOrd="0" presId="urn:microsoft.com/office/officeart/2005/8/layout/process1"/>
    <dgm:cxn modelId="{6C8C9CDB-F4D1-499B-B291-EED35337E36F}" type="presOf" srcId="{FF6BEAE0-7634-4427-8838-BB8A8BCD0DAD}" destId="{768BCA62-57F0-49DF-ACD2-DF77EB25237A}" srcOrd="0" destOrd="0" presId="urn:microsoft.com/office/officeart/2005/8/layout/process1"/>
    <dgm:cxn modelId="{3F46B2F2-4787-4106-B4C9-ACFA97E610CA}" type="presOf" srcId="{CFE96F53-E1DB-44C2-A1FF-0FB130046133}" destId="{B2561F84-96A5-4D1B-BB25-50B2CDBEACE4}" srcOrd="1" destOrd="0" presId="urn:microsoft.com/office/officeart/2005/8/layout/process1"/>
    <dgm:cxn modelId="{E6DA87FF-BA77-4361-9216-6306BC38B826}" srcId="{CA83F534-1303-45F8-8984-60D20793B8AF}" destId="{3FA43753-3984-4D7F-B482-D30E9A6D60DC}" srcOrd="1" destOrd="0" parTransId="{FEA5FDEB-2B7F-4567-9FAF-629D2A06874C}" sibTransId="{CFE96F53-E1DB-44C2-A1FF-0FB130046133}"/>
    <dgm:cxn modelId="{CCC1B5ED-9D05-4720-AB7C-A74D9138B12D}" type="presParOf" srcId="{0D78125D-277C-49A1-A2D7-2888B46DE7AA}" destId="{7779C96E-0C95-4670-BD9A-C303DF6C4F60}" srcOrd="0" destOrd="0" presId="urn:microsoft.com/office/officeart/2005/8/layout/process1"/>
    <dgm:cxn modelId="{5E8C3A8F-5ECD-48D3-9807-571C8D918E90}" type="presParOf" srcId="{0D78125D-277C-49A1-A2D7-2888B46DE7AA}" destId="{7B8C48EB-3685-48E4-ABD4-CBF64122FADB}" srcOrd="1" destOrd="0" presId="urn:microsoft.com/office/officeart/2005/8/layout/process1"/>
    <dgm:cxn modelId="{0E878BF1-1AFE-41D7-866B-7D85E8E65D74}" type="presParOf" srcId="{7B8C48EB-3685-48E4-ABD4-CBF64122FADB}" destId="{B7BCD5F6-248E-4A2E-B04B-3284507BF348}" srcOrd="0" destOrd="0" presId="urn:microsoft.com/office/officeart/2005/8/layout/process1"/>
    <dgm:cxn modelId="{0A05FABB-96E4-4EBF-A383-7D614918B16D}" type="presParOf" srcId="{0D78125D-277C-49A1-A2D7-2888B46DE7AA}" destId="{C82C8A9A-F170-469D-B083-2AC130F360B5}" srcOrd="2" destOrd="0" presId="urn:microsoft.com/office/officeart/2005/8/layout/process1"/>
    <dgm:cxn modelId="{DF64EF6C-9E01-440C-BD40-88BA4A4BE43D}" type="presParOf" srcId="{0D78125D-277C-49A1-A2D7-2888B46DE7AA}" destId="{01B9C1C9-34D1-43EE-9CDE-0802BEB382BD}" srcOrd="3" destOrd="0" presId="urn:microsoft.com/office/officeart/2005/8/layout/process1"/>
    <dgm:cxn modelId="{8673DD28-2302-479F-8665-E16F4B0D25D9}" type="presParOf" srcId="{01B9C1C9-34D1-43EE-9CDE-0802BEB382BD}" destId="{B2561F84-96A5-4D1B-BB25-50B2CDBEACE4}" srcOrd="0" destOrd="0" presId="urn:microsoft.com/office/officeart/2005/8/layout/process1"/>
    <dgm:cxn modelId="{D6D5C96C-4009-4052-BA7A-F783D8079C2F}" type="presParOf" srcId="{0D78125D-277C-49A1-A2D7-2888B46DE7AA}" destId="{768BCA62-57F0-49DF-ACD2-DF77EB25237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9C96E-0C95-4670-BD9A-C303DF6C4F60}">
      <dsp:nvSpPr>
        <dsp:cNvPr id="0" name=""/>
        <dsp:cNvSpPr/>
      </dsp:nvSpPr>
      <dsp:spPr>
        <a:xfrm>
          <a:off x="375" y="935451"/>
          <a:ext cx="2064178" cy="152386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Нитртиты</a:t>
          </a:r>
          <a:endParaRPr lang="ru-RU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Яд для гемоглобина</a:t>
          </a:r>
        </a:p>
      </dsp:txBody>
      <dsp:txXfrm>
        <a:off x="45008" y="980084"/>
        <a:ext cx="1974912" cy="1434603"/>
      </dsp:txXfrm>
    </dsp:sp>
    <dsp:sp modelId="{7B8C48EB-3685-48E4-ABD4-CBF64122FADB}">
      <dsp:nvSpPr>
        <dsp:cNvPr id="0" name=""/>
        <dsp:cNvSpPr/>
      </dsp:nvSpPr>
      <dsp:spPr>
        <a:xfrm>
          <a:off x="2156143" y="1583816"/>
          <a:ext cx="194168" cy="22714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156143" y="1629244"/>
        <a:ext cx="135918" cy="136284"/>
      </dsp:txXfrm>
    </dsp:sp>
    <dsp:sp modelId="{C82C8A9A-F170-469D-B083-2AC130F360B5}">
      <dsp:nvSpPr>
        <dsp:cNvPr id="0" name=""/>
        <dsp:cNvSpPr/>
      </dsp:nvSpPr>
      <dsp:spPr>
        <a:xfrm>
          <a:off x="2430910" y="935451"/>
          <a:ext cx="2568156" cy="152386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Вызывает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Мегемоглобинемию</a:t>
          </a:r>
          <a:endParaRPr lang="ru-RU" sz="1800" b="1" kern="1200" dirty="0"/>
        </a:p>
      </dsp:txBody>
      <dsp:txXfrm>
        <a:off x="2475543" y="980084"/>
        <a:ext cx="2478890" cy="1434603"/>
      </dsp:txXfrm>
    </dsp:sp>
    <dsp:sp modelId="{01B9C1C9-34D1-43EE-9CDE-0802BEB382BD}">
      <dsp:nvSpPr>
        <dsp:cNvPr id="0" name=""/>
        <dsp:cNvSpPr/>
      </dsp:nvSpPr>
      <dsp:spPr>
        <a:xfrm>
          <a:off x="5090656" y="1583816"/>
          <a:ext cx="194168" cy="22714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090656" y="1629244"/>
        <a:ext cx="135918" cy="136284"/>
      </dsp:txXfrm>
    </dsp:sp>
    <dsp:sp modelId="{768BCA62-57F0-49DF-ACD2-DF77EB25237A}">
      <dsp:nvSpPr>
        <dsp:cNvPr id="0" name=""/>
        <dsp:cNvSpPr/>
      </dsp:nvSpPr>
      <dsp:spPr>
        <a:xfrm>
          <a:off x="5365423" y="935451"/>
          <a:ext cx="2137175" cy="152386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Блокировка процесса транспортировки кислорода</a:t>
          </a:r>
        </a:p>
      </dsp:txBody>
      <dsp:txXfrm>
        <a:off x="5410056" y="980084"/>
        <a:ext cx="2047909" cy="143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C0FCA1-6479-4EA4-8DE0-983449EF2D9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D98D05-3E23-426F-8C88-A45BD4B824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68761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Тема:</a:t>
            </a:r>
            <a:br>
              <a:rPr lang="ru-RU" dirty="0"/>
            </a:br>
            <a:r>
              <a:rPr lang="ru-RU" sz="3600" b="1" dirty="0">
                <a:ln w="24500" cmpd="dbl">
                  <a:solidFill>
                    <a:srgbClr val="7598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598D9">
                        <a:tint val="10000"/>
                        <a:satMod val="155000"/>
                      </a:srgbClr>
                    </a:gs>
                    <a:gs pos="60000">
                      <a:srgbClr val="7598D9">
                        <a:tint val="30000"/>
                        <a:satMod val="155000"/>
                      </a:srgbClr>
                    </a:gs>
                    <a:gs pos="100000">
                      <a:srgbClr val="7598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Определение </a:t>
            </a:r>
            <a:br>
              <a:rPr lang="ru-RU" sz="3600" b="1" dirty="0">
                <a:ln w="24500" cmpd="dbl">
                  <a:solidFill>
                    <a:srgbClr val="7598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598D9">
                        <a:tint val="10000"/>
                        <a:satMod val="155000"/>
                      </a:srgbClr>
                    </a:gs>
                    <a:gs pos="60000">
                      <a:srgbClr val="7598D9">
                        <a:tint val="30000"/>
                        <a:satMod val="155000"/>
                      </a:srgbClr>
                    </a:gs>
                    <a:gs pos="100000">
                      <a:srgbClr val="7598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r>
              <a:rPr lang="ru-RU" sz="3600" b="1" dirty="0">
                <a:ln w="24500" cmpd="dbl">
                  <a:solidFill>
                    <a:srgbClr val="7598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598D9">
                        <a:tint val="10000"/>
                        <a:satMod val="155000"/>
                      </a:srgbClr>
                    </a:gs>
                    <a:gs pos="60000">
                      <a:srgbClr val="7598D9">
                        <a:tint val="30000"/>
                        <a:satMod val="155000"/>
                      </a:srgbClr>
                    </a:gs>
                    <a:gs pos="100000">
                      <a:srgbClr val="7598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содержания нитратов</a:t>
            </a:r>
            <a:br>
              <a:rPr lang="ru-RU" sz="3600" b="1" dirty="0">
                <a:ln w="24500" cmpd="dbl">
                  <a:solidFill>
                    <a:srgbClr val="7598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598D9">
                        <a:tint val="10000"/>
                        <a:satMod val="155000"/>
                      </a:srgbClr>
                    </a:gs>
                    <a:gs pos="60000">
                      <a:srgbClr val="7598D9">
                        <a:tint val="30000"/>
                        <a:satMod val="155000"/>
                      </a:srgbClr>
                    </a:gs>
                    <a:gs pos="100000">
                      <a:srgbClr val="7598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r>
              <a:rPr lang="ru-RU" sz="3600" b="1" dirty="0">
                <a:ln w="24500" cmpd="dbl">
                  <a:solidFill>
                    <a:srgbClr val="7598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598D9">
                        <a:tint val="10000"/>
                        <a:satMod val="155000"/>
                      </a:srgbClr>
                    </a:gs>
                    <a:gs pos="60000">
                      <a:srgbClr val="7598D9">
                        <a:tint val="30000"/>
                        <a:satMod val="155000"/>
                      </a:srgbClr>
                    </a:gs>
                    <a:gs pos="100000">
                      <a:srgbClr val="7598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в овощах и фруктах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Выполнила: ученица 11 класса Сидоренко  Виктория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Руководитель: Бордакова Наталья Дмитриевна</a:t>
            </a:r>
          </a:p>
        </p:txBody>
      </p:sp>
    </p:spTree>
    <p:extLst>
      <p:ext uri="{BB962C8B-B14F-4D97-AF65-F5344CB8AC3E}">
        <p14:creationId xmlns:p14="http://schemas.microsoft.com/office/powerpoint/2010/main" val="10362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864096"/>
          </a:xfrm>
        </p:spPr>
        <p:txBody>
          <a:bodyPr>
            <a:noAutofit/>
          </a:bodyPr>
          <a:lstStyle/>
          <a:p>
            <a:r>
              <a:rPr lang="ru-RU" sz="2800" dirty="0"/>
              <a:t>Допустимое количество нитратов для человека. Симптомы при избытке нитратов в организме.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71600" y="4725144"/>
            <a:ext cx="7560840" cy="2088232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тошнота, рвота;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признаки кислородного голодания (синюшность губ,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    коннечностей, сзистых оболочек);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одышка;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головная боль, шум в ушах;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 сонливость</a:t>
            </a: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30539730"/>
              </p:ext>
            </p:extLst>
          </p:nvPr>
        </p:nvGraphicFramePr>
        <p:xfrm>
          <a:off x="251520" y="1340768"/>
          <a:ext cx="8711952" cy="331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1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r="16710"/>
          <a:stretch/>
        </p:blipFill>
        <p:spPr bwMode="auto">
          <a:xfrm>
            <a:off x="6976843" y="908720"/>
            <a:ext cx="1911487" cy="172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8840"/>
            <a:ext cx="3347864" cy="486916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Исследуемый материал очистили от загрязнений;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 Затем растерли в кашицу  и отжали через марлю (получили сок) 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Взяли 5 мл сока, добавили 3 мл щелочи(</a:t>
            </a:r>
            <a:r>
              <a:rPr lang="en-US" dirty="0" err="1"/>
              <a:t>NaOH</a:t>
            </a:r>
            <a:r>
              <a:rPr lang="ru-RU" dirty="0"/>
              <a:t>) и 10 мг цинковой пыли, затем нагрели;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К отверстию пробирки поднесли универсальную индикаторную бумажку и по изменению цвета определяем есть ли нитраты в исследуемом образце.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Химический эксперимент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r="31400"/>
          <a:stretch/>
        </p:blipFill>
        <p:spPr bwMode="auto">
          <a:xfrm rot="5400000">
            <a:off x="3628185" y="897566"/>
            <a:ext cx="1800201" cy="225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1" t="19763" r="35495" b="10770"/>
          <a:stretch/>
        </p:blipFill>
        <p:spPr bwMode="auto">
          <a:xfrm rot="5400000">
            <a:off x="5710835" y="1378764"/>
            <a:ext cx="1173739" cy="12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6" r="-83" b="8134"/>
          <a:stretch/>
        </p:blipFill>
        <p:spPr bwMode="auto">
          <a:xfrm flipV="1">
            <a:off x="5544073" y="2637157"/>
            <a:ext cx="3420421" cy="133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65446"/>
            <a:ext cx="2376264" cy="358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9104" y="4040454"/>
            <a:ext cx="19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3582" y="432445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292" y="4509120"/>
            <a:ext cx="1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6398" y="4509120"/>
            <a:ext cx="15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2313" y="382901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7292" y="387117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5" y="40136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9312" y="4198347"/>
            <a:ext cx="20950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1-помидор</a:t>
            </a:r>
          </a:p>
          <a:p>
            <a:r>
              <a:rPr lang="ru-RU" dirty="0"/>
              <a:t>2-огурец</a:t>
            </a:r>
          </a:p>
          <a:p>
            <a:r>
              <a:rPr lang="ru-RU" dirty="0"/>
              <a:t>3-краснод. Яблоко</a:t>
            </a:r>
          </a:p>
          <a:p>
            <a:r>
              <a:rPr lang="ru-RU" dirty="0"/>
              <a:t>4-китая. Яблоко</a:t>
            </a:r>
          </a:p>
          <a:p>
            <a:r>
              <a:rPr lang="ru-RU" dirty="0"/>
              <a:t>5-апельсин</a:t>
            </a:r>
          </a:p>
          <a:p>
            <a:r>
              <a:rPr lang="ru-RU" dirty="0"/>
              <a:t>6-банан</a:t>
            </a:r>
          </a:p>
          <a:p>
            <a:r>
              <a:rPr lang="ru-RU" dirty="0"/>
              <a:t>7-груша</a:t>
            </a:r>
          </a:p>
        </p:txBody>
      </p:sp>
    </p:spTree>
    <p:extLst>
      <p:ext uri="{BB962C8B-B14F-4D97-AF65-F5344CB8AC3E}">
        <p14:creationId xmlns:p14="http://schemas.microsoft.com/office/powerpoint/2010/main" val="319597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/>
              <a:t>Химический эксперимент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33577" r="27382"/>
          <a:stretch/>
        </p:blipFill>
        <p:spPr bwMode="auto">
          <a:xfrm flipV="1">
            <a:off x="153869" y="1215399"/>
            <a:ext cx="3626043" cy="31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9" t="2279" r="3458" b="11180"/>
          <a:stretch/>
        </p:blipFill>
        <p:spPr bwMode="auto">
          <a:xfrm flipV="1">
            <a:off x="1979710" y="4365104"/>
            <a:ext cx="35250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8" r="33029" b="16332"/>
          <a:stretch/>
        </p:blipFill>
        <p:spPr bwMode="auto">
          <a:xfrm rot="16200000" flipH="1" flipV="1">
            <a:off x="5897798" y="1537302"/>
            <a:ext cx="3601524" cy="222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6" b="28849"/>
          <a:stretch/>
        </p:blipFill>
        <p:spPr bwMode="auto">
          <a:xfrm rot="5400000">
            <a:off x="-589973" y="4430774"/>
            <a:ext cx="3036757" cy="181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2" r="32652" b="2906"/>
          <a:stretch/>
        </p:blipFill>
        <p:spPr bwMode="auto">
          <a:xfrm rot="5400000">
            <a:off x="3419673" y="1714115"/>
            <a:ext cx="3454565" cy="201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4" t="18532" r="24707" b="24087"/>
          <a:stretch/>
        </p:blipFill>
        <p:spPr bwMode="auto">
          <a:xfrm>
            <a:off x="5712553" y="4511051"/>
            <a:ext cx="3096344" cy="223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28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927863"/>
              </p:ext>
            </p:extLst>
          </p:nvPr>
        </p:nvGraphicFramePr>
        <p:xfrm>
          <a:off x="179511" y="1340771"/>
          <a:ext cx="8712969" cy="547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626">
                <a:tc>
                  <a:txBody>
                    <a:bodyPr/>
                    <a:lstStyle/>
                    <a:p>
                      <a:r>
                        <a:rPr lang="ru-RU" dirty="0"/>
                        <a:t>Название фруктов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Изменение окраски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                 нитрат-ионов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96">
                <a:tc>
                  <a:txBody>
                    <a:bodyPr/>
                    <a:lstStyle/>
                    <a:p>
                      <a:r>
                        <a:rPr lang="ru-RU" b="1" dirty="0"/>
                        <a:t>Краснодарское яблоко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</a:t>
                      </a:r>
                      <a:r>
                        <a:rPr lang="ru-RU" baseline="0" dirty="0"/>
                        <a:t> изменилась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396">
                <a:tc>
                  <a:txBody>
                    <a:bodyPr/>
                    <a:lstStyle/>
                    <a:p>
                      <a:r>
                        <a:rPr lang="ru-RU" b="1" dirty="0"/>
                        <a:t>Китайское яблоко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Розовая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396">
                <a:tc>
                  <a:txBody>
                    <a:bodyPr/>
                    <a:lstStyle/>
                    <a:p>
                      <a:r>
                        <a:rPr lang="ru-RU" dirty="0"/>
                        <a:t>Апельсин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Розовая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96">
                <a:tc>
                  <a:txBody>
                    <a:bodyPr/>
                    <a:lstStyle/>
                    <a:p>
                      <a:r>
                        <a:rPr lang="ru-RU" dirty="0"/>
                        <a:t>Банан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Малиновый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396">
                <a:tc>
                  <a:txBody>
                    <a:bodyPr/>
                    <a:lstStyle/>
                    <a:p>
                      <a:r>
                        <a:rPr lang="ru-RU" dirty="0"/>
                        <a:t>Груша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изменилась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 №1</a:t>
            </a:r>
          </a:p>
        </p:txBody>
      </p:sp>
    </p:spTree>
    <p:extLst>
      <p:ext uri="{BB962C8B-B14F-4D97-AF65-F5344CB8AC3E}">
        <p14:creationId xmlns:p14="http://schemas.microsoft.com/office/powerpoint/2010/main" val="409473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215056"/>
              </p:ext>
            </p:extLst>
          </p:nvPr>
        </p:nvGraphicFramePr>
        <p:xfrm>
          <a:off x="20100" y="1340768"/>
          <a:ext cx="9123900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5827">
                <a:tc>
                  <a:txBody>
                    <a:bodyPr/>
                    <a:lstStyle/>
                    <a:p>
                      <a:r>
                        <a:rPr lang="ru-RU" dirty="0"/>
                        <a:t>Название овощей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Изменение окраски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                 нитрат-ионов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81">
                <a:tc>
                  <a:txBody>
                    <a:bodyPr/>
                    <a:lstStyle/>
                    <a:p>
                      <a:r>
                        <a:rPr lang="ru-RU" dirty="0"/>
                        <a:t>Картофель(сырой)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Голубая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281">
                <a:tc>
                  <a:txBody>
                    <a:bodyPr/>
                    <a:lstStyle/>
                    <a:p>
                      <a:r>
                        <a:rPr lang="ru-RU" dirty="0"/>
                        <a:t>Морковь(сырая)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Голубая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281">
                <a:tc>
                  <a:txBody>
                    <a:bodyPr/>
                    <a:lstStyle/>
                    <a:p>
                      <a:r>
                        <a:rPr lang="ru-RU" dirty="0"/>
                        <a:t>Огурец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Розовая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281">
                <a:tc>
                  <a:txBody>
                    <a:bodyPr/>
                    <a:lstStyle/>
                    <a:p>
                      <a:r>
                        <a:rPr lang="ru-RU" dirty="0"/>
                        <a:t>Помидор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Малиновая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281">
                <a:tc>
                  <a:txBody>
                    <a:bodyPr/>
                    <a:lstStyle/>
                    <a:p>
                      <a:r>
                        <a:rPr lang="ru-RU" dirty="0"/>
                        <a:t>Сладкий перец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 №2</a:t>
            </a:r>
          </a:p>
        </p:txBody>
      </p:sp>
    </p:spTree>
    <p:extLst>
      <p:ext uri="{BB962C8B-B14F-4D97-AF65-F5344CB8AC3E}">
        <p14:creationId xmlns:p14="http://schemas.microsoft.com/office/powerpoint/2010/main" val="207265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87213"/>
              </p:ext>
            </p:extLst>
          </p:nvPr>
        </p:nvGraphicFramePr>
        <p:xfrm>
          <a:off x="0" y="1340766"/>
          <a:ext cx="9144000" cy="547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4376">
                <a:tc>
                  <a:txBody>
                    <a:bodyPr/>
                    <a:lstStyle/>
                    <a:p>
                      <a:r>
                        <a:rPr lang="ru-RU" dirty="0"/>
                        <a:t>Название овощей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Изменение окраски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                 нитрат-ионов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47">
                <a:tc>
                  <a:txBody>
                    <a:bodyPr/>
                    <a:lstStyle/>
                    <a:p>
                      <a:r>
                        <a:rPr lang="ru-RU" dirty="0"/>
                        <a:t>Картофель(отварной)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изменилась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647">
                <a:tc>
                  <a:txBody>
                    <a:bodyPr/>
                    <a:lstStyle/>
                    <a:p>
                      <a:r>
                        <a:rPr lang="ru-RU" dirty="0"/>
                        <a:t>Морковь(в хол. воде)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изменилась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647">
                <a:tc>
                  <a:txBody>
                    <a:bodyPr/>
                    <a:lstStyle/>
                    <a:p>
                      <a:r>
                        <a:rPr lang="ru-RU" dirty="0"/>
                        <a:t>Огурец(в хол. воде)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изменилась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47">
                <a:tc>
                  <a:txBody>
                    <a:bodyPr/>
                    <a:lstStyle/>
                    <a:p>
                      <a:r>
                        <a:rPr lang="ru-RU" dirty="0"/>
                        <a:t>Помидор(в хол. воде)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Бледно-голубая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Очень 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647">
                <a:tc>
                  <a:txBody>
                    <a:bodyPr/>
                    <a:lstStyle/>
                    <a:p>
                      <a:r>
                        <a:rPr lang="ru-RU" dirty="0"/>
                        <a:t>Сладкий перец(отварной)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Голубой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 №3</a:t>
            </a:r>
          </a:p>
        </p:txBody>
      </p:sp>
    </p:spTree>
    <p:extLst>
      <p:ext uri="{BB962C8B-B14F-4D97-AF65-F5344CB8AC3E}">
        <p14:creationId xmlns:p14="http://schemas.microsoft.com/office/powerpoint/2010/main" val="7595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71600" y="44624"/>
            <a:ext cx="797732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5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332656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Рекомендации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8480132"/>
              </p:ext>
            </p:extLst>
          </p:nvPr>
        </p:nvGraphicFramePr>
        <p:xfrm>
          <a:off x="251520" y="1340769"/>
          <a:ext cx="8640960" cy="30175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  <a:reflection blurRad="6350" stA="50000" endA="300" endPos="55500" dist="101600" dir="5400000" sy="-100000" algn="bl" rotWithShape="0"/>
                </a:effectLst>
                <a:tableStyleId>{5C22544A-7EE6-4342-B048-85BDC9FD1C3A}</a:tableStyleId>
              </a:tblPr>
              <a:tblGrid>
                <a:gridCol w="370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836">
                <a:tc>
                  <a:txBody>
                    <a:bodyPr/>
                    <a:lstStyle/>
                    <a:p>
                      <a:r>
                        <a:rPr lang="ru-RU" dirty="0"/>
                        <a:t>Огурец</a:t>
                      </a:r>
                    </a:p>
                  </a:txBody>
                  <a:tcPr marL="40227" marR="4022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Очистить от кожицы и срезать хвостик</a:t>
                      </a:r>
                    </a:p>
                  </a:txBody>
                  <a:tcPr marL="40227" marR="402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36">
                <a:tc>
                  <a:txBody>
                    <a:bodyPr/>
                    <a:lstStyle/>
                    <a:p>
                      <a:r>
                        <a:rPr lang="ru-RU" dirty="0"/>
                        <a:t>Перец</a:t>
                      </a:r>
                    </a:p>
                  </a:txBody>
                  <a:tcPr marL="40227" marR="4022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Сварить или залить холодной водой на 2-3 часа</a:t>
                      </a:r>
                    </a:p>
                  </a:txBody>
                  <a:tcPr marL="40227" marR="402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21">
                <a:tc>
                  <a:txBody>
                    <a:bodyPr/>
                    <a:lstStyle/>
                    <a:p>
                      <a:r>
                        <a:rPr lang="ru-RU" dirty="0"/>
                        <a:t>Яблоко</a:t>
                      </a:r>
                    </a:p>
                  </a:txBody>
                  <a:tcPr marL="40227" marR="4022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Срезать кожицу</a:t>
                      </a:r>
                    </a:p>
                  </a:txBody>
                  <a:tcPr marL="40227" marR="402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36">
                <a:tc>
                  <a:txBody>
                    <a:bodyPr/>
                    <a:lstStyle/>
                    <a:p>
                      <a:r>
                        <a:rPr lang="ru-RU" dirty="0"/>
                        <a:t>Банан</a:t>
                      </a:r>
                    </a:p>
                  </a:txBody>
                  <a:tcPr marL="40227" marR="4022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Отрезать верхнюю и нижнюю часть, в</a:t>
                      </a:r>
                      <a:r>
                        <a:rPr lang="ru-RU" baseline="0" dirty="0"/>
                        <a:t> пищу употреблять только середину</a:t>
                      </a:r>
                      <a:endParaRPr lang="ru-RU" dirty="0"/>
                    </a:p>
                  </a:txBody>
                  <a:tcPr marL="40227" marR="402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52">
                <a:tc>
                  <a:txBody>
                    <a:bodyPr/>
                    <a:lstStyle/>
                    <a:p>
                      <a:r>
                        <a:rPr lang="ru-RU" dirty="0"/>
                        <a:t>Картофель</a:t>
                      </a:r>
                    </a:p>
                  </a:txBody>
                  <a:tcPr marL="40227" marR="4022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Очищенный картофель залить на сутки 1%-ной поваренной соли или аскорбиновой кислоты</a:t>
                      </a:r>
                    </a:p>
                  </a:txBody>
                  <a:tcPr marL="40227" marR="402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052">
                <a:tc>
                  <a:txBody>
                    <a:bodyPr/>
                    <a:lstStyle/>
                    <a:p>
                      <a:r>
                        <a:rPr lang="ru-RU" dirty="0"/>
                        <a:t>Морковь</a:t>
                      </a:r>
                    </a:p>
                  </a:txBody>
                  <a:tcPr marL="40227" marR="4022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Отрезать верхнюю и нижнюю часть</a:t>
                      </a:r>
                    </a:p>
                    <a:p>
                      <a:endParaRPr lang="ru-RU" dirty="0"/>
                    </a:p>
                  </a:txBody>
                  <a:tcPr marL="40227" marR="402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51520" y="4725144"/>
            <a:ext cx="8856984" cy="19168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Нитраты растворимы в воде, овощи можно вымочить в воде;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 При нагревании нитраты разлагаются, следовательно, необходимо сварить овощи.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Не </a:t>
            </a:r>
            <a:r>
              <a:rPr lang="ru-RU" dirty="0" err="1"/>
              <a:t>пренебригайте</a:t>
            </a:r>
            <a:r>
              <a:rPr lang="ru-RU" dirty="0"/>
              <a:t> полезными советами!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97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Название    картинка     рекомендация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 «Безопасное употребление овощей и фруктов»</a:t>
            </a:r>
          </a:p>
        </p:txBody>
      </p:sp>
    </p:spTree>
    <p:extLst>
      <p:ext uri="{BB962C8B-B14F-4D97-AF65-F5344CB8AC3E}">
        <p14:creationId xmlns:p14="http://schemas.microsoft.com/office/powerpoint/2010/main" val="423679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5509" y="1817440"/>
            <a:ext cx="8640959" cy="5040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Все мы употребляем в пищу овощи и фрукты, но редко задумываемся над тем, безопасно ли их есть?</a:t>
            </a:r>
          </a:p>
          <a:p>
            <a:endParaRPr lang="ru-RU" dirty="0"/>
          </a:p>
          <a:p>
            <a:r>
              <a:rPr lang="ru-RU" b="1" dirty="0"/>
              <a:t>Как известно, для выращивания овощей и фруктов необходимы специальные климатические условия, которые не позволяют собирать урожай круглый год, но на сегодняшний день даже жители Якутии могут употреблять овощи и фрукты круглый год, следовательно для их выращивания используют химические удобрения, но безвредны ли они для человека?</a:t>
            </a:r>
          </a:p>
          <a:p>
            <a:endParaRPr lang="ru-RU" dirty="0"/>
          </a:p>
          <a:p>
            <a:r>
              <a:rPr lang="ru-RU" b="1" dirty="0">
                <a:solidFill>
                  <a:schemeClr val="tx1"/>
                </a:solidFill>
              </a:rPr>
              <a:t>Люди ежедневно получают отравление продуктами, содержащими высокое количество нитратов, а также появились заболевания вызванные высоким уровнем нитратов в организме человека.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41943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Создать руководство «Безопасное употребление овощей и фруктов»</a:t>
            </a:r>
          </a:p>
          <a:p>
            <a:r>
              <a:rPr lang="ru-RU" dirty="0"/>
              <a:t>Создать электронный ресурс по теме</a:t>
            </a:r>
          </a:p>
          <a:p>
            <a:r>
              <a:rPr lang="ru-RU" dirty="0"/>
              <a:t>(Добавить картинки)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14105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Собрать информацию о нитратах</a:t>
            </a:r>
          </a:p>
          <a:p>
            <a:r>
              <a:rPr lang="ru-RU" dirty="0"/>
              <a:t>Купить овощи и фрукты для их исследования</a:t>
            </a:r>
          </a:p>
          <a:p>
            <a:r>
              <a:rPr lang="ru-RU" dirty="0"/>
              <a:t>Систематизировать знания</a:t>
            </a:r>
          </a:p>
          <a:p>
            <a:r>
              <a:rPr lang="ru-RU" dirty="0"/>
              <a:t>Разработать рекомендации по очищению фруктов и овощей от нитратов</a:t>
            </a:r>
          </a:p>
          <a:p>
            <a:r>
              <a:rPr lang="ru-RU" dirty="0"/>
              <a:t>Создать руководство по безопасному использованию овощей и фруктов.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83484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00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Статистические данные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1" y="1916832"/>
            <a:ext cx="9144000" cy="1368152"/>
          </a:xfrm>
        </p:spPr>
        <p:txBody>
          <a:bodyPr>
            <a:normAutofit fontScale="85000" lnSpcReduction="20000"/>
          </a:bodyPr>
          <a:lstStyle/>
          <a:p>
            <a:r>
              <a:rPr lang="ru-RU" b="0" i="1" dirty="0">
                <a:latin typeface="+mn-lt"/>
              </a:rPr>
              <a:t>Вредное влияние повышенных доз нитратных и нитритных форм азота обсуждается Продовольственной комиссией ООН, Всемирной организацией здравоохранения (ВОЗ) и Академией Медицинских наук. Решением этой проблемы занимаются медики, работники сельского хозяйства, агрохимики и селекционеры.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3356992"/>
            <a:ext cx="4480561" cy="3456384"/>
          </a:xfrm>
        </p:spPr>
        <p:txBody>
          <a:bodyPr>
            <a:normAutofit/>
          </a:bodyPr>
          <a:lstStyle/>
          <a:p>
            <a:r>
              <a:rPr lang="ru-RU" dirty="0"/>
              <a:t>По данным ООН, только за период с 1962 по 1972 г. производство азотных удобрений возросло с 16 до 42 млн.т.  </a:t>
            </a:r>
          </a:p>
          <a:p>
            <a:r>
              <a:rPr lang="ru-RU" dirty="0"/>
              <a:t>По данным Института питания Академии медицинских наук нашей страны, годовая потребность в овощах в различных районах нашей страны составляет от 128 до 146 кг в год на душу населения.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63440" y="3429000"/>
            <a:ext cx="4480560" cy="3429000"/>
          </a:xfrm>
        </p:spPr>
        <p:txBody>
          <a:bodyPr>
            <a:normAutofit/>
          </a:bodyPr>
          <a:lstStyle/>
          <a:p>
            <a:r>
              <a:rPr lang="ru-RU" dirty="0"/>
              <a:t> Впервые заговорили о нитратах в нашей стране в 70-х годах ХХ века,  когда в Узбекистане случилось несколько массовых желудочно-кишечных отравлений арбузами, при их чрезмерной подкормке аммиачной селитрой.</a:t>
            </a:r>
          </a:p>
        </p:txBody>
      </p:sp>
    </p:spTree>
    <p:extLst>
      <p:ext uri="{BB962C8B-B14F-4D97-AF65-F5344CB8AC3E}">
        <p14:creationId xmlns:p14="http://schemas.microsoft.com/office/powerpoint/2010/main" val="162386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ru-RU" dirty="0"/>
              <a:t>Нитрат (устар. селитры) — соль азотной кислоты, содержит однозарядный анион NO3−.</a:t>
            </a:r>
            <a:endParaRPr lang="en-US" dirty="0"/>
          </a:p>
          <a:p>
            <a:r>
              <a:rPr lang="ru-RU" dirty="0"/>
              <a:t>Они применяются в качестве минеральных удобрений, стимулирующих рост и увеличение  зеленой массы растений.</a:t>
            </a:r>
          </a:p>
          <a:p>
            <a:r>
              <a:rPr lang="ru-RU" dirty="0"/>
              <a:t>    Корневые системы всех растений хорошо усваивают нитраты. В результате участия ферментов и углеводов происходит восстановление нитратов до аммиака, который при взаимодействии с органическими кислотами образует аминокислоты – строительный материал для белков. Если в почве избыток нитратов, то они не успевают полностью превратиться в аминокислоты. Нитраты поднимаются по корню и могут осесть в любой части растения. Они превращаются в нитриты  и отравляют организм.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332656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Нитраты</a:t>
            </a:r>
          </a:p>
        </p:txBody>
      </p:sp>
    </p:spTree>
    <p:extLst>
      <p:ext uri="{BB962C8B-B14F-4D97-AF65-F5344CB8AC3E}">
        <p14:creationId xmlns:p14="http://schemas.microsoft.com/office/powerpoint/2010/main" val="415778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022" y="2420888"/>
            <a:ext cx="2916934" cy="97274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Нитриты попадают в организм человека двумя путями: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6000" b="1" dirty="0"/>
              <a:t>нитриты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31598" y="2059684"/>
            <a:ext cx="2432490" cy="642300"/>
          </a:xfrm>
          <a:prstGeom prst="straightConnector1">
            <a:avLst/>
          </a:prstGeom>
          <a:ln w="889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5776" y="3068960"/>
            <a:ext cx="2448272" cy="576064"/>
          </a:xfrm>
          <a:prstGeom prst="straightConnector1">
            <a:avLst/>
          </a:prstGeom>
          <a:ln w="889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868144" y="1880828"/>
            <a:ext cx="234294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прямым содержанием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2701984"/>
            <a:ext cx="38884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нитратами, которые в пищеварительном тракте человека превращаются в нитриты под действием фермента нитратредуктазы, в результате в крови образуются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нитрозил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-ионы.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58396962"/>
              </p:ext>
            </p:extLst>
          </p:nvPr>
        </p:nvGraphicFramePr>
        <p:xfrm>
          <a:off x="899592" y="4027486"/>
          <a:ext cx="7502974" cy="33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3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dirty="0"/>
              <a:t>нитрозамины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836712"/>
            <a:ext cx="6480720" cy="79208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Нитрозамины являются высокотоксичными соединениями.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631246"/>
            <a:ext cx="3820055" cy="973301"/>
          </a:xfrm>
        </p:spPr>
        <p:txBody>
          <a:bodyPr>
            <a:noAutofit/>
          </a:bodyPr>
          <a:lstStyle/>
          <a:p>
            <a:r>
              <a:rPr lang="ru-RU" sz="3200" b="1" dirty="0"/>
              <a:t>При попадании в организм они: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779912" y="2132856"/>
            <a:ext cx="2592288" cy="47443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07904" y="2924944"/>
            <a:ext cx="2808312" cy="14401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63888" y="3284984"/>
            <a:ext cx="2952328" cy="7920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1968161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поражают печень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0232" y="2607295"/>
            <a:ext cx="22322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вызывают конвульсии и кровоизлияния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2" y="3892406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могут привести к коме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501317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Большая часть нитрозаминов обладает сильным канцерогенным действием даже при однократном действии, проявляют мутагенные свойства. </a:t>
            </a:r>
          </a:p>
        </p:txBody>
      </p:sp>
    </p:spTree>
    <p:extLst>
      <p:ext uri="{BB962C8B-B14F-4D97-AF65-F5344CB8AC3E}">
        <p14:creationId xmlns:p14="http://schemas.microsoft.com/office/powerpoint/2010/main" val="223319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7200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В небольшом количестве нитраты находятся в окружающей среде, обуславливая круговорот азота в природе.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ПРИРОДНЫЕ ИСТОЧНИКИ НИТРАТОВ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8785"/>
            <a:ext cx="6820747" cy="491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538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832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 Narrow</vt:lpstr>
      <vt:lpstr>Candara</vt:lpstr>
      <vt:lpstr>Symbol</vt:lpstr>
      <vt:lpstr>Wingdings</vt:lpstr>
      <vt:lpstr>Волна</vt:lpstr>
      <vt:lpstr>Тема: Определение  содержания нитратов в овощах и фруктах</vt:lpstr>
      <vt:lpstr>Актуальность</vt:lpstr>
      <vt:lpstr>Цель</vt:lpstr>
      <vt:lpstr>Задачи</vt:lpstr>
      <vt:lpstr>Статистические данные</vt:lpstr>
      <vt:lpstr>Нитраты</vt:lpstr>
      <vt:lpstr>нитриты</vt:lpstr>
      <vt:lpstr>нитрозамины</vt:lpstr>
      <vt:lpstr>ПРИРОДНЫЕ ИСТОЧНИКИ НИТРАТОВ</vt:lpstr>
      <vt:lpstr>Допустимое количество нитратов для человека. Симптомы при избытке нитратов в организме.</vt:lpstr>
      <vt:lpstr>Химический эксперимент</vt:lpstr>
      <vt:lpstr>Химический эксперимент</vt:lpstr>
      <vt:lpstr>Эксперимент №1</vt:lpstr>
      <vt:lpstr>Эксперимент №2</vt:lpstr>
      <vt:lpstr>Эксперимент №3</vt:lpstr>
      <vt:lpstr>Презентация PowerPoint</vt:lpstr>
      <vt:lpstr>Рекомендации</vt:lpstr>
      <vt:lpstr>  «Безопасное употребление овощей и фруктов»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Реактивное   движение</dc:title>
  <dc:creator>Админ</dc:creator>
  <cp:lastModifiedBy>Наталья</cp:lastModifiedBy>
  <cp:revision>28</cp:revision>
  <dcterms:created xsi:type="dcterms:W3CDTF">2015-04-01T09:21:33Z</dcterms:created>
  <dcterms:modified xsi:type="dcterms:W3CDTF">2023-11-24T03:36:37Z</dcterms:modified>
</cp:coreProperties>
</file>