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6" r:id="rId6"/>
    <p:sldId id="267" r:id="rId7"/>
    <p:sldId id="258" r:id="rId8"/>
    <p:sldId id="259" r:id="rId9"/>
    <p:sldId id="260" r:id="rId10"/>
    <p:sldId id="268" r:id="rId11"/>
    <p:sldId id="261" r:id="rId12"/>
    <p:sldId id="263" r:id="rId13"/>
    <p:sldId id="270" r:id="rId14"/>
    <p:sldId id="262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538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088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73AC6FD-DE25-4418-AB21-28B11AEA8F76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E27116F-72B5-4965-95B5-DCEDB3D55FC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GIF"/><Relationship Id="rId3" Type="http://schemas.openxmlformats.org/officeDocument/2006/relationships/hyperlink" Target="http://www.smayli.ru/smile/detia-673.html" TargetMode="External"/><Relationship Id="rId2" Type="http://schemas.openxmlformats.org/officeDocument/2006/relationships/image" Target="../media/image11.GIF"/><Relationship Id="rId1" Type="http://schemas.openxmlformats.org/officeDocument/2006/relationships/hyperlink" Target="http://www.smayli.ru/smile/detia-315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0645" y="2223476"/>
            <a:ext cx="71825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Адаптация детей к детскому саду</a:t>
            </a:r>
            <a:endParaRPr lang="ru-RU" sz="5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12" descr="Картинки по запросу солнышко на прозрачном фон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354" y="455049"/>
            <a:ext cx="2356461" cy="20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7" y="4286250"/>
            <a:ext cx="4130636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1670" y="1149850"/>
            <a:ext cx="7829550" cy="79692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показатели окончания периода адаптации: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640079" y="2116183"/>
            <a:ext cx="10829109" cy="435764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сон, </a:t>
            </a:r>
            <a:endParaRPr lang="ru-RU" sz="2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аппетит, </a:t>
            </a:r>
            <a:endParaRPr lang="ru-RU" sz="2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эмоциональное состояние, </a:t>
            </a:r>
            <a:endParaRPr lang="ru-RU" sz="2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поведение ребенка, </a:t>
            </a:r>
            <a:endParaRPr lang="ru-RU" sz="2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возрасту нормальная прибавка массы тела. </a:t>
            </a:r>
            <a:endParaRPr lang="ru-RU" sz="2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 показывают наблюдения, по мере привыкания к новым условиям у детей сначала восстанавливается аппетит, труднее нормализуется сон (от двух недель до двух-трех месяцев) и длительнее всего сохраняются нарушения эмоционального состояния. </a:t>
            </a:r>
            <a:endParaRPr lang="ru-RU" sz="2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Восстановление аппетита и сна не сразу обеспечивает нормальную прибавку массы тела, если сохраняется у ребенка пониженный эмоциональный тонус.</a:t>
            </a:r>
            <a:endParaRPr lang="ru-RU" sz="2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 descr="Картинки по запросу солнышко  картинки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18" y="989351"/>
            <a:ext cx="2923082" cy="25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830" y="929390"/>
            <a:ext cx="8617470" cy="1008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родителям: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83" y="1746411"/>
            <a:ext cx="117177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помочь ребенку по возможности безболезненно войти в </a:t>
            </a:r>
            <a:r>
              <a:rPr lang="ru-RU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сада, необходима подготовительная работа с </a:t>
            </a:r>
            <a:r>
              <a:rPr lang="ru-RU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ru-RU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Готовьте ребенка к общению с другими детьми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Посещайте парки, детские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площадки, приучайте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игре в песочницах, ходите на дни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друзей…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Максимально приближайте домашний режим 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распорядку дня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учреждении (упорядочить часы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сна, бодрствования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питания и т.д.), при выполнении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моментов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и развивайте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 самостоятельность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 предстоящем поступлении в детский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беседуйте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ним, как о радостном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событии.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Воздерживайтесь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собственных опасениях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присутствии ребенка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Определите, какие методы поощрения и наказания приемлемы для вашего ребенка.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первые дни посещения детского садика не оставляйте ребенка одного, побудьте с ним какое-то время. Не опаздывайте, забирайте ребенка вовремя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Поиграйте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с домашними игрушками в детский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распределите роли детей, воспитателей. Помогите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ей друзей и по решайте проблемы вашего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нее, ориентируя на игру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8" descr="Анимашки Дети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900" y="109182"/>
            <a:ext cx="1370386" cy="1637229"/>
          </a:xfrm>
          <a:prstGeom prst="rect">
            <a:avLst/>
          </a:prstGeom>
          <a:noFill/>
        </p:spPr>
      </p:pic>
      <p:pic>
        <p:nvPicPr>
          <p:cNvPr id="5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7391" y="3424790"/>
            <a:ext cx="1425409" cy="852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aptaciya-rebenka-v-detskom-sad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6" y="1766806"/>
            <a:ext cx="4458346" cy="4508627"/>
          </a:xfrm>
          <a:prstGeom prst="rect">
            <a:avLst/>
          </a:prstGeom>
          <a:noFill/>
          <a:effectLst>
            <a:outerShdw blurRad="368300" sx="110000" sy="110000" algn="ctr" rotWithShape="0">
              <a:srgbClr val="FFFF0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5026" y="443615"/>
            <a:ext cx="74369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оставляйте время на беседы с ребёнком о том, что такое детский сад, зачем он нужен и почему мама хочет его туда повести (там интересно, там другие дети гуляют и играют, маме надо заняться делами семьи).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спланируйте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территорию детского сада. Обращайте внимание малыша на красоту территории детского сада. Акцентируйте внимание ребёнка на том, что скоро он сможет здесь гулять и играть вместе со всеми детьми и воспитателем.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гордостью рассказывайте своим знакомым в присутствии малыша, что он уже подрос и готовится ходить в детский сад.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ему, что в детском саду он сможет приобрести новых друзей. Научите его примерным фразам, словам, какими он сможет обращаться к новым своим друзьям. Почитайте стихи или детские истории о детском саде, покажите картинки.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с ним о роли воспитателя. Многие дети ошибочно считают, что мама их бросила и отдала чужой тёте. Научите ребёнка, как обращаться к воспитателю, как правильно заявлять о своих потребностях.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воспитателем и другими родителями. Интересуйтесь, с кем ваш малыш дружит, приветствуйте и поощряйте дружбу. Участвуйте в жизни малыша, радуйтесь его успехам и творчеству. Это хороший фундамент прочных детско-родительских взаимоотношений.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недоразумения с воспитателями решайте без агрессии и не в присутствии ребёнка. Не критикуйте детский сад, не возмущайтесь недостатками работы дошкольного учреждения при ребёнке.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55" y="1502267"/>
            <a:ext cx="4936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955" y="1502267"/>
            <a:ext cx="52059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Формируйте и развивайте у ребенка навыки и умения, которые пригодятся ему в детском саду.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навыки и умения помогут малышу быстрее адаптироваться к новым условиям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самостоятельно принимать пищу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пользоваться горшком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мыть руки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самостоятельно одеваться (частично)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убирать за собой игрушки и играть с другими детками в простые игры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слышать взрослого и реагировать на его просьбы</a:t>
            </a:r>
            <a:endParaRPr lang="ru-RU" sz="2000" dirty="0"/>
          </a:p>
        </p:txBody>
      </p:sp>
      <p:pic>
        <p:nvPicPr>
          <p:cNvPr id="2058" name="Picture 10" descr="Картинки по запросу детский сад картинка на прозрачном фоне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80" y="988492"/>
            <a:ext cx="4942296" cy="4907339"/>
          </a:xfrm>
          <a:prstGeom prst="rect">
            <a:avLst/>
          </a:prstGeom>
          <a:solidFill>
            <a:schemeClr val="bg1">
              <a:lumMod val="90000"/>
              <a:alpha val="3000"/>
            </a:schemeClr>
          </a:solidFill>
          <a:effectLst>
            <a:outerShdw blurRad="1270000" sx="124000" sy="124000" algn="ctr" rotWithShape="0">
              <a:srgbClr val="FFFF00"/>
            </a:outerShdw>
          </a:effectLst>
        </p:spPr>
      </p:pic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71" y="202387"/>
            <a:ext cx="6318913" cy="6479547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амки для презентаций на прозрачном фон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267837"/>
            <a:ext cx="11424112" cy="64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0595" y="1153551"/>
            <a:ext cx="938257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Резюме: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Ваш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малыш пришел в детский сад. Для него началась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новая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жизнь. Чтобы ребенок вступил в нее радостным, 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бщительным, повзрослевшим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постарайтесь создать в семье спокойную, дружескую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атмосферу.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Установите четкие требования к ребенку и будьте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последовательны в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их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предъявлении.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Будьте терпеливы.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Формулируйте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 ребенка навыки самообслуживания 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личной гигиены.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Поощряйте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игры с другими детьми,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расширяйте круг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общения со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взрослыми.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Когда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ребенок с Вами разговаривает, слушайте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его внимательно.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Говорите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 ребенком короткими фразами, медленно;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 разговоре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называйте как можно больше предметов. Давайте простые и понятные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объяснения. Спрашивайте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 ребенка: «Что ты делаешь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?»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Каждый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день читайте ребенку. 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Заботьтесь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 том, чтобы у него были новые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впечатления.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Занимайтесь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 ребенком совместной творческой деятельностью: играйте, лепите,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рисуйте…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Поощряйте любопытство.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скупитесь на похвалу.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8610600" cy="129302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– что это?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691" y="2057401"/>
            <a:ext cx="10993582" cy="42048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5691" y="2238130"/>
            <a:ext cx="10820400" cy="4024125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аdaptatio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приспособление) - способность организма приспосабливаться к различным условиям внешней среды.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buNone/>
              <a:defRPr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новым условиям существования происходят на разных уровнях: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физиологическом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социальном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психологическом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3841750" y="1397726"/>
            <a:ext cx="5434149" cy="5081451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08131" y="1895130"/>
            <a:ext cx="42631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None/>
              <a:defRPr/>
            </a:pPr>
            <a:r>
              <a:rPr lang="ru-RU" sz="20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вхождение ребенка в коллектив сверстников (социальную группу), принятие норм, правил поведения в обществе, приспособление к условиям пребывания в процессе которого формируется самосознание и ролевое поведение, способность к самоконтролю, самообслуживанию, адекватных связей с окружающим.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051059" y="1279497"/>
            <a:ext cx="3523706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строгий режим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51059" y="2017514"/>
            <a:ext cx="4258688" cy="1221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отсутствие родителей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течении дня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051059" y="3007689"/>
            <a:ext cx="3435349" cy="1069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новые требования к поведению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051059" y="3932725"/>
            <a:ext cx="3960440" cy="1059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постоянный контакт со сверстниками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051059" y="4679263"/>
            <a:ext cx="5112568" cy="1601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новое помещение, таящее в себе много неизвестного, а значит, и опасного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51058" y="5908166"/>
            <a:ext cx="3435349" cy="916680"/>
          </a:xfrm>
          <a:prstGeom prst="rightArrow">
            <a:avLst>
              <a:gd name="adj1" fmla="val 55875"/>
              <a:gd name="adj2" fmla="val 54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другой стиль общения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012160" y="1394085"/>
            <a:ext cx="1152128" cy="5306518"/>
          </a:xfrm>
          <a:prstGeom prst="rightBrace">
            <a:avLst>
              <a:gd name="adj1" fmla="val 6566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8361" y="3214259"/>
            <a:ext cx="2503357" cy="166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58282" y="3542380"/>
            <a:ext cx="226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множество изменений</a:t>
            </a:r>
            <a:endParaRPr lang="ru-RU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7343" y="584326"/>
            <a:ext cx="908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поступлением ребенка в дошкольное учреждение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его жизни происходит 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8297" y="1311295"/>
            <a:ext cx="617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изменения обрушиваются на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создавая для него :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0828" y="2142292"/>
            <a:ext cx="5760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стрессовую  ситуацию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8213" y="3226848"/>
            <a:ext cx="2768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без специальной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может привести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невротическим реакциям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как :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901308">
            <a:off x="7488900" y="4808543"/>
            <a:ext cx="49141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капризы, страхи,</a:t>
            </a:r>
            <a:endParaRPr lang="ru-RU" sz="3200" b="1" dirty="0" smtClean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тказ от еды,</a:t>
            </a:r>
            <a:endParaRPr lang="ru-RU" sz="3200" b="1" cap="none" spc="0" dirty="0" smtClean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частые болезни…</a:t>
            </a:r>
            <a:endParaRPr lang="ru-RU" sz="3200" b="1" cap="none" spc="0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9" y="3059700"/>
            <a:ext cx="4631124" cy="3518854"/>
          </a:xfrm>
          <a:prstGeom prst="rect">
            <a:avLst/>
          </a:prstGeom>
          <a:noFill/>
          <a:effectLst>
            <a:outerShdw blurRad="63500" sx="106000" sy="106000" algn="ctr" rotWithShape="0">
              <a:srgbClr val="FF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07" y="573564"/>
            <a:ext cx="3322390" cy="2367587"/>
          </a:xfrm>
          <a:prstGeom prst="rect">
            <a:avLst/>
          </a:prstGeom>
          <a:noFill/>
          <a:effectLst>
            <a:outerShdw blurRad="63500" sx="108000" sy="108000" algn="ctr" rotWithShape="0">
              <a:srgbClr val="FF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89201" y="1216747"/>
            <a:ext cx="7972425" cy="725487"/>
          </a:xfrm>
          <a:solidFill>
            <a:schemeClr val="accent3">
              <a:lumMod val="40000"/>
              <a:lumOff val="60000"/>
            </a:schemeClr>
          </a:solidFill>
          <a:effectLst>
            <a:outerShdw blurRad="431800" sx="122000" sy="122000" algn="ctr" rotWithShape="0">
              <a:srgbClr val="FFFF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 влияющие  на процесс адаптации ребенка к условиям ДОУ: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653142" y="2365828"/>
            <a:ext cx="11393715" cy="4137025"/>
          </a:xfrm>
        </p:spPr>
        <p:txBody>
          <a:bodyPr>
            <a:normAutofit lnSpcReduction="10000"/>
          </a:bodyPr>
          <a:lstStyle/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достигнутый уровень психического и физического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развития навыков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коммуникативного общения со взрослыми и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предметной и игровой деятельности;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нервной системы;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и форма воспитания в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19213" y="369217"/>
            <a:ext cx="7552513" cy="724610"/>
          </a:xfr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адаптации к условиям ДОУ: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4327" y="1255006"/>
            <a:ext cx="8662287" cy="5408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177999" y="1211719"/>
            <a:ext cx="6358838" cy="325891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/>
          <p:nvPr/>
        </p:nvSpPr>
        <p:spPr>
          <a:xfrm>
            <a:off x="4136571" y="1708031"/>
            <a:ext cx="6518893" cy="3745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реакции,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нервно-психического развития,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и течение болезни,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антропометрические показатели физического развития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Picture 4" descr="Картинки по запросу сова с книгой 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3208024"/>
            <a:ext cx="2912918" cy="35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9" y="4513916"/>
            <a:ext cx="3810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009" y="769519"/>
            <a:ext cx="1004236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rgbClr val="FFFF00"/>
                </a:solidFill>
              </a:rPr>
              <a:t>Различают четыре степени тяжести прохождения адаптации к детскому саду: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2" y="2062547"/>
            <a:ext cx="7857309" cy="4612573"/>
          </a:xfrm>
        </p:spPr>
        <p:txBody>
          <a:bodyPr>
            <a:normAutofit fontScale="70000"/>
          </a:bodyPr>
          <a:lstStyle/>
          <a:p>
            <a:pPr marL="0" indent="0" algn="ctr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1</a:t>
            </a:r>
            <a:r>
              <a:rPr lang="ru-RU" b="1" dirty="0">
                <a:solidFill>
                  <a:srgbClr val="00B050"/>
                </a:solidFill>
              </a:rPr>
              <a:t>) </a:t>
            </a:r>
            <a:r>
              <a:rPr lang="ru-RU" sz="2800" b="1" dirty="0">
                <a:solidFill>
                  <a:srgbClr val="00B050"/>
                </a:solidFill>
              </a:rPr>
              <a:t>легкая адаптация: ребенок активен, внешних изменений нет, сдвиги в поведении нормализуются в течение 1-2 недель;</a:t>
            </a:r>
            <a:endParaRPr lang="ru-RU" sz="2800" b="1" dirty="0">
              <a:solidFill>
                <a:srgbClr val="00B050"/>
              </a:solidFill>
            </a:endParaRPr>
          </a:p>
          <a:p>
            <a:pPr marL="0" indent="0" algn="ctr" fontAlgn="base">
              <a:buNone/>
            </a:pPr>
            <a:r>
              <a:rPr lang="ru-RU" sz="2800" b="1" dirty="0">
                <a:solidFill>
                  <a:srgbClr val="00B050"/>
                </a:solidFill>
              </a:rPr>
              <a:t>2) средняя адаптация: в течение всего периода настроение может быть неустойчивым, может наблюдаться отсутствие аппетита, кратковременность, беспокойность сна. </a:t>
            </a:r>
            <a:r>
              <a:rPr lang="ru-RU" sz="2800" b="1" dirty="0" smtClean="0">
                <a:solidFill>
                  <a:srgbClr val="00B050"/>
                </a:solidFill>
              </a:rPr>
              <a:t>Этот </a:t>
            </a:r>
            <a:r>
              <a:rPr lang="ru-RU" sz="2800" b="1" dirty="0">
                <a:solidFill>
                  <a:srgbClr val="00B050"/>
                </a:solidFill>
              </a:rPr>
              <a:t>период длится 20-40 дней;</a:t>
            </a:r>
            <a:endParaRPr lang="ru-RU" sz="2800" b="1" dirty="0">
              <a:solidFill>
                <a:srgbClr val="00B050"/>
              </a:solidFill>
            </a:endParaRPr>
          </a:p>
          <a:p>
            <a:pPr marL="0" indent="0" algn="ctr" fontAlgn="base">
              <a:buNone/>
            </a:pPr>
            <a:r>
              <a:rPr lang="ru-RU" sz="2800" b="1" dirty="0">
                <a:solidFill>
                  <a:srgbClr val="00B050"/>
                </a:solidFill>
              </a:rPr>
              <a:t>3) тяжелая адаптация: ребенок болеет, теряет в весе, появляются патологические привычки. Длится от двух до шести </a:t>
            </a:r>
            <a:r>
              <a:rPr lang="ru-RU" sz="2800" b="1" dirty="0" smtClean="0">
                <a:solidFill>
                  <a:srgbClr val="00B050"/>
                </a:solidFill>
              </a:rPr>
              <a:t>месяцев +</a:t>
            </a:r>
            <a:endParaRPr lang="ru-RU" sz="2800" b="1" dirty="0">
              <a:solidFill>
                <a:srgbClr val="00B050"/>
              </a:solidFill>
            </a:endParaRPr>
          </a:p>
          <a:p>
            <a:pPr marL="0" indent="0" algn="ctr" fontAlgn="base">
              <a:buNone/>
            </a:pPr>
            <a:r>
              <a:rPr lang="ru-RU" sz="2800" b="1" dirty="0">
                <a:solidFill>
                  <a:srgbClr val="00B050"/>
                </a:solidFill>
              </a:rPr>
              <a:t>4) очень тяжелая адаптация: около полугода и более. Встает вопрос – стоит ли ребенку оставаться в детском саду, возможно, он «</a:t>
            </a:r>
            <a:r>
              <a:rPr lang="ru-RU" sz="2800" b="1" dirty="0" err="1">
                <a:solidFill>
                  <a:srgbClr val="00B050"/>
                </a:solidFill>
              </a:rPr>
              <a:t>несадовский</a:t>
            </a:r>
            <a:r>
              <a:rPr lang="ru-RU" sz="2800" b="1" dirty="0">
                <a:solidFill>
                  <a:srgbClr val="00B050"/>
                </a:solidFill>
              </a:rPr>
              <a:t>» ребенок.</a:t>
            </a:r>
            <a:endParaRPr lang="ru-RU" sz="2800" b="1" dirty="0">
              <a:solidFill>
                <a:srgbClr val="00B050"/>
              </a:solidFill>
            </a:endParaRP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Картинки по запросу детский сад картинки 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1" y="2192981"/>
            <a:ext cx="3814355" cy="40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7875" y="1152161"/>
            <a:ext cx="84333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endParaRPr lang="ru-RU" sz="36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 АДАПТАЦИИ</a:t>
            </a:r>
            <a:endParaRPr lang="ru-RU" sz="36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926" y="2576823"/>
            <a:ext cx="11329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Несформированность автономии ребенка и его матери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(эмоциональной, телесной, игровой)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Несформированность культурно-гигиенических навыков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Отсутствие в семье режима, совпадающего  с режимом детского сада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-Наличие у ребенка своеобразных привычек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-Отсутствие опыта общения с незнакомыми людьми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Патология психического развития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AutoShape 2" descr="Картинки по запросу знаки восклицан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4" descr="Картинки по запросу знак восклицания  на прозрачном фоне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0</TotalTime>
  <Words>7412</Words>
  <Application>WPS Presentation</Application>
  <PresentationFormat>Широкоэкранный</PresentationFormat>
  <Paragraphs>147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Georgia</vt:lpstr>
      <vt:lpstr>Monotype Corsiva</vt:lpstr>
      <vt:lpstr>Segoe Print</vt:lpstr>
      <vt:lpstr>Century Gothic</vt:lpstr>
      <vt:lpstr>Microsoft YaHei</vt:lpstr>
      <vt:lpstr>Arial Unicode MS</vt:lpstr>
      <vt:lpstr>Calibri</vt:lpstr>
      <vt:lpstr>Data Pie Charts</vt:lpstr>
      <vt:lpstr>PowerPoint 演示文稿</vt:lpstr>
      <vt:lpstr>Адаптация – что это?</vt:lpstr>
      <vt:lpstr>PowerPoint 演示文稿</vt:lpstr>
      <vt:lpstr>PowerPoint 演示文稿</vt:lpstr>
      <vt:lpstr>PowerPoint 演示文稿</vt:lpstr>
      <vt:lpstr>Факторы,  влияющие  на процесс адаптации ребенка к условиям ДОУ: </vt:lpstr>
      <vt:lpstr>Основные критерии адаптации к условиям ДОУ:</vt:lpstr>
      <vt:lpstr>Различают четыре степени тяжести прохождения адаптации к детскому саду:</vt:lpstr>
      <vt:lpstr>PowerPoint 演示文稿</vt:lpstr>
      <vt:lpstr>объективные показатели окончания периода адаптации: </vt:lpstr>
      <vt:lpstr>Рекомендации родителям: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playstand.ru</cp:lastModifiedBy>
  <cp:revision>45</cp:revision>
  <dcterms:created xsi:type="dcterms:W3CDTF">2017-06-26T15:02:00Z</dcterms:created>
  <dcterms:modified xsi:type="dcterms:W3CDTF">2023-12-04T12:21:16Z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</Properties>
</file>