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80" r:id="rId10"/>
    <p:sldMasterId id="2147483792" r:id="rId11"/>
    <p:sldMasterId id="2147483804" r:id="rId12"/>
    <p:sldMasterId id="2147483816" r:id="rId13"/>
    <p:sldMasterId id="2147483828" r:id="rId14"/>
  </p:sldMasterIdLst>
  <p:sldIdLst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7" r:id="rId24"/>
    <p:sldId id="268" r:id="rId25"/>
    <p:sldId id="269" r:id="rId26"/>
    <p:sldId id="270" r:id="rId27"/>
    <p:sldId id="27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4C8B5-8930-487A-8865-239B1C99B94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98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41412-5011-4EB3-B89A-4435F0B65CA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6527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4C8B5-8930-487A-8865-239B1C99B94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1920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65E8F-9656-482C-8B24-8A37FBF6E3D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2601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BAEB-7668-4363-B5FA-76456737C4D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7185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A4D92-A5DB-406F-A330-EEF0DF8B431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7844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F4041-1532-48CC-8B68-47F5A099D13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7356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6724-D9F8-46B2-BA2C-786E9D5B4C8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9706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61D1-F08B-4A1F-95ED-34C89D9F471E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2452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5A95-7375-44A9-811B-8649D1B5EAA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6465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DC9F-B1A0-4B71-97F7-9B9B6A12007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5610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41412-5011-4EB3-B89A-4435F0B65CA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24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04A5-0503-40D7-BCC9-369275F1947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1376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04A5-0503-40D7-BCC9-369275F1947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5755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4C8B5-8930-487A-8865-239B1C99B94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7241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65E8F-9656-482C-8B24-8A37FBF6E3D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3132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BAEB-7668-4363-B5FA-76456737C4D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6871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A4D92-A5DB-406F-A330-EEF0DF8B431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963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F4041-1532-48CC-8B68-47F5A099D13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4799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6724-D9F8-46B2-BA2C-786E9D5B4C8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9993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61D1-F08B-4A1F-95ED-34C89D9F471E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6838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5A95-7375-44A9-811B-8649D1B5EAA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2120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DC9F-B1A0-4B71-97F7-9B9B6A12007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475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4C8B5-8930-487A-8865-239B1C99B94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65998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41412-5011-4EB3-B89A-4435F0B65CA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9191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04A5-0503-40D7-BCC9-369275F1947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7713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4C8B5-8930-487A-8865-239B1C99B94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22983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65E8F-9656-482C-8B24-8A37FBF6E3D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2034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BAEB-7668-4363-B5FA-76456737C4D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13763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A4D92-A5DB-406F-A330-EEF0DF8B431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84521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F4041-1532-48CC-8B68-47F5A099D13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5448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6724-D9F8-46B2-BA2C-786E9D5B4C8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1787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61D1-F08B-4A1F-95ED-34C89D9F471E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4751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5A95-7375-44A9-811B-8649D1B5EAA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92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65E8F-9656-482C-8B24-8A37FBF6E3D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37969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DC9F-B1A0-4B71-97F7-9B9B6A12007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8463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41412-5011-4EB3-B89A-4435F0B65CA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8108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04A5-0503-40D7-BCC9-369275F1947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1644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4C8B5-8930-487A-8865-239B1C99B94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4818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65E8F-9656-482C-8B24-8A37FBF6E3D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04951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BAEB-7668-4363-B5FA-76456737C4D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4553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A4D92-A5DB-406F-A330-EEF0DF8B431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6118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F4041-1532-48CC-8B68-47F5A099D13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90995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6724-D9F8-46B2-BA2C-786E9D5B4C8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0878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61D1-F08B-4A1F-95ED-34C89D9F471E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186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BAEB-7668-4363-B5FA-76456737C4D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74447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5A95-7375-44A9-811B-8649D1B5EAA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33548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DC9F-B1A0-4B71-97F7-9B9B6A12007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4278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41412-5011-4EB3-B89A-4435F0B65CA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1060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04A5-0503-40D7-BCC9-369275F1947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85316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4C8B5-8930-487A-8865-239B1C99B94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25350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65E8F-9656-482C-8B24-8A37FBF6E3D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66492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BAEB-7668-4363-B5FA-76456737C4D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83232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A4D92-A5DB-406F-A330-EEF0DF8B431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12738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F4041-1532-48CC-8B68-47F5A099D13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50451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6724-D9F8-46B2-BA2C-786E9D5B4C8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410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A4D92-A5DB-406F-A330-EEF0DF8B431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24588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61D1-F08B-4A1F-95ED-34C89D9F471E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3951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5A95-7375-44A9-811B-8649D1B5EAA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66093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DC9F-B1A0-4B71-97F7-9B9B6A12007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69601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41412-5011-4EB3-B89A-4435F0B65CA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35497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04A5-0503-40D7-BCC9-369275F1947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21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F4041-1532-48CC-8B68-47F5A099D13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920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6724-D9F8-46B2-BA2C-786E9D5B4C8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515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61D1-F08B-4A1F-95ED-34C89D9F471E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535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5A95-7375-44A9-811B-8649D1B5EAA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6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65E8F-9656-482C-8B24-8A37FBF6E3D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103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DC9F-B1A0-4B71-97F7-9B9B6A12007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131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41412-5011-4EB3-B89A-4435F0B65CA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261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04A5-0503-40D7-BCC9-369275F1947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074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4C8B5-8930-487A-8865-239B1C99B94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315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65E8F-9656-482C-8B24-8A37FBF6E3D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201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BAEB-7668-4363-B5FA-76456737C4D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255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A4D92-A5DB-406F-A330-EEF0DF8B431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807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F4041-1532-48CC-8B68-47F5A099D13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294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6724-D9F8-46B2-BA2C-786E9D5B4C8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117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61D1-F08B-4A1F-95ED-34C89D9F471E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23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BAEB-7668-4363-B5FA-76456737C4D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2914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5A95-7375-44A9-811B-8649D1B5EAA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395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DC9F-B1A0-4B71-97F7-9B9B6A12007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545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41412-5011-4EB3-B89A-4435F0B65CA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330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04A5-0503-40D7-BCC9-369275F1947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065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4C8B5-8930-487A-8865-239B1C99B94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1367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65E8F-9656-482C-8B24-8A37FBF6E3D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8841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BAEB-7668-4363-B5FA-76456737C4D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45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A4D92-A5DB-406F-A330-EEF0DF8B431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173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F4041-1532-48CC-8B68-47F5A099D13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6182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6724-D9F8-46B2-BA2C-786E9D5B4C8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95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A4D92-A5DB-406F-A330-EEF0DF8B431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109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61D1-F08B-4A1F-95ED-34C89D9F471E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8097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5A95-7375-44A9-811B-8649D1B5EAA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011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DC9F-B1A0-4B71-97F7-9B9B6A12007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0186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41412-5011-4EB3-B89A-4435F0B65CA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6446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04A5-0503-40D7-BCC9-369275F1947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0719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4C8B5-8930-487A-8865-239B1C99B94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5700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65E8F-9656-482C-8B24-8A37FBF6E3D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7614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BAEB-7668-4363-B5FA-76456737C4D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2570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A4D92-A5DB-406F-A330-EEF0DF8B431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7309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F4041-1532-48CC-8B68-47F5A099D13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88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F4041-1532-48CC-8B68-47F5A099D13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9360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6724-D9F8-46B2-BA2C-786E9D5B4C8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0678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61D1-F08B-4A1F-95ED-34C89D9F471E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3225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5A95-7375-44A9-811B-8649D1B5EAA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7866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DC9F-B1A0-4B71-97F7-9B9B6A12007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3753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41412-5011-4EB3-B89A-4435F0B65CA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205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04A5-0503-40D7-BCC9-369275F1947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395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4C8B5-8930-487A-8865-239B1C99B94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6366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65E8F-9656-482C-8B24-8A37FBF6E3D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5904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BAEB-7668-4363-B5FA-76456737C4D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6177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A4D92-A5DB-406F-A330-EEF0DF8B431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41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6724-D9F8-46B2-BA2C-786E9D5B4C8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74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F4041-1532-48CC-8B68-47F5A099D13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3783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6724-D9F8-46B2-BA2C-786E9D5B4C8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4151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61D1-F08B-4A1F-95ED-34C89D9F471E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5724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5A95-7375-44A9-811B-8649D1B5EAA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5648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DC9F-B1A0-4B71-97F7-9B9B6A12007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4346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41412-5011-4EB3-B89A-4435F0B65CA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354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04A5-0503-40D7-BCC9-369275F1947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4506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4C8B5-8930-487A-8865-239B1C99B94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4652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65E8F-9656-482C-8B24-8A37FBF6E3D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2674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BAEB-7668-4363-B5FA-76456737C4D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59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61D1-F08B-4A1F-95ED-34C89D9F471E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942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A4D92-A5DB-406F-A330-EEF0DF8B431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8499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F4041-1532-48CC-8B68-47F5A099D13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9326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6724-D9F8-46B2-BA2C-786E9D5B4C8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9407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61D1-F08B-4A1F-95ED-34C89D9F471E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4771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5A95-7375-44A9-811B-8649D1B5EAA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0577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DC9F-B1A0-4B71-97F7-9B9B6A12007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8397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41412-5011-4EB3-B89A-4435F0B65CA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4385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04A5-0503-40D7-BCC9-369275F1947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8253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4C8B5-8930-487A-8865-239B1C99B94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8026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65E8F-9656-482C-8B24-8A37FBF6E3D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00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5A95-7375-44A9-811B-8649D1B5EAA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2260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BAEB-7668-4363-B5FA-76456737C4D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9226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A4D92-A5DB-406F-A330-EEF0DF8B431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8845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F4041-1532-48CC-8B68-47F5A099D13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5334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6724-D9F8-46B2-BA2C-786E9D5B4C8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0023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61D1-F08B-4A1F-95ED-34C89D9F471E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8784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5A95-7375-44A9-811B-8649D1B5EAA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9721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DC9F-B1A0-4B71-97F7-9B9B6A12007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9264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41412-5011-4EB3-B89A-4435F0B65CA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5375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04A5-0503-40D7-BCC9-369275F1947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8243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4C8B5-8930-487A-8865-239B1C99B94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4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DC9F-B1A0-4B71-97F7-9B9B6A12007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0432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65E8F-9656-482C-8B24-8A37FBF6E3D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8347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BAEB-7668-4363-B5FA-76456737C4D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7575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A4D92-A5DB-406F-A330-EEF0DF8B431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2156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F4041-1532-48CC-8B68-47F5A099D13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1069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6724-D9F8-46B2-BA2C-786E9D5B4C8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090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61D1-F08B-4A1F-95ED-34C89D9F471E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241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5A95-7375-44A9-811B-8649D1B5EAA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1096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DC9F-B1A0-4B71-97F7-9B9B6A12007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0440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41412-5011-4EB3-B89A-4435F0B65CA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9308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04A5-0503-40D7-BCC9-369275F1947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36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71E4AC-1080-408A-9188-21AFB74B9B0D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9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71E4AC-1080-408A-9188-21AFB74B9B0D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06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71E4AC-1080-408A-9188-21AFB74B9B0D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62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71E4AC-1080-408A-9188-21AFB74B9B0D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54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71E4AC-1080-408A-9188-21AFB74B9B0D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09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71E4AC-1080-408A-9188-21AFB74B9B0D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4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71E4AC-1080-408A-9188-21AFB74B9B0D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41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71E4AC-1080-408A-9188-21AFB74B9B0D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71E4AC-1080-408A-9188-21AFB74B9B0D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71E4AC-1080-408A-9188-21AFB74B9B0D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71E4AC-1080-408A-9188-21AFB74B9B0D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64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71E4AC-1080-408A-9188-21AFB74B9B0D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10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71E4AC-1080-408A-9188-21AFB74B9B0D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55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71E4AC-1080-408A-9188-21AFB74B9B0D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dikoepole.files.wordpress.com/2011/03/mg_9876.jpg" TargetMode="External"/><Relationship Id="rId1" Type="http://schemas.openxmlformats.org/officeDocument/2006/relationships/slideLayout" Target="../slideLayouts/slideLayout10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09800"/>
            <a:ext cx="6400800" cy="3276600"/>
          </a:xfrm>
        </p:spPr>
        <p:txBody>
          <a:bodyPr/>
          <a:lstStyle/>
          <a:p>
            <a:pPr eaLnBrk="1" hangingPunct="1"/>
            <a:r>
              <a:rPr lang="ru-RU" altLang="ru-RU" smtClean="0"/>
              <a:t>Формирование представлений детей о мальчиках и девочках на основе традиций Дона</a:t>
            </a:r>
          </a:p>
        </p:txBody>
      </p:sp>
      <p:pic>
        <p:nvPicPr>
          <p:cNvPr id="3075" name="Picture 4" descr="шаблон 2 титульник"/>
          <p:cNvPicPr>
            <a:picLocks noGrp="1"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" y="30163"/>
            <a:ext cx="9178924" cy="6858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24000" y="3200400"/>
            <a:ext cx="6934200" cy="342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SzPct val="80000"/>
              <a:buFont typeface="Wingdings" pitchFamily="2" charset="2"/>
              <a:buNone/>
              <a:defRPr/>
            </a:pPr>
            <a:r>
              <a:rPr lang="ru-RU" altLang="ru-RU" sz="2800" dirty="0">
                <a:solidFill>
                  <a:srgbClr val="034A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Формирование представлений детей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SzPct val="80000"/>
              <a:buFont typeface="Wingdings" pitchFamily="2" charset="2"/>
              <a:buNone/>
              <a:defRPr/>
            </a:pPr>
            <a:r>
              <a:rPr lang="ru-RU" altLang="ru-RU" sz="2800" dirty="0">
                <a:solidFill>
                  <a:srgbClr val="034A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 мальчиках и девочках на основе традиций Дона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SzPct val="80000"/>
              <a:buFont typeface="Wingdings" pitchFamily="2" charset="2"/>
              <a:buNone/>
              <a:defRPr/>
            </a:pPr>
            <a:endParaRPr lang="ru-RU" altLang="ru-RU" dirty="0">
              <a:solidFill>
                <a:srgbClr val="034AD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SzPct val="80000"/>
              <a:buFont typeface="Wingdings" pitchFamily="2" charset="2"/>
              <a:buNone/>
              <a:defRPr/>
            </a:pPr>
            <a:r>
              <a:rPr lang="ru-RU" altLang="ru-RU" dirty="0" smtClean="0">
                <a:solidFill>
                  <a:srgbClr val="034AD9"/>
                </a:solidFill>
                <a:latin typeface="Tahoma" pitchFamily="34" charset="0"/>
              </a:rPr>
              <a:t>Подготовил: Воспитатель высшей  категории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SzPct val="80000"/>
              <a:buFont typeface="Wingdings" pitchFamily="2" charset="2"/>
              <a:buNone/>
              <a:defRPr/>
            </a:pPr>
            <a:r>
              <a:rPr lang="ru-RU" altLang="ru-RU" dirty="0" smtClean="0">
                <a:solidFill>
                  <a:srgbClr val="034AD9"/>
                </a:solidFill>
                <a:latin typeface="Tahoma" pitchFamily="34" charset="0"/>
              </a:rPr>
              <a:t>                                    МБДОУ детского сада </a:t>
            </a:r>
            <a:r>
              <a:rPr lang="ru-RU" altLang="ru-RU" dirty="0" smtClean="0">
                <a:solidFill>
                  <a:srgbClr val="034AD9"/>
                </a:solidFill>
                <a:latin typeface="Tahoma" pitchFamily="34" charset="0"/>
              </a:rPr>
              <a:t>№</a:t>
            </a:r>
            <a:r>
              <a:rPr lang="ru-RU" altLang="ru-RU" dirty="0" smtClean="0">
                <a:solidFill>
                  <a:srgbClr val="034AD9"/>
                </a:solidFill>
                <a:latin typeface="Tahoma" pitchFamily="34" charset="0"/>
              </a:rPr>
              <a:t>175</a:t>
            </a:r>
            <a:endParaRPr lang="ru-RU" altLang="ru-RU" dirty="0" smtClean="0">
              <a:solidFill>
                <a:srgbClr val="034AD9"/>
              </a:solidFill>
              <a:latin typeface="Tahoma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SzPct val="80000"/>
              <a:buFont typeface="Wingdings" pitchFamily="2" charset="2"/>
              <a:buNone/>
              <a:defRPr/>
            </a:pPr>
            <a:r>
              <a:rPr lang="ru-RU" altLang="ru-RU" dirty="0" err="1" smtClean="0">
                <a:solidFill>
                  <a:srgbClr val="034AD9"/>
                </a:solidFill>
                <a:latin typeface="Tahoma" pitchFamily="34" charset="0"/>
              </a:rPr>
              <a:t>Галютина</a:t>
            </a:r>
            <a:r>
              <a:rPr lang="ru-RU" altLang="ru-RU" dirty="0" smtClean="0">
                <a:solidFill>
                  <a:srgbClr val="034AD9"/>
                </a:solidFill>
                <a:latin typeface="Tahoma" pitchFamily="34" charset="0"/>
              </a:rPr>
              <a:t> Е.А.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SzPct val="80000"/>
              <a:buFont typeface="Wingdings" pitchFamily="2" charset="2"/>
              <a:buNone/>
              <a:defRPr/>
            </a:pPr>
            <a:r>
              <a:rPr lang="ru-RU" altLang="ru-RU" dirty="0" smtClean="0">
                <a:solidFill>
                  <a:srgbClr val="034AD9"/>
                </a:solidFill>
                <a:latin typeface="Tahoma" pitchFamily="34" charset="0"/>
              </a:rPr>
              <a:t>                                                     </a:t>
            </a:r>
            <a:r>
              <a:rPr lang="ru-RU" altLang="ru-RU" dirty="0" err="1" smtClean="0">
                <a:solidFill>
                  <a:srgbClr val="034AD9"/>
                </a:solidFill>
                <a:latin typeface="Tahoma" pitchFamily="34" charset="0"/>
              </a:rPr>
              <a:t>г.Ростов</a:t>
            </a:r>
            <a:r>
              <a:rPr lang="ru-RU" altLang="ru-RU" dirty="0" smtClean="0">
                <a:solidFill>
                  <a:srgbClr val="034AD9"/>
                </a:solidFill>
                <a:latin typeface="Tahoma" pitchFamily="34" charset="0"/>
              </a:rPr>
              <a:t> на Дону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SzPct val="80000"/>
              <a:buFont typeface="Wingdings" pitchFamily="2" charset="2"/>
              <a:buNone/>
              <a:defRPr/>
            </a:pPr>
            <a:r>
              <a:rPr lang="ru-RU" altLang="ru-RU" sz="1600" dirty="0" smtClean="0">
                <a:solidFill>
                  <a:srgbClr val="034AD9"/>
                </a:solidFill>
                <a:latin typeface="Tahoma" pitchFamily="34" charset="0"/>
              </a:rPr>
              <a:t>             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404665"/>
            <a:ext cx="38164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dirty="0" smtClean="0">
                <a:solidFill>
                  <a:srgbClr val="034AD9"/>
                </a:solidFill>
                <a:latin typeface="Tahoma" pitchFamily="34" charset="0"/>
              </a:rPr>
              <a:t>Мастер-класс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dirty="0">
                <a:solidFill>
                  <a:srgbClr val="034AD9"/>
                </a:solidFill>
                <a:latin typeface="Tahoma" pitchFamily="34" charset="0"/>
              </a:rPr>
              <a:t>д</a:t>
            </a:r>
            <a:r>
              <a:rPr lang="ru-RU" altLang="ru-RU" sz="3200" dirty="0" smtClean="0">
                <a:solidFill>
                  <a:srgbClr val="034AD9"/>
                </a:solidFill>
                <a:latin typeface="Tahoma" pitchFamily="34" charset="0"/>
              </a:rPr>
              <a:t>ля воспитателей</a:t>
            </a:r>
            <a:endParaRPr lang="ru-RU" altLang="ru-RU" sz="3200" dirty="0">
              <a:solidFill>
                <a:srgbClr val="034AD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1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Воспитание казачка - мальчика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81400" cy="4530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smtClean="0"/>
              <a:t>Его жизнь с самого раннего детства была наполнена трудом и обучением, однако оставалось время и для игр. Но сами игры были такими, что в них донской казак тоже учился либо работе, либо воинскому искусству. 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600" smtClean="0"/>
          </a:p>
        </p:txBody>
      </p:sp>
      <p:pic>
        <p:nvPicPr>
          <p:cNvPr id="12293" name="Рисунок 6" descr="http://dikoepole.files.wordpress.com/2011/03/mg_9876.jpg?w=200&amp;h=3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4303713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5927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1905000"/>
            <a:ext cx="3810000" cy="560388"/>
          </a:xfrm>
        </p:spPr>
        <p:txBody>
          <a:bodyPr/>
          <a:lstStyle/>
          <a:p>
            <a:pPr algn="ctr" eaLnBrk="1" hangingPunct="1"/>
            <a:endParaRPr lang="ru-RU" altLang="ru-RU" sz="24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3505200" cy="5826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1800" dirty="0" smtClean="0"/>
              <a:t>Рождение мальчика считалось большим счастьем, сразу же для него приобретали коня. Стрелять учили с семи лет, рубить шашкой с десяти, рукопашному бою с трёх лет. В юных казаках воспитывали смелость, храбрость, воинскую честь, доблесть.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1800" dirty="0" smtClean="0"/>
              <a:t>Ребята а вы хотите стать храбрыми казаками?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1800" dirty="0" smtClean="0"/>
              <a:t>Дети: Да, хотим…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1800" dirty="0" smtClean="0"/>
              <a:t>Тогда я вам предлагаю поиграть в игру с саблями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1800" dirty="0" smtClean="0"/>
              <a:t>(Игра физкультминутка)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altLang="ru-RU" sz="2000" dirty="0" smtClean="0"/>
          </a:p>
        </p:txBody>
      </p:sp>
      <p:pic>
        <p:nvPicPr>
          <p:cNvPr id="13316" name="Picture 7" descr="http://sadkazaki.ru/wp-content/uploads/2013/07/deti-na-loshadka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"/>
            <a:ext cx="4800600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9740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006633"/>
                </a:solidFill>
              </a:rPr>
              <a:t>Но, как и у любого народа, у донских казаков были свои традиции: уважение к старшим, обучение мальчиков военному делу с ранних лет</a:t>
            </a:r>
            <a:endParaRPr lang="ru-RU" alt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81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1800" dirty="0" smtClean="0"/>
              <a:t>В 7 лет казачонок собирал свою постель и переходил из детской в комнату братьев. - Все, - говорили они. – Учись служить. Теперь ты не дитё, ты – </a:t>
            </a:r>
            <a:r>
              <a:rPr lang="ru-RU" altLang="ru-RU" sz="1800" dirty="0" err="1" smtClean="0"/>
              <a:t>полказака</a:t>
            </a:r>
            <a:r>
              <a:rPr lang="ru-RU" altLang="ru-RU" sz="1800" dirty="0" smtClean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1800" dirty="0" smtClean="0"/>
              <a:t>С этой минуты мальчика могли наказывать только мужчины, женщины не имели права вмешиваться в его воспитание. А когда старшие уезжали из дома, он оставался за старшего.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6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60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600" dirty="0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572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4093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7623175" cy="838200"/>
          </a:xfrm>
        </p:spPr>
        <p:txBody>
          <a:bodyPr/>
          <a:lstStyle/>
          <a:p>
            <a:pPr algn="ctr"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Итог занятия</a:t>
            </a:r>
          </a:p>
        </p:txBody>
      </p:sp>
      <p:sp>
        <p:nvSpPr>
          <p:cNvPr id="15363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153400" cy="5638800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          Аксинья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: Ребята вот мы с вами и познакомились с воспитанием детей в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     казачьих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семьях. Давайте вспомним как воспитывали мальчиков?</a:t>
            </a:r>
          </a:p>
          <a:p>
            <a:pPr eaLnBrk="1" hangingPunct="1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Дети:  строже чем девочек,  храбрыми, покупали ему коня, саблю и т.д.</a:t>
            </a:r>
          </a:p>
          <a:p>
            <a:pPr eaLnBrk="1" hangingPunct="1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Аксинья: А как воспитывали девочку?</a:t>
            </a:r>
          </a:p>
          <a:p>
            <a:pPr eaLnBrk="1" hangingPunct="1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Дети: хозяйкой, стирала, мыла пол, готовила кушать  и  т.д.</a:t>
            </a:r>
          </a:p>
          <a:p>
            <a:pPr eaLnBrk="1" hangingPunct="1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Аксинья: правильно, молодцы, а сейчас я предлагаю вам нарисовать все что вам запомнилось.</a:t>
            </a:r>
          </a:p>
          <a:p>
            <a:pPr eaLnBrk="1" hangingPunct="1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По завершению рисунков беседа по содержанию.</a:t>
            </a:r>
          </a:p>
          <a:p>
            <a:pPr eaLnBrk="1" hangingPunct="1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Аксинья: Спасибо вам ребята мне у вас очень понравилось, но мне пора.</a:t>
            </a:r>
          </a:p>
          <a:p>
            <a:pPr eaLnBrk="1" hangingPunct="1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                меня ждут мои внучата. Но я обязательно к вам еще приду. </a:t>
            </a:r>
          </a:p>
          <a:p>
            <a:pPr eaLnBrk="1" hangingPunct="1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До свидания.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682713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altLang="ru-RU" sz="140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Сухоруков В. Историческое описание земли Войска Донского. Новочеркасскъ, «Частная Донская  типография»</a:t>
            </a:r>
            <a:endParaRPr lang="ru-RU" altLang="ru-RU" sz="14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altLang="ru-RU" sz="140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Толстой Л. Казаки</a:t>
            </a:r>
            <a:endParaRPr lang="ru-RU" altLang="ru-RU" sz="1400" smtClean="0">
              <a:latin typeface="Times New Roman" pitchFamily="18" charset="0"/>
              <a:cs typeface="Calibri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altLang="ru-RU" sz="140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Акимов П.А. Православие и  традиции в казачьем воспитании // Педагогическое краеведение (к 900-летию г. Рязани) / Тезисы докладов 2-й научно-практической конференции. 20 сентября 1995 г.). Рязань, 1995.</a:t>
            </a:r>
            <a:endParaRPr lang="ru-RU" altLang="ru-RU" sz="1400" smtClean="0">
              <a:latin typeface="Times New Roman" pitchFamily="18" charset="0"/>
              <a:cs typeface="Calibri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altLang="ru-RU" sz="140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12.  Астапенко Г.Д. Быт, обычаи, обряды и праздники донских казаков XVII – XX в.в.: Батайск: Батайское книжное издательство, 2002.</a:t>
            </a:r>
            <a:endParaRPr lang="ru-RU" altLang="ru-RU" sz="1400" smtClean="0">
              <a:latin typeface="Times New Roman" pitchFamily="18" charset="0"/>
              <a:cs typeface="Calibri" pitchFamily="34" charset="0"/>
            </a:endParaRP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31410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ru-RU" altLang="ru-RU" sz="4200" smtClean="0">
                <a:solidFill>
                  <a:srgbClr val="FF9900"/>
                </a:solidFill>
              </a:rPr>
              <a:t>ЦЕЛЬ</a:t>
            </a:r>
          </a:p>
        </p:txBody>
      </p:sp>
      <p:pic>
        <p:nvPicPr>
          <p:cNvPr id="4099" name="Picture 4" descr="шаблон 2 титульник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152400"/>
            <a:ext cx="9144000" cy="6858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752600" y="3276600"/>
            <a:ext cx="64770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i="1">
                <a:solidFill>
                  <a:srgbClr val="034A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Формирование представлений детей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i="1">
                <a:solidFill>
                  <a:srgbClr val="034A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 мальчиках и девочках на основе традиций Дона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800" i="1">
              <a:solidFill>
                <a:srgbClr val="034AD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i="1">
                <a:solidFill>
                  <a:srgbClr val="011C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Технология: </a:t>
            </a:r>
            <a:r>
              <a:rPr lang="en-US" altLang="ru-RU" sz="2000" i="1">
                <a:solidFill>
                  <a:srgbClr val="011C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 </a:t>
            </a:r>
            <a:r>
              <a:rPr lang="ru-RU" altLang="ru-RU" sz="2000" i="1">
                <a:solidFill>
                  <a:srgbClr val="011C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полоролевое </a:t>
            </a:r>
            <a:r>
              <a:rPr lang="en-US" altLang="ru-RU" sz="2000" i="1">
                <a:solidFill>
                  <a:srgbClr val="011C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 </a:t>
            </a:r>
            <a:r>
              <a:rPr lang="ru-RU" altLang="ru-RU" sz="2000" i="1">
                <a:solidFill>
                  <a:srgbClr val="011C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воспитание</a:t>
            </a:r>
            <a:r>
              <a:rPr lang="ru-RU" altLang="ru-RU" sz="2000">
                <a:solidFill>
                  <a:srgbClr val="011C53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192588" y="304800"/>
            <a:ext cx="2132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ЦЕЛЬ</a:t>
            </a:r>
          </a:p>
        </p:txBody>
      </p:sp>
    </p:spTree>
    <p:extLst>
      <p:ext uri="{BB962C8B-B14F-4D97-AF65-F5344CB8AC3E}">
        <p14:creationId xmlns:p14="http://schemas.microsoft.com/office/powerpoint/2010/main" xmlns="" val="1537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ru-RU" altLang="ru-RU" sz="4200" smtClean="0">
                <a:solidFill>
                  <a:srgbClr val="FF9900"/>
                </a:solidFill>
              </a:rPr>
              <a:t>Задачи</a:t>
            </a:r>
          </a:p>
        </p:txBody>
      </p:sp>
      <p:pic>
        <p:nvPicPr>
          <p:cNvPr id="5123" name="Picture 4" descr="шаблон 2 титульник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752600" y="3429000"/>
            <a:ext cx="61722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 i="1">
                <a:solidFill>
                  <a:srgbClr val="034A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Формирование представлений детей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i="1">
                <a:solidFill>
                  <a:srgbClr val="034A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  традициях воспитания мальчиков и девочек на основе семьи Донских казаков;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 i="1">
                <a:solidFill>
                  <a:srgbClr val="034A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Развивать интерес к культуре и традициям своего края;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 i="1">
                <a:solidFill>
                  <a:srgbClr val="034A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Формирование способности переносить полученные знания в ситуации жизнедеятельности;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248400" y="255588"/>
            <a:ext cx="1833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xmlns="" val="16767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7" name="Picture 4" descr="шаблон 2 титульник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5181600" y="3810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dirty="0" smtClean="0">
                <a:solidFill>
                  <a:srgbClr val="034AD9"/>
                </a:solidFill>
                <a:latin typeface="Tahoma" pitchFamily="34" charset="0"/>
              </a:rPr>
              <a:t>Методы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200400" y="3276600"/>
            <a:ext cx="3810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 sz="2400" dirty="0" err="1" smtClean="0">
                <a:solidFill>
                  <a:srgbClr val="011C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Межпредметные</a:t>
            </a:r>
            <a:r>
              <a:rPr lang="ru-RU" altLang="ru-RU" sz="2400" dirty="0" smtClean="0">
                <a:solidFill>
                  <a:srgbClr val="011C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altLang="ru-RU" sz="2400" dirty="0">
                <a:solidFill>
                  <a:srgbClr val="011C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 </a:t>
            </a:r>
            <a:r>
              <a:rPr lang="ru-RU" altLang="ru-RU" sz="2400" dirty="0">
                <a:solidFill>
                  <a:srgbClr val="011C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связи.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 sz="2400" dirty="0">
                <a:solidFill>
                  <a:srgbClr val="011C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Словесный.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 sz="2400" dirty="0">
                <a:solidFill>
                  <a:srgbClr val="011C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Игровой.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 sz="2400" dirty="0">
                <a:solidFill>
                  <a:srgbClr val="011C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Иллюстративный.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 sz="2400" dirty="0">
                <a:solidFill>
                  <a:srgbClr val="011C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Творческий.</a:t>
            </a:r>
          </a:p>
        </p:txBody>
      </p:sp>
    </p:spTree>
    <p:extLst>
      <p:ext uri="{BB962C8B-B14F-4D97-AF65-F5344CB8AC3E}">
        <p14:creationId xmlns:p14="http://schemas.microsoft.com/office/powerpoint/2010/main" xmlns="" val="1337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шаблон 2 титульник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4191000" y="381000"/>
            <a:ext cx="4495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smtClean="0">
                <a:solidFill>
                  <a:srgbClr val="034AD9"/>
                </a:solidFill>
                <a:latin typeface="Tahoma" pitchFamily="34" charset="0"/>
              </a:rPr>
              <a:t>Предшествующая работа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447800" y="3352800"/>
            <a:ext cx="67056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>
                <a:solidFill>
                  <a:srgbClr val="011C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Чтение народных русских сказок из сборника А.Н.Афанасьева: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>
                <a:solidFill>
                  <a:srgbClr val="011C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Сестрица Аленушка и братец Иванушка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>
                <a:solidFill>
                  <a:srgbClr val="011C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Царевна лягушка.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>
                <a:solidFill>
                  <a:srgbClr val="011C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Чтение пословиц и поговорок;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>
                <a:solidFill>
                  <a:srgbClr val="011C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Рассматривание семейных старинных фотографий;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>
                <a:solidFill>
                  <a:srgbClr val="011C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Чтение книг о донских казаках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ru-RU" altLang="ru-RU">
              <a:solidFill>
                <a:srgbClr val="011C5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11C5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11C5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7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371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altLang="ru-RU" sz="2000" smtClean="0">
                <a:solidFill>
                  <a:srgbClr val="FF9900"/>
                </a:solidFill>
              </a:rPr>
              <a:t/>
            </a:r>
            <a:br>
              <a:rPr lang="ru-RU" altLang="ru-RU" sz="2000" smtClean="0">
                <a:solidFill>
                  <a:srgbClr val="FF9900"/>
                </a:solidFill>
              </a:rPr>
            </a:br>
            <a:r>
              <a:rPr lang="ru-RU" altLang="ru-RU" sz="2000" smtClean="0">
                <a:solidFill>
                  <a:srgbClr val="FF9900"/>
                </a:solidFill>
              </a:rPr>
              <a:t> </a:t>
            </a:r>
            <a:r>
              <a:rPr lang="ru-RU" altLang="ru-RU" sz="2400" smtClean="0">
                <a:solidFill>
                  <a:srgbClr val="FF9900"/>
                </a:solidFill>
              </a:rPr>
              <a:t>Ход занятия</a:t>
            </a:r>
            <a:br>
              <a:rPr lang="ru-RU" altLang="ru-RU" sz="2400" smtClean="0">
                <a:solidFill>
                  <a:srgbClr val="FF9900"/>
                </a:solidFill>
              </a:rPr>
            </a:br>
            <a:r>
              <a:rPr lang="ru-RU" altLang="ru-RU" sz="1600" smtClean="0">
                <a:solidFill>
                  <a:srgbClr val="011C53"/>
                </a:solidFill>
              </a:rPr>
              <a:t>Стук в двери, появляется воспитатель в костюме казачки Аксиньи.</a:t>
            </a:r>
            <a:br>
              <a:rPr lang="ru-RU" altLang="ru-RU" sz="1600" smtClean="0">
                <a:solidFill>
                  <a:srgbClr val="011C53"/>
                </a:solidFill>
              </a:rPr>
            </a:br>
            <a:r>
              <a:rPr lang="ru-RU" altLang="ru-RU" sz="1600" smtClean="0">
                <a:solidFill>
                  <a:srgbClr val="011C53"/>
                </a:solidFill>
              </a:rPr>
              <a:t>Здравствуйте ребята, Вы меня узнали</a:t>
            </a:r>
            <a:br>
              <a:rPr lang="ru-RU" altLang="ru-RU" sz="1600" smtClean="0">
                <a:solidFill>
                  <a:srgbClr val="011C53"/>
                </a:solidFill>
              </a:rPr>
            </a:br>
            <a:r>
              <a:rPr lang="ru-RU" altLang="ru-RU" sz="1600" smtClean="0">
                <a:solidFill>
                  <a:srgbClr val="011C53"/>
                </a:solidFill>
              </a:rPr>
              <a:t>Дети: Да, Вас зовут Аксинья, вы донская казачка.</a:t>
            </a:r>
            <a:br>
              <a:rPr lang="ru-RU" altLang="ru-RU" sz="1600" smtClean="0">
                <a:solidFill>
                  <a:srgbClr val="011C53"/>
                </a:solidFill>
              </a:rPr>
            </a:br>
            <a:r>
              <a:rPr lang="ru-RU" altLang="ru-RU" sz="1600" smtClean="0">
                <a:solidFill>
                  <a:srgbClr val="011C53"/>
                </a:solidFill>
              </a:rPr>
              <a:t>Аксинья: правильно, молодцы. Пришла я к вам в гости чтобы рассказать как воспитывали в казачьих семьях маленьких казаков и казачек. Хотите узнать об этом?</a:t>
            </a:r>
            <a:br>
              <a:rPr lang="ru-RU" altLang="ru-RU" sz="1600" smtClean="0">
                <a:solidFill>
                  <a:srgbClr val="011C53"/>
                </a:solidFill>
              </a:rPr>
            </a:br>
            <a:r>
              <a:rPr lang="ru-RU" altLang="ru-RU" sz="1600" smtClean="0">
                <a:solidFill>
                  <a:srgbClr val="011C53"/>
                </a:solidFill>
              </a:rPr>
              <a:t> Дети: Да, хотим.</a:t>
            </a:r>
            <a:br>
              <a:rPr lang="ru-RU" altLang="ru-RU" sz="1600" smtClean="0">
                <a:solidFill>
                  <a:srgbClr val="011C53"/>
                </a:solidFill>
              </a:rPr>
            </a:br>
            <a:r>
              <a:rPr lang="ru-RU" altLang="ru-RU" sz="1600" smtClean="0">
                <a:solidFill>
                  <a:srgbClr val="011C53"/>
                </a:solidFill>
              </a:rPr>
              <a:t> Аксинья: тогда слушайте:</a:t>
            </a:r>
            <a:r>
              <a:rPr lang="ru-RU" altLang="ru-RU" sz="2000" smtClean="0">
                <a:solidFill>
                  <a:srgbClr val="FF9900"/>
                </a:solidFill>
              </a:rPr>
              <a:t> </a:t>
            </a:r>
            <a:r>
              <a:rPr lang="en-US" altLang="ru-RU" sz="2000" smtClean="0">
                <a:solidFill>
                  <a:srgbClr val="FF9900"/>
                </a:solidFill>
              </a:rPr>
              <a:t/>
            </a:r>
            <a:br>
              <a:rPr lang="en-US" altLang="ru-RU" sz="2000" smtClean="0">
                <a:solidFill>
                  <a:srgbClr val="FF9900"/>
                </a:solidFill>
              </a:rPr>
            </a:br>
            <a:r>
              <a:rPr lang="ru-RU" altLang="ru-RU" sz="2000" smtClean="0">
                <a:solidFill>
                  <a:srgbClr val="FF9900"/>
                </a:solidFill>
              </a:rPr>
              <a:t/>
            </a:r>
            <a:br>
              <a:rPr lang="ru-RU" altLang="ru-RU" sz="2000" smtClean="0">
                <a:solidFill>
                  <a:srgbClr val="FF9900"/>
                </a:solidFill>
              </a:rPr>
            </a:br>
            <a:endParaRPr lang="ru-RU" altLang="ru-RU" sz="1600" smtClean="0">
              <a:solidFill>
                <a:srgbClr val="011C53"/>
              </a:solidFill>
            </a:endParaRPr>
          </a:p>
        </p:txBody>
      </p:sp>
      <p:pic>
        <p:nvPicPr>
          <p:cNvPr id="8195" name="Рисунок 2" descr="scanimg53.bmp"/>
          <p:cNvPicPr>
            <a:picLocks noGrp="1"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38400" y="2362200"/>
            <a:ext cx="6553200" cy="4343400"/>
          </a:xfrm>
          <a:noFill/>
        </p:spPr>
      </p:pic>
      <p:sp>
        <p:nvSpPr>
          <p:cNvPr id="8196" name="AutoShape 5"/>
          <p:cNvSpPr>
            <a:spLocks noChangeArrowheads="1"/>
          </p:cNvSpPr>
          <p:nvPr/>
        </p:nvSpPr>
        <p:spPr bwMode="auto">
          <a:xfrm>
            <a:off x="152400" y="2743200"/>
            <a:ext cx="2819400" cy="3581400"/>
          </a:xfrm>
          <a:prstGeom prst="cloudCallout">
            <a:avLst>
              <a:gd name="adj1" fmla="val 77250"/>
              <a:gd name="adj2" fmla="val -30051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srgbClr val="034AD9"/>
                </a:solidFill>
              </a:rPr>
              <a:t>В казачьих семьях </a:t>
            </a:r>
            <a:br>
              <a:rPr lang="ru-RU" altLang="ru-RU" sz="1800" smtClean="0">
                <a:solidFill>
                  <a:srgbClr val="034AD9"/>
                </a:solidFill>
              </a:rPr>
            </a:br>
            <a:r>
              <a:rPr lang="ru-RU" altLang="ru-RU" sz="1800" smtClean="0">
                <a:solidFill>
                  <a:srgbClr val="034AD9"/>
                </a:solidFill>
              </a:rPr>
              <a:t>существовали свои </a:t>
            </a:r>
            <a:br>
              <a:rPr lang="ru-RU" altLang="ru-RU" sz="1800" smtClean="0">
                <a:solidFill>
                  <a:srgbClr val="034AD9"/>
                </a:solidFill>
              </a:rPr>
            </a:br>
            <a:r>
              <a:rPr lang="ru-RU" altLang="ru-RU" sz="1800" smtClean="0">
                <a:solidFill>
                  <a:srgbClr val="034AD9"/>
                </a:solidFill>
              </a:rPr>
              <a:t>традиции и обряды в </a:t>
            </a:r>
            <a:br>
              <a:rPr lang="ru-RU" altLang="ru-RU" sz="1800" smtClean="0">
                <a:solidFill>
                  <a:srgbClr val="034AD9"/>
                </a:solidFill>
              </a:rPr>
            </a:br>
            <a:r>
              <a:rPr lang="ru-RU" altLang="ru-RU" sz="1800" smtClean="0">
                <a:solidFill>
                  <a:srgbClr val="034AD9"/>
                </a:solidFill>
              </a:rPr>
              <a:t>воспитании девочек и</a:t>
            </a:r>
            <a:br>
              <a:rPr lang="ru-RU" altLang="ru-RU" sz="1800" smtClean="0">
                <a:solidFill>
                  <a:srgbClr val="034AD9"/>
                </a:solidFill>
              </a:rPr>
            </a:br>
            <a:r>
              <a:rPr lang="ru-RU" altLang="ru-RU" sz="1800" smtClean="0">
                <a:solidFill>
                  <a:srgbClr val="034AD9"/>
                </a:solidFill>
              </a:rPr>
              <a:t> мальчиков.</a:t>
            </a:r>
            <a:br>
              <a:rPr lang="ru-RU" altLang="ru-RU" sz="1800" smtClean="0">
                <a:solidFill>
                  <a:srgbClr val="034AD9"/>
                </a:solidFill>
              </a:rPr>
            </a:br>
            <a:r>
              <a:rPr lang="ru-RU" altLang="ru-RU" sz="1800" smtClean="0">
                <a:solidFill>
                  <a:srgbClr val="FFFF99"/>
                </a:solidFill>
              </a:rPr>
              <a:t/>
            </a:r>
            <a:br>
              <a:rPr lang="ru-RU" altLang="ru-RU" sz="1800" smtClean="0">
                <a:solidFill>
                  <a:srgbClr val="FFFF99"/>
                </a:solidFill>
              </a:rPr>
            </a:br>
            <a:endParaRPr lang="ru-RU" altLang="ru-RU" sz="1800" smtClean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31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9220" name="Рисунок 2" descr="scanimg53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066800" y="0"/>
            <a:ext cx="4267200" cy="1752600"/>
          </a:xfrm>
          <a:prstGeom prst="cloudCallout">
            <a:avLst>
              <a:gd name="adj1" fmla="val 51750"/>
              <a:gd name="adj2" fmla="val 94745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CC9900"/>
              </a:buClr>
            </a:pPr>
            <a:r>
              <a:rPr lang="ru-RU" altLang="ru-RU" sz="1600" smtClean="0">
                <a:solidFill>
                  <a:srgbClr val="034AD9"/>
                </a:solidFill>
              </a:rPr>
              <a:t>Главой семейства всегда остается отец, а в случае его смерти главенство в доме переходит к матери.</a:t>
            </a:r>
            <a:r>
              <a:rPr lang="ru-RU" altLang="ru-RU" sz="1600" smtClean="0">
                <a:solidFill>
                  <a:srgbClr val="000000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6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991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smtClean="0"/>
              <a:t>Росла девочка с главной мыслью, что она будущая хозяйка и мать, этому было подчинено все её воспитание. Сызмальства в девочке развивали женственность, хозяйственность, терпение, трудолюбие и отзывчивость. Поэтому от самого рождения её воспитывали иначе, чем мальчика. </a:t>
            </a:r>
            <a:br>
              <a:rPr lang="ru-RU" altLang="ru-RU" sz="2000" smtClean="0"/>
            </a:br>
            <a:endParaRPr lang="ru-RU" altLang="ru-RU" sz="20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3429000"/>
            <a:ext cx="2286000" cy="2133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altLang="ru-RU" smtClean="0"/>
              <a:t> </a:t>
            </a:r>
            <a:r>
              <a:rPr lang="ru-RU" altLang="ru-RU" sz="1800" smtClean="0"/>
              <a:t>Воспитанием девочки занималась бабушка,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1800" smtClean="0"/>
              <a:t>Ребята как вы думаете почему?</a:t>
            </a:r>
          </a:p>
        </p:txBody>
      </p:sp>
      <p:pic>
        <p:nvPicPr>
          <p:cNvPr id="10244" name="Picture 4" descr="шаблон 2 титуль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52600"/>
            <a:ext cx="384333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1371600" y="3244850"/>
            <a:ext cx="3524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800" smtClean="0">
                <a:solidFill>
                  <a:srgbClr val="000000"/>
                </a:solidFill>
              </a:rPr>
              <a:t>Arial</a:t>
            </a: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0246" name="Прямоугольник 2"/>
          <p:cNvSpPr>
            <a:spLocks noChangeArrowheads="1"/>
          </p:cNvSpPr>
          <p:nvPr/>
        </p:nvSpPr>
        <p:spPr bwMode="auto">
          <a:xfrm>
            <a:off x="457200" y="175260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Воспитанием девочки занималась бабушка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                          Ребята как вы думаете почему?</a:t>
            </a:r>
          </a:p>
        </p:txBody>
      </p:sp>
      <p:sp>
        <p:nvSpPr>
          <p:cNvPr id="10247" name="Прямоугольник 3"/>
          <p:cNvSpPr>
            <a:spLocks noChangeArrowheads="1"/>
          </p:cNvSpPr>
          <p:nvPr/>
        </p:nvSpPr>
        <p:spPr bwMode="auto">
          <a:xfrm>
            <a:off x="1143000" y="4114800"/>
            <a:ext cx="3886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Родители были на работе.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Бабушка самая добрая.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Сидит дома, потому, что старенькая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и т.д.</a:t>
            </a:r>
          </a:p>
        </p:txBody>
      </p:sp>
      <p:pic>
        <p:nvPicPr>
          <p:cNvPr id="10248" name="Picture 8" descr="http://img0.liveinternet.ru/images/attach/c/0/36/885/36885701_Baskakov_Nikolay_Nikolaevi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98713"/>
            <a:ext cx="44958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4714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smtClean="0">
                <a:latin typeface="Times New Roman" pitchFamily="18" charset="0"/>
              </a:rPr>
              <a:t>Все обычаи и обряды, которыми была окружена жизнь девочки,  домашние, семейные… С раннего возраста девочки-казачки стирали, мыли полы, ставили заплатки и пришивали пуговицы. Учились шить, вышивать, вязать. Особой их заботой было нянчить младших братьев и сестёр. </a:t>
            </a:r>
            <a:br>
              <a:rPr lang="ru-RU" altLang="ru-RU" sz="2000" smtClean="0">
                <a:latin typeface="Times New Roman" pitchFamily="18" charset="0"/>
              </a:rPr>
            </a:br>
            <a:endParaRPr lang="ru-RU" altLang="ru-RU" sz="2000" smtClean="0">
              <a:latin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 </a:t>
            </a:r>
          </a:p>
        </p:txBody>
      </p:sp>
      <p:pic>
        <p:nvPicPr>
          <p:cNvPr id="11268" name="Рисунок 2" descr="scanimg54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3053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Рисунок 7" descr="Этнографический иловлинский музей казацкой народной архитектуры и бы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114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9246135"/>
      </p:ext>
    </p:extLst>
  </p:cSld>
  <p:clrMapOvr>
    <a:masterClrMapping/>
  </p:clrMapOvr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</TotalTime>
  <Words>575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Край</vt:lpstr>
      <vt:lpstr>1_Край</vt:lpstr>
      <vt:lpstr>2_Край</vt:lpstr>
      <vt:lpstr>3_Край</vt:lpstr>
      <vt:lpstr>4_Край</vt:lpstr>
      <vt:lpstr>5_Край</vt:lpstr>
      <vt:lpstr>6_Край</vt:lpstr>
      <vt:lpstr>7_Край</vt:lpstr>
      <vt:lpstr>8_Край</vt:lpstr>
      <vt:lpstr>10_Край</vt:lpstr>
      <vt:lpstr>11_Край</vt:lpstr>
      <vt:lpstr>12_Край</vt:lpstr>
      <vt:lpstr>13_Край</vt:lpstr>
      <vt:lpstr>14_Край</vt:lpstr>
      <vt:lpstr>Слайд 1</vt:lpstr>
      <vt:lpstr>ЦЕЛЬ</vt:lpstr>
      <vt:lpstr>Задачи</vt:lpstr>
      <vt:lpstr>Слайд 4</vt:lpstr>
      <vt:lpstr>Слайд 5</vt:lpstr>
      <vt:lpstr>  Ход занятия Стук в двери, появляется воспитатель в костюме казачки Аксиньи. Здравствуйте ребята, Вы меня узнали Дети: Да, Вас зовут Аксинья, вы донская казачка. Аксинья: правильно, молодцы. Пришла я к вам в гости чтобы рассказать как воспитывали в казачьих семьях маленьких казаков и казачек. Хотите узнать об этом?  Дети: Да, хотим.  Аксинья: тогда слушайте:   </vt:lpstr>
      <vt:lpstr>Слайд 7</vt:lpstr>
      <vt:lpstr>Росла девочка с главной мыслью, что она будущая хозяйка и мать, этому было подчинено все её воспитание. Сызмальства в девочке развивали женственность, хозяйственность, терпение, трудолюбие и отзывчивость. Поэтому от самого рождения её воспитывали иначе, чем мальчика.  </vt:lpstr>
      <vt:lpstr>Все обычаи и обряды, которыми была окружена жизнь девочки,  домашние, семейные… С раннего возраста девочки-казачки стирали, мыли полы, ставили заплатки и пришивали пуговицы. Учились шить, вышивать, вязать. Особой их заботой было нянчить младших братьев и сестёр.  </vt:lpstr>
      <vt:lpstr>Воспитание казачка - мальчика</vt:lpstr>
      <vt:lpstr>Слайд 11</vt:lpstr>
      <vt:lpstr>Но, как и у любого народа, у донских казаков были свои традиции: уважение к старшим, обучение мальчиков военному делу с ранних лет</vt:lpstr>
      <vt:lpstr>Итог занятия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Женя</cp:lastModifiedBy>
  <cp:revision>5</cp:revision>
  <dcterms:modified xsi:type="dcterms:W3CDTF">2021-12-01T18:52:05Z</dcterms:modified>
</cp:coreProperties>
</file>