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72" r:id="rId4"/>
    <p:sldId id="266" r:id="rId5"/>
    <p:sldId id="267" r:id="rId6"/>
    <p:sldId id="268" r:id="rId7"/>
    <p:sldId id="269" r:id="rId8"/>
    <p:sldId id="271" r:id="rId9"/>
    <p:sldId id="288" r:id="rId10"/>
    <p:sldId id="289" r:id="rId11"/>
    <p:sldId id="281" r:id="rId12"/>
    <p:sldId id="283" r:id="rId13"/>
    <p:sldId id="284" r:id="rId14"/>
    <p:sldId id="285" r:id="rId15"/>
    <p:sldId id="295" r:id="rId16"/>
    <p:sldId id="293" r:id="rId17"/>
    <p:sldId id="297" r:id="rId18"/>
    <p:sldId id="296" r:id="rId19"/>
    <p:sldId id="291" r:id="rId20"/>
    <p:sldId id="292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123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116" autoAdjust="0"/>
  </p:normalViewPr>
  <p:slideViewPr>
    <p:cSldViewPr>
      <p:cViewPr>
        <p:scale>
          <a:sx n="66" d="100"/>
          <a:sy n="66" d="100"/>
        </p:scale>
        <p:origin x="-12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F38F-97C0-49CF-9B82-F472A0FBB6DB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59431C1-A097-4FAE-9B31-14A698287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2E31-8A8F-42EA-9B44-15507264F63F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B9-DFD7-4B7E-849A-1BC41DE57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43C0-28E4-42A9-AD0D-341ED23E7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C71D-80CB-43C9-9EB4-A7D9DDCEDFBD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1F10-09F4-40FA-BA6C-92E68BD08113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3C56-ED24-4913-9E16-4579E0F3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BF89-9232-4F1F-90D4-7007C6284B66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7FACD3-99E8-41AC-A2C6-8E484ADD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101A-4646-4287-8E15-420D481AF812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BF32-7447-4ACD-A00F-32294830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FE5E-62F4-43BE-9107-2604BCDE2CAA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087516-20ED-49F8-8A31-21DCDE2A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43C9-1D96-4D2D-96F9-D516880D84EC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684-EBD1-435A-A40A-AEBF30598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6E5B-A31D-4883-AAAA-1FF44168A393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F3BB41-6EEA-4C3A-AEA4-EA628E123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CF71033-59E4-4FB9-B336-21FC14367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81F8-BB14-4ED2-96D3-7A4E8617CCB3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0DE4-7230-480C-823A-A2F0E76F2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2E2A-A05E-4012-8E51-891EA403BAC4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FC354-BA77-4AB8-9F68-313E7147FDA9}" type="datetimeFigureOut">
              <a:rPr lang="ru-RU"/>
              <a:pPr>
                <a:defRPr/>
              </a:pPr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A4968-7BAD-4333-85E0-990AB6E6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08B7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781300"/>
            <a:ext cx="6624638" cy="3849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cap="none" dirty="0" smtClean="0"/>
          </a:p>
          <a:p>
            <a:pPr eaLnBrk="1" hangingPunct="1">
              <a:lnSpc>
                <a:spcPct val="90000"/>
              </a:lnSpc>
            </a:pPr>
            <a:r>
              <a:rPr lang="ru-RU" cap="none" dirty="0" smtClean="0">
                <a:solidFill>
                  <a:srgbClr val="1238D8"/>
                </a:solidFill>
                <a:latin typeface="Times New Roman" pitchFamily="18" charset="0"/>
              </a:rPr>
              <a:t>МУ ДО «ЦЕНТР ЮНЫХ ТЕХНИКОВ» </a:t>
            </a:r>
            <a:r>
              <a:rPr lang="ru-RU" cap="none" dirty="0" err="1" smtClean="0">
                <a:solidFill>
                  <a:srgbClr val="1238D8"/>
                </a:solidFill>
                <a:latin typeface="Times New Roman" pitchFamily="18" charset="0"/>
              </a:rPr>
              <a:t>г.УХТЫ</a:t>
            </a:r>
            <a:endParaRPr lang="ru-RU" cap="none" dirty="0" smtClean="0">
              <a:solidFill>
                <a:srgbClr val="1238D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cap="none" dirty="0" smtClean="0">
                <a:solidFill>
                  <a:srgbClr val="1238D8"/>
                </a:solidFill>
                <a:latin typeface="Times New Roman" pitchFamily="18" charset="0"/>
              </a:rPr>
              <a:t>ДЕТСКОЕ ОБЪЕДИНЕНИЕ «ЮНЫЙ ТЕХНИК-1»</a:t>
            </a:r>
          </a:p>
          <a:p>
            <a:pPr eaLnBrk="1" hangingPunct="1">
              <a:lnSpc>
                <a:spcPct val="90000"/>
              </a:lnSpc>
            </a:pPr>
            <a:endParaRPr lang="ru-RU" cap="none" dirty="0" smtClean="0">
              <a:solidFill>
                <a:srgbClr val="1238D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cap="none" dirty="0" smtClean="0">
                <a:solidFill>
                  <a:srgbClr val="1238D8"/>
                </a:solidFill>
                <a:latin typeface="Times New Roman" pitchFamily="18" charset="0"/>
              </a:rPr>
              <a:t>ПЕДАГОГ ДОПОЛНИТЕЛЬНОГО ОБРАЗОВАНИЯ </a:t>
            </a:r>
          </a:p>
          <a:p>
            <a:pPr eaLnBrk="1" hangingPunct="1">
              <a:lnSpc>
                <a:spcPct val="90000"/>
              </a:lnSpc>
            </a:pPr>
            <a:endParaRPr lang="ru-RU" cap="none" dirty="0" smtClean="0">
              <a:solidFill>
                <a:srgbClr val="1238D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cap="none" dirty="0" smtClean="0">
                <a:solidFill>
                  <a:srgbClr val="1238D8"/>
                </a:solidFill>
                <a:latin typeface="Times New Roman" pitchFamily="18" charset="0"/>
              </a:rPr>
              <a:t>АНИСИМОВА СВЕТЛАНА ВАЛЕНТИНОВНА</a:t>
            </a:r>
          </a:p>
          <a:p>
            <a:pPr eaLnBrk="1" hangingPunct="1">
              <a:lnSpc>
                <a:spcPct val="90000"/>
              </a:lnSpc>
            </a:pPr>
            <a:endParaRPr lang="ru-RU" sz="2400" cap="none" dirty="0" smtClean="0">
              <a:solidFill>
                <a:srgbClr val="1238D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cap="none" dirty="0" smtClean="0">
              <a:solidFill>
                <a:srgbClr val="1238D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cap="none" dirty="0" smtClean="0">
                <a:solidFill>
                  <a:srgbClr val="1238D8"/>
                </a:solidFill>
                <a:latin typeface="Times New Roman" pitchFamily="18" charset="0"/>
                <a:cs typeface="Times New Roman" pitchFamily="18" charset="0"/>
              </a:rPr>
              <a:t> 2021 г.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50825" y="549275"/>
            <a:ext cx="55453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ru-RU" sz="2000" b="1" dirty="0">
                <a:solidFill>
                  <a:srgbClr val="1238D8"/>
                </a:solidFill>
                <a:latin typeface="Times New Roman" pitchFamily="18" charset="0"/>
              </a:rPr>
              <a:t>ИЗГОТОВЛЕНИЕ КОНТУРНОЙ  ПЛАВАЮЩЕЙ  МОДЕЛИ </a:t>
            </a:r>
          </a:p>
          <a:p>
            <a:pPr algn="ctr">
              <a:tabLst>
                <a:tab pos="4572000" algn="l"/>
              </a:tabLst>
            </a:pPr>
            <a:r>
              <a:rPr lang="ru-RU" sz="2000" b="1" dirty="0" smtClean="0">
                <a:solidFill>
                  <a:srgbClr val="1238D8"/>
                </a:solidFill>
                <a:latin typeface="Times New Roman" pitchFamily="18" charset="0"/>
              </a:rPr>
              <a:t>С </a:t>
            </a:r>
            <a:r>
              <a:rPr lang="ru-RU" sz="2000" b="1" dirty="0">
                <a:solidFill>
                  <a:srgbClr val="1238D8"/>
                </a:solidFill>
                <a:latin typeface="Times New Roman" pitchFamily="18" charset="0"/>
              </a:rPr>
              <a:t>ПРОДОЛЬНЫМ  </a:t>
            </a:r>
            <a:r>
              <a:rPr lang="ru-RU" sz="2000" b="1" dirty="0" smtClean="0">
                <a:solidFill>
                  <a:srgbClr val="1238D8"/>
                </a:solidFill>
                <a:latin typeface="Times New Roman" pitchFamily="18" charset="0"/>
              </a:rPr>
              <a:t>РЕЗИНОМОТОРОМ                                                                                                                          </a:t>
            </a:r>
            <a:r>
              <a:rPr lang="ru-RU" sz="2000" b="1" dirty="0">
                <a:solidFill>
                  <a:srgbClr val="1238D8"/>
                </a:solidFill>
                <a:latin typeface="Times New Roman" pitchFamily="18" charset="0"/>
              </a:rPr>
              <a:t>ИЗ </a:t>
            </a:r>
            <a:r>
              <a:rPr lang="ru-RU" sz="2000" b="1" dirty="0" smtClean="0">
                <a:solidFill>
                  <a:srgbClr val="1238D8"/>
                </a:solidFill>
                <a:latin typeface="Times New Roman" pitchFamily="18" charset="0"/>
              </a:rPr>
              <a:t>СЭНДВИЧ-ПАНЕЛИ</a:t>
            </a:r>
            <a:r>
              <a:rPr lang="ru-RU" sz="2000" dirty="0" smtClean="0">
                <a:solidFill>
                  <a:srgbClr val="1238D8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1238D8"/>
              </a:solidFill>
              <a:latin typeface="Times New Roman" pitchFamily="18" charset="0"/>
            </a:endParaRPr>
          </a:p>
        </p:txBody>
      </p:sp>
      <p:pic>
        <p:nvPicPr>
          <p:cNvPr id="13315" name="Picture 6" descr="IMG_36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6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534400" cy="758825"/>
          </a:xfrm>
        </p:spPr>
        <p:txBody>
          <a:bodyPr/>
          <a:lstStyle/>
          <a:p>
            <a:r>
              <a:rPr lang="ru-RU" sz="3200" smtClean="0">
                <a:solidFill>
                  <a:srgbClr val="1238D8"/>
                </a:solidFill>
                <a:latin typeface="Arial" charset="0"/>
              </a:rPr>
              <a:t>Последовательность изготовления модели</a:t>
            </a:r>
          </a:p>
        </p:txBody>
      </p:sp>
      <p:graphicFrame>
        <p:nvGraphicFramePr>
          <p:cNvPr id="23571" name="Group 19"/>
          <p:cNvGraphicFramePr>
            <a:graphicFrameLocks noGrp="1"/>
          </p:cNvGraphicFramePr>
          <p:nvPr>
            <p:ph idx="4294967295"/>
          </p:nvPr>
        </p:nvGraphicFramePr>
        <p:xfrm>
          <a:off x="301625" y="1524000"/>
          <a:ext cx="8534400" cy="4598988"/>
        </p:xfrm>
        <a:graphic>
          <a:graphicData uri="http://schemas.openxmlformats.org/drawingml/2006/table">
            <a:tbl>
              <a:tblPr/>
              <a:tblGrid>
                <a:gridCol w="2911475"/>
                <a:gridCol w="2705100"/>
                <a:gridCol w="2917825"/>
              </a:tblGrid>
              <a:tr h="194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Ошкурить детали модели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 и мелкая шлифовальная шкурка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бруске - «сухарик» или напильник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Сборка модели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4" name="Picture 99" descr="DSCN4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23034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8" descr="IMG_20181207_1808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4479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534400" cy="758825"/>
          </a:xfrm>
        </p:spPr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Изготовление ходовой части </a:t>
            </a:r>
          </a:p>
        </p:txBody>
      </p:sp>
      <p:graphicFrame>
        <p:nvGraphicFramePr>
          <p:cNvPr id="24646" name="Group 70"/>
          <p:cNvGraphicFramePr>
            <a:graphicFrameLocks noGrp="1"/>
          </p:cNvGraphicFramePr>
          <p:nvPr>
            <p:ph type="body" idx="4294967295"/>
          </p:nvPr>
        </p:nvGraphicFramePr>
        <p:xfrm>
          <a:off x="179388" y="1125538"/>
          <a:ext cx="8713787" cy="3078480"/>
        </p:xfrm>
        <a:graphic>
          <a:graphicData uri="http://schemas.openxmlformats.org/drawingml/2006/table">
            <a:tbl>
              <a:tblPr/>
              <a:tblGrid>
                <a:gridCol w="3600450"/>
                <a:gridCol w="2751137"/>
                <a:gridCol w="2362200"/>
              </a:tblGrid>
              <a:tr h="302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жести по шаблонам начертить  кронштейн и гребной винт. Ножницами по металлу вырезать по размеченным контурам железными ножницами. Острые углы притупить напильником.                  На гребном винте шилом пробить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отверстие под ось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жесть  шило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4" name="Picture 28" descr="DSCN414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708275"/>
            <a:ext cx="23764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9" descr="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23764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87" name="Group 35"/>
          <p:cNvGraphicFramePr>
            <a:graphicFrameLocks noGrp="1"/>
          </p:cNvGraphicFramePr>
          <p:nvPr>
            <p:ph idx="4294967295"/>
          </p:nvPr>
        </p:nvGraphicFramePr>
        <p:xfrm>
          <a:off x="179388" y="4221163"/>
          <a:ext cx="8713787" cy="2232025"/>
        </p:xfrm>
        <a:graphic>
          <a:graphicData uri="http://schemas.openxmlformats.org/drawingml/2006/table">
            <a:tbl>
              <a:tblPr/>
              <a:tblGrid>
                <a:gridCol w="3600450"/>
                <a:gridCol w="2736850"/>
                <a:gridCol w="2376487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Заготовку кронштейна  согнуть  и обжать на гвозде  чуть больше диаметра, чем ось винта.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Сформировать трубу на кронштейне.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Края припаять. Дрелью. просверлить 1-2 отверстия диаметром 3-4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76" name="Picture 78" descr="DSCN4074 -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23050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79" descr="1 - копия (2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000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82" descr="1 - копия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436688"/>
            <a:ext cx="19319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83" descr="IMG - копия - копия (2) - копи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565400"/>
            <a:ext cx="1600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Изготовление ходовой части</a:t>
            </a:r>
          </a:p>
        </p:txBody>
      </p:sp>
      <p:graphicFrame>
        <p:nvGraphicFramePr>
          <p:cNvPr id="25630" name="Group 30"/>
          <p:cNvGraphicFramePr>
            <a:graphicFrameLocks noGrp="1"/>
          </p:cNvGraphicFramePr>
          <p:nvPr>
            <p:ph type="body" idx="4294967295"/>
          </p:nvPr>
        </p:nvGraphicFramePr>
        <p:xfrm>
          <a:off x="323850" y="1557338"/>
          <a:ext cx="8424863" cy="2103120"/>
        </p:xfrm>
        <a:graphic>
          <a:graphicData uri="http://schemas.openxmlformats.org/drawingml/2006/table">
            <a:tbl>
              <a:tblPr/>
              <a:tblGrid>
                <a:gridCol w="3619500"/>
                <a:gridCol w="2662238"/>
                <a:gridCol w="2143125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одной большой канцелярской скрепки, предварительно выпрямленной, загнуть с помощью круглогубцев маленькое колечко на ось гребного винта.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88" name="Picture 27" descr="DSCN407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916113"/>
            <a:ext cx="21605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8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18716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27" name="Group 27"/>
          <p:cNvGraphicFramePr>
            <a:graphicFrameLocks noGrp="1"/>
          </p:cNvGraphicFramePr>
          <p:nvPr>
            <p:ph idx="4294967295"/>
          </p:nvPr>
        </p:nvGraphicFramePr>
        <p:xfrm>
          <a:off x="323850" y="3789363"/>
          <a:ext cx="8424863" cy="2303463"/>
        </p:xfrm>
        <a:graphic>
          <a:graphicData uri="http://schemas.openxmlformats.org/drawingml/2006/table">
            <a:tbl>
              <a:tblPr/>
              <a:tblGrid>
                <a:gridCol w="3600450"/>
                <a:gridCol w="2663825"/>
                <a:gridCol w="2160588"/>
              </a:tblGrid>
              <a:tr h="2303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Надеть винт на ось и припаять.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Загнуть лопасти винта.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Паяльник,припой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0" name="Picture 30" descr="DSCN4075 -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2305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Изготовление ходовой части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0010" name="Group 74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1524000"/>
          <a:ext cx="8512175" cy="2222500"/>
        </p:xfrm>
        <a:graphic>
          <a:graphicData uri="http://schemas.openxmlformats.org/drawingml/2006/table">
            <a:tbl>
              <a:tblPr/>
              <a:tblGrid>
                <a:gridCol w="3671888"/>
                <a:gridCol w="2520950"/>
                <a:gridCol w="2319337"/>
              </a:tblGrid>
              <a:tr h="222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Собрать винто-моторный  узел модели Гребной винт вставить в кронштейн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Между винтом и кронштейном проложить шайбы или гайки.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Винтомоторный узел модели.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09" name="Group 73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3898900"/>
          <a:ext cx="8512175" cy="2224088"/>
        </p:xfrm>
        <a:graphic>
          <a:graphicData uri="http://schemas.openxmlformats.org/drawingml/2006/table">
            <a:tbl>
              <a:tblPr/>
              <a:tblGrid>
                <a:gridCol w="3671888"/>
                <a:gridCol w="2520950"/>
                <a:gridCol w="2319337"/>
              </a:tblGrid>
              <a:tr h="222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помощью круглогубцев загнуть свободный конец оси винта в крючок для резиномотора.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23" name="Picture 75" descr="DSCN408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076700"/>
            <a:ext cx="22796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76" descr="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1944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77" descr="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20161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0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Сборка ходовой части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endParaRPr lang="ru-RU" sz="1400" smtClean="0">
              <a:solidFill>
                <a:srgbClr val="000000"/>
              </a:solidFill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solidFill>
                <a:srgbClr val="000000"/>
              </a:solidFill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ru-RU" sz="23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7718" name="Group 70"/>
          <p:cNvGraphicFramePr>
            <a:graphicFrameLocks noGrp="1"/>
          </p:cNvGraphicFramePr>
          <p:nvPr>
            <p:ph sz="quarter" idx="4294967295"/>
          </p:nvPr>
        </p:nvGraphicFramePr>
        <p:xfrm>
          <a:off x="468313" y="1484313"/>
          <a:ext cx="8424862" cy="4480560"/>
        </p:xfrm>
        <a:graphic>
          <a:graphicData uri="http://schemas.openxmlformats.org/drawingml/2006/table">
            <a:tbl>
              <a:tblPr/>
              <a:tblGrid>
                <a:gridCol w="2565400"/>
                <a:gridCol w="3830637"/>
                <a:gridCol w="2028825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Кронштейн вставляем   в прорезь кормовой части модели и прикручиваем с помощью гаек и  винтов. В носовую часть модели вкручиваем саморез, который служит крючком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Винт  d =3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длиной 12 мм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гайка d =3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Дрель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Сверло d =3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 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Саморез 5 см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Отвертка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37" name="Picture 30" descr="IMG_20181124_0837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36004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Изготовление резиномотора</a:t>
            </a:r>
          </a:p>
        </p:txBody>
      </p:sp>
      <p:graphicFrame>
        <p:nvGraphicFramePr>
          <p:cNvPr id="47163" name="Group 59"/>
          <p:cNvGraphicFramePr>
            <a:graphicFrameLocks noGrp="1"/>
          </p:cNvGraphicFramePr>
          <p:nvPr>
            <p:ph sz="half" idx="4294967295"/>
          </p:nvPr>
        </p:nvGraphicFramePr>
        <p:xfrm>
          <a:off x="250825" y="1773238"/>
          <a:ext cx="8640763" cy="4754880"/>
        </p:xfrm>
        <a:graphic>
          <a:graphicData uri="http://schemas.openxmlformats.org/drawingml/2006/table">
            <a:tbl>
              <a:tblPr/>
              <a:tblGrid>
                <a:gridCol w="3600450"/>
                <a:gridCol w="2592388"/>
                <a:gridCol w="2447925"/>
              </a:tblGrid>
              <a:tr h="410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Связать резиновую нить  в кольцо, предварительно сложенную в двое. С двух сторон надеть маленькие колечки и закрепить на крючках. Кольца можно заменить маленькими скрепками. Длина резинки должна быть чуть больше длины модели.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Резиновая нить.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Количество резиновых нитей зависит от                 толщины и ширины резинки:т. 1х1, 1х2 мм – 4 нити.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1х 3, 1х4 мм -  2 нити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Колечки можно сделать маленьких скрепок или взять маленькие шайбы..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0" name="Picture 40" descr="DSCN40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23764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Чертежи</a:t>
            </a:r>
          </a:p>
        </p:txBody>
      </p:sp>
      <p:sp>
        <p:nvSpPr>
          <p:cNvPr id="286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057400" lvl="4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187450" y="1700213"/>
          <a:ext cx="309403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Acrobat Document" r:id="rId3" imgW="5657691" imgH="8000831" progId="AcroExch.Document.DC">
                  <p:embed/>
                </p:oleObj>
              </mc:Choice>
              <mc:Fallback>
                <p:oleObj name="Acrobat Document" r:id="rId3" imgW="5657691" imgH="8000831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00213"/>
                        <a:ext cx="3094038" cy="424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148263" y="1700213"/>
          <a:ext cx="29686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Acrobat Document" r:id="rId5" imgW="5657691" imgH="8000831" progId="AcroExch.Document.DC">
                  <p:embed/>
                </p:oleObj>
              </mc:Choice>
              <mc:Fallback>
                <p:oleObj name="Acrobat Document" r:id="rId5" imgW="5657691" imgH="8000831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00213"/>
                        <a:ext cx="2968625" cy="417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47019" y="-962819"/>
            <a:ext cx="6300788" cy="889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306513" y="-1223963"/>
            <a:ext cx="6351588" cy="896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Изготовление подставки для модели</a:t>
            </a:r>
          </a:p>
        </p:txBody>
      </p:sp>
      <p:pic>
        <p:nvPicPr>
          <p:cNvPr id="31746" name="Picture 3" descr="IMG_20181125_14432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3168650" cy="2376488"/>
          </a:xfrm>
        </p:spPr>
      </p:pic>
      <p:pic>
        <p:nvPicPr>
          <p:cNvPr id="31747" name="Picture 4" descr="IMG_20181125_143443_BURST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IMG_20181125_1440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860800"/>
            <a:ext cx="36734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18525" cy="14001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238D8"/>
                </a:solidFill>
                <a:latin typeface="Times New Roman" pitchFamily="18" charset="0"/>
                <a:cs typeface="Times New Roman" pitchFamily="18" charset="0"/>
              </a:rPr>
              <a:t>ЧТО ПРЕДСТАВЛЯЮТ СОБОЙ </a:t>
            </a:r>
            <a:br>
              <a:rPr lang="ru-RU" sz="2800" b="1" smtClean="0">
                <a:solidFill>
                  <a:srgbClr val="1238D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1238D8"/>
                </a:solidFill>
                <a:latin typeface="Times New Roman" pitchFamily="18" charset="0"/>
                <a:cs typeface="Times New Roman" pitchFamily="18" charset="0"/>
              </a:rPr>
              <a:t>СЭНДВИЧ ПАНЕЛИ</a:t>
            </a:r>
            <a:r>
              <a:rPr lang="ru-RU" sz="2800" b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8B7B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8B7B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08B7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700213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− изделие в виде панели, состоящей из трех слоев. Слои имеют свое назначение. Внешние – декоративные, изготавливаются из высококачественного пластика, металла, дерева или плиты.  Внутренний слой стройматериала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пенополистирол.В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зависимости от предъявляемых требований, сэндвич панели имеют различную толщину (10, 24, 32 ,40 мм)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005263"/>
            <a:ext cx="32099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D:\Рабочий стол\ПРОЕКТ МОДЕЛИ ИЗ СЭНДВИЧ ПАНЕЛЕЙ\Фото для презентации\01с-пп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17624"/>
            <a:ext cx="2672290" cy="20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Оформление модели</a:t>
            </a:r>
          </a:p>
        </p:txBody>
      </p:sp>
      <p:pic>
        <p:nvPicPr>
          <p:cNvPr id="32770" name="Picture 4" descr="IMG_20181125_1438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9131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IMG_20181125_1438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9592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755650" y="4652963"/>
            <a:ext cx="770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238D8"/>
                </a:solidFill>
              </a:rPr>
              <a:t>Модель оформляется с помощью самоклеящейся бумаги. Буквы и цифры обводятся по трафаретам   и вырезаются. Окна можно выпилить и обклеить прозрачной цветной пленкой.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51837" cy="7477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1238D8"/>
                </a:solidFill>
                <a:latin typeface="Arial" charset="0"/>
              </a:rPr>
              <a:t>Испытание на воде</a:t>
            </a:r>
          </a:p>
        </p:txBody>
      </p:sp>
      <p:pic>
        <p:nvPicPr>
          <p:cNvPr id="33794" name="Picture 2" descr="F:\Фото для презентации\Контурные модел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852862" cy="4103688"/>
          </a:xfrm>
        </p:spPr>
      </p:pic>
      <p:pic>
        <p:nvPicPr>
          <p:cNvPr id="33795" name="Picture 3" descr="F:\Фото для презентации\Контур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16113"/>
            <a:ext cx="45354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1238D8"/>
                </a:solidFill>
              </a:rPr>
              <a:t>БЛАГОДАРЮ</a:t>
            </a:r>
            <a:r>
              <a:rPr lang="ru-RU" b="1" smtClean="0">
                <a:solidFill>
                  <a:srgbClr val="1238D8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rgbClr val="1238D8"/>
                </a:solidFill>
              </a:rPr>
              <a:t> ЗА</a:t>
            </a:r>
            <a:r>
              <a:rPr lang="ru-RU" b="1" smtClean="0">
                <a:solidFill>
                  <a:srgbClr val="1238D8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rgbClr val="1238D8"/>
                </a:solidFill>
              </a:rPr>
              <a:t>ВНИМАНИЕ</a:t>
            </a:r>
            <a:r>
              <a:rPr lang="ru-RU" smtClean="0">
                <a:solidFill>
                  <a:srgbClr val="08B7BF"/>
                </a:solidFill>
              </a:rPr>
              <a:t> </a:t>
            </a:r>
          </a:p>
        </p:txBody>
      </p:sp>
      <p:pic>
        <p:nvPicPr>
          <p:cNvPr id="34818" name="Picture 4" descr="F:\Фото для презентации\Контурные корабли из сэндвич панелей на продольном резиномотор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24388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534400" cy="758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  <a:t>Значительным преимуществом данного стройматериала является :</a:t>
            </a:r>
            <a:b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</a:br>
            <a:endParaRPr lang="ru-RU" sz="3200" b="1" smtClean="0">
              <a:solidFill>
                <a:srgbClr val="1238D8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8504238" cy="47101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небольшой вес панелей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просты в уходе,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хорошо обрабатывются шлифовальной шкуркой,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требуют покраски;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длительный срок службы;</a:t>
            </a:r>
          </a:p>
          <a:p>
            <a:pPr algn="ctr"/>
            <a:r>
              <a:rPr lang="ru-RU" sz="2800" smtClean="0">
                <a:latin typeface="Times New Roman" pitchFamily="18" charset="0"/>
              </a:rPr>
              <a:t>возможность комбинирования (сэндвич-панели можно сочетать с различными материалами );</a:t>
            </a:r>
          </a:p>
          <a:p>
            <a:pPr algn="ctr"/>
            <a:r>
              <a:rPr lang="ru-RU" sz="2800" smtClean="0">
                <a:latin typeface="Times New Roman" pitchFamily="18" charset="0"/>
              </a:rPr>
              <a:t> -  экологичность.   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908050"/>
            <a:ext cx="8783638" cy="6492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  <a:t>Использование сэндвич панелей </a:t>
            </a:r>
            <a:b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  <a:t>в д.о. «Юный техник»</a:t>
            </a:r>
            <a:b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</a:br>
            <a:endParaRPr lang="ru-RU" sz="3200" b="1" smtClean="0">
              <a:solidFill>
                <a:srgbClr val="1238D8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251520" y="1527175"/>
            <a:ext cx="8554343" cy="47577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Сэндвич панели , пенопласт и </a:t>
            </a:r>
            <a:r>
              <a:rPr lang="ru-RU" sz="2000" dirty="0" err="1" smtClean="0">
                <a:latin typeface="Times New Roman" pitchFamily="18" charset="0"/>
              </a:rPr>
              <a:t>пенополистирол</a:t>
            </a:r>
            <a:r>
              <a:rPr lang="ru-RU" sz="2000" dirty="0" smtClean="0">
                <a:latin typeface="Times New Roman" pitchFamily="18" charset="0"/>
              </a:rPr>
              <a:t>–это легкие материалы, они не тонут в воде, поэтому из них получаются прекрасные кораблики, катамараны, катера и т.д. В своем творчестве учащиеся детского объединения  «Юный техник » используют кусочки сэндвич </a:t>
            </a:r>
            <a:r>
              <a:rPr lang="ru-RU" sz="2000" dirty="0">
                <a:latin typeface="Times New Roman" pitchFamily="18" charset="0"/>
              </a:rPr>
              <a:t>панелей, которые применяются для изготовления откосов окон </a:t>
            </a:r>
            <a:r>
              <a:rPr lang="ru-RU" sz="2000" dirty="0" smtClean="0">
                <a:latin typeface="Times New Roman" pitchFamily="18" charset="0"/>
              </a:rPr>
              <a:t>толщиной 10 мм. Ребята конструируют  действующие контурные, объемные плавающие  модели на </a:t>
            </a:r>
            <a:r>
              <a:rPr lang="ru-RU" sz="2000" dirty="0" err="1" smtClean="0">
                <a:latin typeface="Times New Roman" pitchFamily="18" charset="0"/>
              </a:rPr>
              <a:t>резиномоторе</a:t>
            </a:r>
            <a:r>
              <a:rPr lang="ru-RU" sz="2000" dirty="0" smtClean="0">
                <a:latin typeface="Times New Roman" pitchFamily="18" charset="0"/>
              </a:rPr>
              <a:t>, электрифицированные, а также используют в качестве дополнительных деталей в других поделках. Оформляются поделки при помощи </a:t>
            </a:r>
            <a:r>
              <a:rPr lang="ru-RU" sz="2000" dirty="0" err="1" smtClean="0">
                <a:latin typeface="Times New Roman" pitchFamily="18" charset="0"/>
              </a:rPr>
              <a:t>самоклеющейся</a:t>
            </a:r>
            <a:r>
              <a:rPr lang="ru-RU" sz="2000" dirty="0" smtClean="0">
                <a:latin typeface="Times New Roman" pitchFamily="18" charset="0"/>
              </a:rPr>
              <a:t> бумаги и декора из бросового материала.</a:t>
            </a:r>
          </a:p>
        </p:txBody>
      </p:sp>
      <p:pic>
        <p:nvPicPr>
          <p:cNvPr id="16387" name="Picture 5" descr="DSC033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4553743"/>
            <a:ext cx="2663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DSC05949 -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463256"/>
            <a:ext cx="22764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12 Тесля Гриш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426" y="4450556"/>
            <a:ext cx="27368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34400" cy="896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  <a:t>Для работы с сэндвич панелями                          потребуются следующие инструменты 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лобзики и  пилки;                                                                                                                                           -  клей «Мастер» или «Титан»;                                                                                    - шлифовальная шкурка средней и мелкой зернистости</a:t>
            </a:r>
          </a:p>
          <a:p>
            <a:pPr marL="0" indent="0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или напильники, - фломастер, - шаблоны.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21732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29000"/>
            <a:ext cx="33162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26876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1238D8"/>
                </a:solidFill>
                <a:latin typeface="Arial" charset="0"/>
                <a:cs typeface="Times New Roman" pitchFamily="18" charset="0"/>
              </a:rPr>
              <a:t>Для оформления потребуются: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самоклеющаяся бумага ;                                                                                                                          - трафареты букв и цифр;                                                                                                                                                        - декор из бросового материала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44675"/>
            <a:ext cx="26241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1310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1310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CC"/>
                </a:solidFill>
                <a:latin typeface="Arial" charset="0"/>
                <a:cs typeface="Times New Roman" pitchFamily="18" charset="0"/>
              </a:rPr>
              <a:t>Для изготовления винтов и кронштейна плавающих моделей нам потребуются</a:t>
            </a:r>
            <a:r>
              <a:rPr lang="ru-RU" sz="3000" smtClean="0">
                <a:solidFill>
                  <a:srgbClr val="0066CC"/>
                </a:solidFill>
                <a:latin typeface="Arial" charset="0"/>
                <a:cs typeface="Times New Roman" pitchFamily="18" charset="0"/>
              </a:rPr>
              <a:t>: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mtClean="0">
                <a:latin typeface="Arial" charset="0"/>
                <a:cs typeface="Times New Roman" pitchFamily="18" charset="0"/>
              </a:rPr>
              <a:t>жесть из банок (не ребристая),                                                                                                             - шаблоны  винта и кронштейна,                                                                                                            - паяльник,                                                                                                                                              - припой,                                                                                                                                       - саморез 5-6 см для крючка,                                                                                                                       - ножницы по металлу или железные,                                                                               - резиномотор.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2978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1161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85896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221163"/>
            <a:ext cx="31686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662988" cy="4635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1238D8"/>
                </a:solidFill>
                <a:latin typeface="Arial" charset="0"/>
              </a:rPr>
              <a:t>Последовательность изготовления модели</a:t>
            </a:r>
          </a:p>
        </p:txBody>
      </p:sp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2081213" y="2244725"/>
            <a:ext cx="1943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</a:t>
            </a:r>
            <a:endParaRPr lang="ru-RU"/>
          </a:p>
        </p:txBody>
      </p:sp>
      <p:graphicFrame>
        <p:nvGraphicFramePr>
          <p:cNvPr id="20562" name="Group 82"/>
          <p:cNvGraphicFramePr>
            <a:graphicFrameLocks noGrp="1"/>
          </p:cNvGraphicFramePr>
          <p:nvPr/>
        </p:nvGraphicFramePr>
        <p:xfrm>
          <a:off x="468313" y="765175"/>
          <a:ext cx="8351837" cy="5550853"/>
        </p:xfrm>
        <a:graphic>
          <a:graphicData uri="http://schemas.openxmlformats.org/drawingml/2006/table">
            <a:tbl>
              <a:tblPr/>
              <a:tblGrid>
                <a:gridCol w="3959225"/>
                <a:gridCol w="2592387"/>
                <a:gridCol w="1800225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Последовательность изготовления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Чертежи, материалы,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инструменты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Сэндвич-панели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300х140 мм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300х100 мм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 х80  мм                   т. 10 мм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Шаблоны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7" name="Picture 56" descr="IMG_20181125_141056 -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23050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57" descr="IMG_20181125_141038 -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2374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1" descr="IMG_20181130_1526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18716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1238D8"/>
                </a:solidFill>
                <a:latin typeface="Arial" charset="0"/>
              </a:rPr>
              <a:t>Последовательность изготовления модели</a:t>
            </a:r>
          </a:p>
        </p:txBody>
      </p:sp>
      <p:graphicFrame>
        <p:nvGraphicFramePr>
          <p:cNvPr id="22547" name="Group 19"/>
          <p:cNvGraphicFramePr>
            <a:graphicFrameLocks noGrp="1"/>
          </p:cNvGraphicFramePr>
          <p:nvPr>
            <p:ph type="body" idx="4294967295"/>
          </p:nvPr>
        </p:nvGraphicFramePr>
        <p:xfrm>
          <a:off x="250825" y="1557338"/>
          <a:ext cx="8497888" cy="4572000"/>
        </p:xfrm>
        <a:graphic>
          <a:graphicData uri="http://schemas.openxmlformats.org/drawingml/2006/table">
            <a:tbl>
              <a:tblPr/>
              <a:tblGrid>
                <a:gridCol w="2898775"/>
                <a:gridCol w="2693988"/>
                <a:gridCol w="2905125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Разметка  корпуса модели на сэндвич панели по шаблону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Выпилить по контуру.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Шаблоны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Лобзик, пилки для лобзика, фломастер или карандаш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Разметка  палубы модели на сэндвич панели по шаблону.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Выпилить по контуру.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Шаблоны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Лобзик, пилки для лобзика, фломастер или карандаш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0" name="Picture 43" descr="IMG_20181125_143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3764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54" descr="IMG_20181125_143207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24479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1263</TotalTime>
  <Words>760</Words>
  <Application>Microsoft Office PowerPoint</Application>
  <PresentationFormat>Экран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Официальная</vt:lpstr>
      <vt:lpstr>Acrobat Document</vt:lpstr>
      <vt:lpstr>Презентация PowerPoint</vt:lpstr>
      <vt:lpstr>ЧТО ПРЕДСТАВЛЯЮТ СОБОЙ  СЭНДВИЧ ПАНЕЛИ  </vt:lpstr>
      <vt:lpstr>Значительным преимуществом данного стройматериала является : </vt:lpstr>
      <vt:lpstr>Использование сэндвич панелей  в д.о. «Юный техник» </vt:lpstr>
      <vt:lpstr>Для работы с сэндвич панелями                          потребуются следующие инструменты :</vt:lpstr>
      <vt:lpstr>Для оформления потребуются:</vt:lpstr>
      <vt:lpstr>Для изготовления винтов и кронштейна плавающих моделей нам потребуются:</vt:lpstr>
      <vt:lpstr>Последовательность изготовления модели</vt:lpstr>
      <vt:lpstr>Последовательность изготовления модели</vt:lpstr>
      <vt:lpstr>Последовательность изготовления модели</vt:lpstr>
      <vt:lpstr>Изготовление ходовой части </vt:lpstr>
      <vt:lpstr>Изготовление ходовой части</vt:lpstr>
      <vt:lpstr>Изготовление ходовой части</vt:lpstr>
      <vt:lpstr>Сборка ходовой части</vt:lpstr>
      <vt:lpstr>Изготовление резиномотора</vt:lpstr>
      <vt:lpstr>Чертежи</vt:lpstr>
      <vt:lpstr>Презентация PowerPoint</vt:lpstr>
      <vt:lpstr>Презентация PowerPoint</vt:lpstr>
      <vt:lpstr>Изготовление подставки для модели</vt:lpstr>
      <vt:lpstr>Оформление модели</vt:lpstr>
      <vt:lpstr>Испытание на воде</vt:lpstr>
      <vt:lpstr>БЛАГОДАРЮ 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Sky</cp:lastModifiedBy>
  <cp:revision>129</cp:revision>
  <dcterms:created xsi:type="dcterms:W3CDTF">2015-05-12T09:19:26Z</dcterms:created>
  <dcterms:modified xsi:type="dcterms:W3CDTF">2022-01-15T15:36:23Z</dcterms:modified>
</cp:coreProperties>
</file>