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56"/>
  </p:notesMasterIdLst>
  <p:sldIdLst>
    <p:sldId id="256" r:id="rId2"/>
    <p:sldId id="257" r:id="rId3"/>
    <p:sldId id="273" r:id="rId4"/>
    <p:sldId id="301" r:id="rId5"/>
    <p:sldId id="258" r:id="rId6"/>
    <p:sldId id="271" r:id="rId7"/>
    <p:sldId id="311" r:id="rId8"/>
    <p:sldId id="272" r:id="rId9"/>
    <p:sldId id="260" r:id="rId10"/>
    <p:sldId id="270" r:id="rId11"/>
    <p:sldId id="274" r:id="rId12"/>
    <p:sldId id="261" r:id="rId13"/>
    <p:sldId id="262" r:id="rId14"/>
    <p:sldId id="263" r:id="rId15"/>
    <p:sldId id="302" r:id="rId16"/>
    <p:sldId id="265" r:id="rId17"/>
    <p:sldId id="275" r:id="rId18"/>
    <p:sldId id="276" r:id="rId19"/>
    <p:sldId id="264" r:id="rId20"/>
    <p:sldId id="266" r:id="rId21"/>
    <p:sldId id="267" r:id="rId22"/>
    <p:sldId id="268" r:id="rId23"/>
    <p:sldId id="269" r:id="rId24"/>
    <p:sldId id="277" r:id="rId25"/>
    <p:sldId id="278" r:id="rId26"/>
    <p:sldId id="281" r:id="rId27"/>
    <p:sldId id="280" r:id="rId28"/>
    <p:sldId id="282" r:id="rId29"/>
    <p:sldId id="279" r:id="rId30"/>
    <p:sldId id="283" r:id="rId31"/>
    <p:sldId id="284" r:id="rId32"/>
    <p:sldId id="285" r:id="rId33"/>
    <p:sldId id="287" r:id="rId34"/>
    <p:sldId id="286" r:id="rId35"/>
    <p:sldId id="288" r:id="rId36"/>
    <p:sldId id="291" r:id="rId37"/>
    <p:sldId id="289" r:id="rId38"/>
    <p:sldId id="290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306" r:id="rId47"/>
    <p:sldId id="299" r:id="rId48"/>
    <p:sldId id="300" r:id="rId49"/>
    <p:sldId id="303" r:id="rId50"/>
    <p:sldId id="307" r:id="rId51"/>
    <p:sldId id="308" r:id="rId52"/>
    <p:sldId id="310" r:id="rId53"/>
    <p:sldId id="304" r:id="rId54"/>
    <p:sldId id="305" r:id="rId5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3659" autoAdjust="0"/>
  </p:normalViewPr>
  <p:slideViewPr>
    <p:cSldViewPr>
      <p:cViewPr varScale="1">
        <p:scale>
          <a:sx n="83" d="100"/>
          <a:sy n="83" d="100"/>
        </p:scale>
        <p:origin x="1450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C5D078-669A-4B97-AF97-80898DA4F29D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DAD7F7-0876-445A-B22C-C8094F047A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4426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AD7F7-0876-445A-B22C-C8094F047A1F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98814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dirty="0" smtClean="0"/>
              <a:t>Образец текста</a:t>
            </a:r>
          </a:p>
          <a:p>
            <a:pPr lvl="1" eaLnBrk="1" latinLnBrk="0" hangingPunct="1"/>
            <a:r>
              <a:rPr kumimoji="0" lang="ru-RU" dirty="0" smtClean="0"/>
              <a:t>Второй уровень</a:t>
            </a:r>
          </a:p>
          <a:p>
            <a:pPr lvl="2" eaLnBrk="1" latinLnBrk="0" hangingPunct="1"/>
            <a:r>
              <a:rPr kumimoji="0" lang="ru-RU" dirty="0" smtClean="0"/>
              <a:t>Третий уровень</a:t>
            </a:r>
          </a:p>
          <a:p>
            <a:pPr lvl="3" eaLnBrk="1" latinLnBrk="0" hangingPunct="1"/>
            <a:r>
              <a:rPr kumimoji="0" lang="ru-RU" dirty="0" smtClean="0"/>
              <a:t>Четвертый уровень</a:t>
            </a:r>
          </a:p>
          <a:p>
            <a:pPr lvl="4" eaLnBrk="1" latinLnBrk="0" hangingPunct="1"/>
            <a:r>
              <a:rPr kumimoji="0" lang="ru-RU" dirty="0" smtClean="0"/>
              <a:t>Пятый уровень</a:t>
            </a:r>
            <a:endParaRPr kumimoji="0" lang="en-US" dirty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iming>
    <p:tnLst>
      <p:par>
        <p:cTn id="1" dur="indefinite" restart="never" nodeType="tmRoot"/>
      </p:par>
    </p:tnLst>
  </p:timing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DCIM\194PHOTO\SAM_16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0" y="735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19256" cy="5040560"/>
          </a:xfrm>
        </p:spPr>
        <p:txBody>
          <a:bodyPr>
            <a:normAutofit fontScale="900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r"/>
            <a:r>
              <a:rPr lang="ru-RU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ru-RU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ru-RU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ru-RU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ИНТЕЛЛЕКТУАЛЬНОЕ </a:t>
            </a:r>
            <a:r>
              <a:rPr lang="ru-RU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РАЗВИТИЕ ДОШКОЛЬНИКОВ </a:t>
            </a:r>
            <a:br>
              <a:rPr lang="ru-RU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ru-RU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(КРУЖОК - СКАЗКИ ФИОЛЕТОВОГО ЛЕСА</a:t>
            </a:r>
            <a:r>
              <a:rPr lang="ru-RU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)</a:t>
            </a:r>
            <a:br>
              <a:rPr lang="ru-RU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ru-RU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ru-RU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ru-RU" sz="20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авторы:</a:t>
            </a:r>
            <a:br>
              <a:rPr lang="ru-RU" sz="20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ru-RU" sz="2000" i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Крехтунова</a:t>
            </a:r>
            <a:r>
              <a:rPr lang="ru-RU" sz="2000" i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Ирина Александровна</a:t>
            </a:r>
            <a:br>
              <a:rPr lang="ru-RU" sz="2000" i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ru-RU" sz="2000" i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П</a:t>
            </a:r>
            <a:r>
              <a:rPr lang="ru-RU" sz="2000" i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авлюк</a:t>
            </a:r>
            <a:r>
              <a:rPr lang="ru-RU" sz="2000" i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Алсу </a:t>
            </a:r>
            <a:r>
              <a:rPr lang="ru-RU" sz="2000" i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Рифатовна</a:t>
            </a:r>
            <a:r>
              <a:rPr lang="ru-RU" sz="20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ru-RU" sz="20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ru-RU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ru-RU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ru-RU" sz="20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МАДОУ ДС №25 </a:t>
            </a:r>
            <a:br>
              <a:rPr lang="ru-RU" sz="20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ru-RU" sz="20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«</a:t>
            </a:r>
            <a:r>
              <a:rPr lang="ru-RU" sz="2000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Семицветик</a:t>
            </a:r>
            <a:r>
              <a:rPr lang="ru-RU" sz="20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»</a:t>
            </a:r>
            <a:br>
              <a:rPr lang="ru-RU" sz="20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endParaRPr lang="ru-RU" sz="2000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29127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DCIM\194PHOTO\SAM_15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060848"/>
            <a:ext cx="5364088" cy="40230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157018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КОРАБЛИК ПЛЮХ-ПЛЮХ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РЕКОМЕНДУЕТСЯ ДЛЯ ИГР В МЛАДШИХ ГРУППАХ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491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23456\Desktop\194PHOTO\SAM_16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3923928" cy="2942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123456\Desktop\194PHOTO\SAM_16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343681"/>
            <a:ext cx="4179796" cy="3134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:\DCIM\194PHOTO\SAM_16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10" y="3343681"/>
            <a:ext cx="3988862" cy="2991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G:\DCIM\194PHOTO\SAM_163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419" y="332656"/>
            <a:ext cx="4179796" cy="2942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477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78698"/>
          </a:xfrm>
        </p:spPr>
        <p:txBody>
          <a:bodyPr>
            <a:normAutofit fontScale="90000"/>
          </a:bodyPr>
          <a:lstStyle/>
          <a:p>
            <a:pPr marL="457200" lvl="0" indent="-457200" algn="l">
              <a:buFont typeface="Arial" pitchFamily="34" charset="0"/>
              <a:buChar char="•"/>
            </a:pPr>
            <a:r>
              <a:rPr lang="ru-RU" sz="3200" dirty="0" smtClean="0">
                <a:solidFill>
                  <a:srgbClr val="FF0000"/>
                </a:solidFill>
              </a:rPr>
              <a:t>      </a:t>
            </a:r>
            <a:br>
              <a:rPr lang="ru-RU" sz="3200" dirty="0" smtClean="0">
                <a:solidFill>
                  <a:srgbClr val="FF0000"/>
                </a:solidFill>
              </a:rPr>
            </a:br>
            <a:r>
              <a:rPr lang="ru-RU" sz="3200" dirty="0">
                <a:solidFill>
                  <a:srgbClr val="FF0000"/>
                </a:solidFill>
              </a:rPr>
              <a:t/>
            </a:r>
            <a:br>
              <a:rPr lang="ru-RU" sz="3200" dirty="0">
                <a:solidFill>
                  <a:srgbClr val="FF0000"/>
                </a:solidFill>
              </a:rPr>
            </a:br>
            <a:r>
              <a:rPr lang="ru-RU" sz="3200" dirty="0" smtClean="0">
                <a:solidFill>
                  <a:srgbClr val="FF0000"/>
                </a:solidFill>
              </a:rPr>
              <a:t/>
            </a:r>
            <a:br>
              <a:rPr lang="ru-RU" sz="3200" dirty="0" smtClean="0">
                <a:solidFill>
                  <a:srgbClr val="FF0000"/>
                </a:solidFill>
              </a:rPr>
            </a:br>
            <a:r>
              <a:rPr lang="ru-RU" sz="3200" dirty="0">
                <a:solidFill>
                  <a:srgbClr val="FF0000"/>
                </a:solidFill>
              </a:rPr>
              <a:t/>
            </a:r>
            <a:br>
              <a:rPr lang="ru-RU" sz="3200" dirty="0">
                <a:solidFill>
                  <a:srgbClr val="FF0000"/>
                </a:solidFill>
              </a:rPr>
            </a:br>
            <a:r>
              <a:rPr lang="ru-RU" sz="3200" dirty="0" smtClean="0">
                <a:solidFill>
                  <a:srgbClr val="FF0000"/>
                </a:solidFill>
              </a:rPr>
              <a:t/>
            </a:r>
            <a:br>
              <a:rPr lang="ru-RU" sz="3200" dirty="0" smtClean="0">
                <a:solidFill>
                  <a:srgbClr val="FF0000"/>
                </a:solidFill>
              </a:rPr>
            </a:br>
            <a:r>
              <a:rPr lang="ru-RU" sz="3200" dirty="0">
                <a:solidFill>
                  <a:srgbClr val="FF0000"/>
                </a:solidFill>
              </a:rPr>
              <a:t/>
            </a:r>
            <a:br>
              <a:rPr lang="ru-RU" sz="3200" dirty="0">
                <a:solidFill>
                  <a:srgbClr val="FF0000"/>
                </a:solidFill>
              </a:rPr>
            </a:br>
            <a:r>
              <a:rPr lang="ru-RU" sz="3200" dirty="0" smtClean="0">
                <a:solidFill>
                  <a:srgbClr val="FF0000"/>
                </a:solidFill>
              </a:rPr>
              <a:t/>
            </a:r>
            <a:br>
              <a:rPr lang="ru-RU" sz="3200" dirty="0" smtClean="0">
                <a:solidFill>
                  <a:srgbClr val="FF0000"/>
                </a:solidFill>
              </a:rPr>
            </a:br>
            <a:r>
              <a:rPr lang="ru-RU" sz="3200" dirty="0">
                <a:solidFill>
                  <a:srgbClr val="FF0000"/>
                </a:solidFill>
              </a:rPr>
              <a:t/>
            </a:r>
            <a:br>
              <a:rPr lang="ru-RU" sz="3200" dirty="0">
                <a:solidFill>
                  <a:srgbClr val="FF0000"/>
                </a:solidFill>
              </a:rPr>
            </a:br>
            <a:r>
              <a:rPr lang="ru-RU" sz="3200" dirty="0" smtClean="0">
                <a:solidFill>
                  <a:srgbClr val="FF0000"/>
                </a:solidFill>
              </a:rPr>
              <a:t/>
            </a:r>
            <a:br>
              <a:rPr lang="ru-RU" sz="3200" dirty="0" smtClean="0">
                <a:solidFill>
                  <a:srgbClr val="FF0000"/>
                </a:solidFill>
              </a:rPr>
            </a:br>
            <a:r>
              <a:rPr lang="ru-RU" sz="3200" dirty="0" smtClean="0">
                <a:solidFill>
                  <a:srgbClr val="FF0000"/>
                </a:solidFill>
              </a:rPr>
              <a:t> КОРАБЛИК ПЛЮХ-ПЛЮХ </a:t>
            </a:r>
            <a:r>
              <a:rPr lang="ru-RU" sz="2000" dirty="0" smtClean="0">
                <a:solidFill>
                  <a:srgbClr val="FF0000"/>
                </a:solidFill>
              </a:rPr>
              <a:t/>
            </a:r>
            <a:br>
              <a:rPr lang="ru-RU" sz="2000" dirty="0" smtClean="0">
                <a:solidFill>
                  <a:srgbClr val="FF0000"/>
                </a:solidFill>
              </a:rPr>
            </a:br>
            <a:r>
              <a:rPr lang="ru-RU" sz="2000" dirty="0" smtClean="0">
                <a:solidFill>
                  <a:schemeClr val="bg1"/>
                </a:solidFill>
                <a:effectLst/>
              </a:rPr>
              <a:t>Игра развивает </a:t>
            </a:r>
            <a:r>
              <a:rPr lang="ru-RU" sz="2000" dirty="0">
                <a:solidFill>
                  <a:schemeClr val="bg1"/>
                </a:solidFill>
                <a:effectLst/>
              </a:rPr>
              <a:t>сенсорные способности, мелкую моторику рук</a:t>
            </a:r>
            <a:br>
              <a:rPr lang="ru-RU" sz="2000" dirty="0">
                <a:solidFill>
                  <a:schemeClr val="bg1"/>
                </a:solidFill>
                <a:effectLst/>
              </a:rPr>
            </a:br>
            <a:r>
              <a:rPr lang="ru-RU" sz="2000" dirty="0">
                <a:solidFill>
                  <a:schemeClr val="bg1"/>
                </a:solidFill>
                <a:effectLst/>
              </a:rPr>
              <a:t>Развивает память мышление, внимание, речь</a:t>
            </a:r>
            <a:br>
              <a:rPr lang="ru-RU" sz="2000" dirty="0">
                <a:solidFill>
                  <a:schemeClr val="bg1"/>
                </a:solidFill>
                <a:effectLst/>
              </a:rPr>
            </a:br>
            <a:r>
              <a:rPr lang="ru-RU" sz="2000" dirty="0">
                <a:solidFill>
                  <a:schemeClr val="bg1"/>
                </a:solidFill>
                <a:effectLst/>
              </a:rPr>
              <a:t>Математические представления: величина, счет, пространственные отношения, решение логических задач, обучение </a:t>
            </a:r>
            <a:r>
              <a:rPr lang="ru-RU" sz="2000" dirty="0" smtClean="0">
                <a:solidFill>
                  <a:schemeClr val="bg1"/>
                </a:solidFill>
                <a:effectLst/>
              </a:rPr>
              <a:t>счету</a:t>
            </a:r>
            <a:br>
              <a:rPr lang="ru-RU" sz="2000" dirty="0" smtClean="0">
                <a:solidFill>
                  <a:schemeClr val="bg1"/>
                </a:solidFill>
                <a:effectLst/>
              </a:rPr>
            </a:br>
            <a:r>
              <a:rPr lang="ru-RU" sz="2000" dirty="0">
                <a:solidFill>
                  <a:schemeClr val="bg1"/>
                </a:solidFill>
                <a:effectLst/>
              </a:rPr>
              <a:t/>
            </a:r>
            <a:br>
              <a:rPr lang="ru-RU" sz="2000" dirty="0">
                <a:solidFill>
                  <a:schemeClr val="bg1"/>
                </a:solidFill>
                <a:effectLst/>
              </a:rPr>
            </a:br>
            <a:r>
              <a:rPr lang="ru-RU" sz="2000" dirty="0" smtClean="0">
                <a:solidFill>
                  <a:schemeClr val="bg1"/>
                </a:solidFill>
                <a:effectLst/>
              </a:rPr>
              <a:t>            </a:t>
            </a:r>
            <a:r>
              <a:rPr lang="ru-RU" sz="3100" dirty="0" smtClean="0">
                <a:solidFill>
                  <a:srgbClr val="FF0000"/>
                </a:solidFill>
              </a:rPr>
              <a:t>КОРАБЛИК </a:t>
            </a:r>
            <a:r>
              <a:rPr lang="ru-RU" sz="3100" dirty="0">
                <a:solidFill>
                  <a:srgbClr val="FF0000"/>
                </a:solidFill>
              </a:rPr>
              <a:t>БРЫЗГ </a:t>
            </a:r>
            <a:r>
              <a:rPr lang="ru-RU" sz="3100" dirty="0" smtClean="0">
                <a:solidFill>
                  <a:srgbClr val="FF0000"/>
                </a:solidFill>
              </a:rPr>
              <a:t>–БРЫЗГ</a:t>
            </a:r>
            <a:br>
              <a:rPr lang="ru-RU" sz="3100" dirty="0" smtClean="0">
                <a:solidFill>
                  <a:srgbClr val="FF0000"/>
                </a:solidFill>
              </a:rPr>
            </a:br>
            <a:r>
              <a:rPr lang="ru-RU" sz="2000" dirty="0" smtClean="0">
                <a:solidFill>
                  <a:schemeClr val="bg1"/>
                </a:solidFill>
              </a:rPr>
              <a:t>Игра способствует:</a:t>
            </a:r>
            <a:br>
              <a:rPr lang="ru-RU" sz="2000" dirty="0" smtClean="0">
                <a:solidFill>
                  <a:schemeClr val="bg1"/>
                </a:solidFill>
              </a:rPr>
            </a:br>
            <a:r>
              <a:rPr lang="ru-RU" sz="2000" dirty="0" smtClean="0">
                <a:solidFill>
                  <a:schemeClr val="bg1"/>
                </a:solidFill>
              </a:rPr>
              <a:t>1. Совершенствованию интеллекта: внимания, памяти, </a:t>
            </a:r>
            <a:br>
              <a:rPr lang="ru-RU" sz="2000" dirty="0" smtClean="0">
                <a:solidFill>
                  <a:schemeClr val="bg1"/>
                </a:solidFill>
              </a:rPr>
            </a:b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smtClean="0">
                <a:solidFill>
                  <a:schemeClr val="bg1"/>
                </a:solidFill>
              </a:rPr>
              <a:t>   мышления, речи</a:t>
            </a:r>
            <a:br>
              <a:rPr lang="ru-RU" sz="2000" dirty="0" smtClean="0">
                <a:solidFill>
                  <a:schemeClr val="bg1"/>
                </a:solidFill>
              </a:rPr>
            </a:br>
            <a:r>
              <a:rPr lang="ru-RU" sz="2000" dirty="0" smtClean="0">
                <a:solidFill>
                  <a:schemeClr val="bg1"/>
                </a:solidFill>
              </a:rPr>
              <a:t>2. Тренировки мелкой моторики рук</a:t>
            </a:r>
            <a:br>
              <a:rPr lang="ru-RU" sz="2000" dirty="0" smtClean="0">
                <a:solidFill>
                  <a:schemeClr val="bg1"/>
                </a:solidFill>
              </a:rPr>
            </a:br>
            <a:r>
              <a:rPr lang="ru-RU" sz="2000" dirty="0" smtClean="0">
                <a:solidFill>
                  <a:schemeClr val="bg1"/>
                </a:solidFill>
              </a:rPr>
              <a:t>3. Развитию математических представлений о цвете, высоте</a:t>
            </a:r>
            <a:br>
              <a:rPr lang="ru-RU" sz="2000" dirty="0" smtClean="0">
                <a:solidFill>
                  <a:schemeClr val="bg1"/>
                </a:solidFill>
              </a:rPr>
            </a:b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smtClean="0">
                <a:solidFill>
                  <a:schemeClr val="bg1"/>
                </a:solidFill>
              </a:rPr>
              <a:t>   предметов, пространственных представлениях, условной </a:t>
            </a:r>
            <a:br>
              <a:rPr lang="ru-RU" sz="2000" dirty="0" smtClean="0">
                <a:solidFill>
                  <a:schemeClr val="bg1"/>
                </a:solidFill>
              </a:rPr>
            </a:b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smtClean="0">
                <a:solidFill>
                  <a:schemeClr val="bg1"/>
                </a:solidFill>
              </a:rPr>
              <a:t>   мерке(флажок), количественном и порядковом счете, составе</a:t>
            </a:r>
            <a:br>
              <a:rPr lang="ru-RU" sz="2000" dirty="0" smtClean="0">
                <a:solidFill>
                  <a:schemeClr val="bg1"/>
                </a:solidFill>
              </a:rPr>
            </a:b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smtClean="0">
                <a:solidFill>
                  <a:schemeClr val="bg1"/>
                </a:solidFill>
              </a:rPr>
              <a:t>   числа</a:t>
            </a:r>
            <a:br>
              <a:rPr lang="ru-RU" sz="2000" dirty="0" smtClean="0">
                <a:solidFill>
                  <a:schemeClr val="bg1"/>
                </a:solidFill>
              </a:rPr>
            </a:br>
            <a:r>
              <a:rPr lang="ru-RU" sz="2000" dirty="0" smtClean="0">
                <a:solidFill>
                  <a:schemeClr val="bg1"/>
                </a:solidFill>
              </a:rPr>
              <a:t>4. Развитию умения решать логико-математические задачи</a:t>
            </a:r>
            <a:br>
              <a:rPr lang="ru-RU" sz="2000" dirty="0" smtClean="0">
                <a:solidFill>
                  <a:schemeClr val="bg1"/>
                </a:solidFill>
              </a:rPr>
            </a:br>
            <a:r>
              <a:rPr lang="ru-RU" sz="2000" dirty="0" smtClean="0">
                <a:solidFill>
                  <a:schemeClr val="bg1"/>
                </a:solidFill>
              </a:rPr>
              <a:t/>
            </a:r>
            <a:br>
              <a:rPr lang="ru-RU" sz="2000" dirty="0" smtClean="0">
                <a:solidFill>
                  <a:schemeClr val="bg1"/>
                </a:solidFill>
              </a:rPr>
            </a:br>
            <a:r>
              <a:rPr lang="ru-RU" sz="3100" dirty="0" smtClean="0">
                <a:solidFill>
                  <a:schemeClr val="bg1"/>
                </a:solidFill>
              </a:rPr>
              <a:t/>
            </a:r>
            <a:br>
              <a:rPr lang="ru-RU" sz="3100" dirty="0" smtClean="0">
                <a:solidFill>
                  <a:schemeClr val="bg1"/>
                </a:solidFill>
              </a:rPr>
            </a:br>
            <a:r>
              <a:rPr lang="ru-RU" sz="3100" dirty="0">
                <a:solidFill>
                  <a:srgbClr val="FF0000"/>
                </a:solidFill>
              </a:rPr>
              <a:t/>
            </a:r>
            <a:br>
              <a:rPr lang="ru-RU" sz="3100" dirty="0">
                <a:solidFill>
                  <a:srgbClr val="FF0000"/>
                </a:solidFill>
              </a:rPr>
            </a:br>
            <a:r>
              <a:rPr lang="ru-RU" sz="3100" dirty="0" smtClean="0">
                <a:solidFill>
                  <a:schemeClr val="bg1"/>
                </a:solidFill>
                <a:effectLst/>
              </a:rPr>
              <a:t/>
            </a:r>
            <a:br>
              <a:rPr lang="ru-RU" sz="3100" dirty="0" smtClean="0">
                <a:solidFill>
                  <a:schemeClr val="bg1"/>
                </a:solidFill>
                <a:effectLst/>
              </a:rPr>
            </a:br>
            <a:r>
              <a:rPr lang="ru-RU" sz="3100" dirty="0" smtClean="0">
                <a:solidFill>
                  <a:schemeClr val="bg1"/>
                </a:solidFill>
                <a:effectLst/>
              </a:rPr>
              <a:t/>
            </a:r>
            <a:br>
              <a:rPr lang="ru-RU" sz="3100" dirty="0" smtClean="0">
                <a:solidFill>
                  <a:schemeClr val="bg1"/>
                </a:solidFill>
                <a:effectLst/>
              </a:rPr>
            </a:br>
            <a:r>
              <a:rPr lang="ru-RU" sz="2000" dirty="0">
                <a:solidFill>
                  <a:schemeClr val="bg1"/>
                </a:solidFill>
                <a:effectLst/>
              </a:rPr>
              <a:t/>
            </a:r>
            <a:br>
              <a:rPr lang="ru-RU" sz="2000" dirty="0">
                <a:solidFill>
                  <a:schemeClr val="bg1"/>
                </a:solidFill>
                <a:effectLst/>
              </a:rPr>
            </a:br>
            <a:r>
              <a:rPr lang="ru-RU" sz="2000" dirty="0" smtClean="0">
                <a:solidFill>
                  <a:schemeClr val="bg1"/>
                </a:solidFill>
                <a:effectLst/>
              </a:rPr>
              <a:t/>
            </a:r>
            <a:br>
              <a:rPr lang="ru-RU" sz="2000" dirty="0" smtClean="0">
                <a:solidFill>
                  <a:schemeClr val="bg1"/>
                </a:solidFill>
                <a:effectLst/>
              </a:rPr>
            </a:br>
            <a:r>
              <a:rPr lang="ru-RU" sz="2000" dirty="0">
                <a:solidFill>
                  <a:schemeClr val="bg1"/>
                </a:solidFill>
                <a:effectLst/>
              </a:rPr>
              <a:t/>
            </a:r>
            <a:br>
              <a:rPr lang="ru-RU" sz="2000" dirty="0">
                <a:solidFill>
                  <a:schemeClr val="bg1"/>
                </a:solidFill>
                <a:effectLst/>
              </a:rPr>
            </a:br>
            <a:r>
              <a:rPr lang="ru-RU" sz="2000" dirty="0" smtClean="0">
                <a:solidFill>
                  <a:schemeClr val="bg1"/>
                </a:solidFill>
                <a:effectLst/>
              </a:rPr>
              <a:t/>
            </a:r>
            <a:br>
              <a:rPr lang="ru-RU" sz="2000" dirty="0" smtClean="0">
                <a:solidFill>
                  <a:schemeClr val="bg1"/>
                </a:solidFill>
                <a:effectLst/>
              </a:rPr>
            </a:br>
            <a:r>
              <a:rPr lang="ru-RU" sz="2000" dirty="0">
                <a:solidFill>
                  <a:schemeClr val="bg1"/>
                </a:solidFill>
                <a:effectLst/>
              </a:rPr>
              <a:t/>
            </a:r>
            <a:br>
              <a:rPr lang="ru-RU" sz="2000" dirty="0">
                <a:solidFill>
                  <a:schemeClr val="bg1"/>
                </a:solidFill>
                <a:effectLst/>
              </a:rPr>
            </a:br>
            <a:r>
              <a:rPr lang="ru-RU" sz="2000" dirty="0" smtClean="0">
                <a:solidFill>
                  <a:schemeClr val="bg1"/>
                </a:solidFill>
                <a:effectLst/>
              </a:rPr>
              <a:t/>
            </a:r>
            <a:br>
              <a:rPr lang="ru-RU" sz="2000" dirty="0" smtClean="0">
                <a:solidFill>
                  <a:schemeClr val="bg1"/>
                </a:solidFill>
                <a:effectLst/>
              </a:rPr>
            </a:br>
            <a:r>
              <a:rPr lang="ru-RU" sz="2000" dirty="0">
                <a:solidFill>
                  <a:schemeClr val="bg1"/>
                </a:solidFill>
                <a:effectLst/>
              </a:rPr>
              <a:t/>
            </a:r>
            <a:br>
              <a:rPr lang="ru-RU" sz="2000" dirty="0">
                <a:solidFill>
                  <a:schemeClr val="bg1"/>
                </a:solidFill>
                <a:effectLst/>
              </a:rPr>
            </a:br>
            <a:r>
              <a:rPr lang="ru-RU" sz="2000" dirty="0" smtClean="0">
                <a:solidFill>
                  <a:schemeClr val="bg1"/>
                </a:solidFill>
                <a:effectLst/>
              </a:rPr>
              <a:t/>
            </a:r>
            <a:br>
              <a:rPr lang="ru-RU" sz="2000" dirty="0" smtClean="0">
                <a:solidFill>
                  <a:schemeClr val="bg1"/>
                </a:solidFill>
                <a:effectLst/>
              </a:rPr>
            </a:br>
            <a:r>
              <a:rPr lang="ru-RU" sz="2000" dirty="0">
                <a:solidFill>
                  <a:schemeClr val="bg1"/>
                </a:solidFill>
                <a:effectLst/>
              </a:rPr>
              <a:t/>
            </a:r>
            <a:br>
              <a:rPr lang="ru-RU" sz="2000" dirty="0">
                <a:solidFill>
                  <a:schemeClr val="bg1"/>
                </a:solidFill>
                <a:effectLst/>
              </a:rPr>
            </a:br>
            <a:r>
              <a:rPr lang="ru-RU" sz="2000" dirty="0">
                <a:solidFill>
                  <a:schemeClr val="bg1"/>
                </a:solidFill>
                <a:effectLst/>
              </a:rPr>
              <a:t/>
            </a:r>
            <a:br>
              <a:rPr lang="ru-RU" sz="2000" dirty="0">
                <a:solidFill>
                  <a:schemeClr val="bg1"/>
                </a:solidFill>
                <a:effectLst/>
              </a:rPr>
            </a:b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429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КОВРОГРАФ</a:t>
            </a:r>
            <a:endParaRPr lang="ru-RU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050" name="Picture 2" descr="G:\DCIM\194PHOTO\SAM_16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24744"/>
            <a:ext cx="7452320" cy="5589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573120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DCIM\194PHOTO\SAM_15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3816424" cy="2862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G:\DCIM\194PHOTO\SAM_15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374994"/>
            <a:ext cx="4499992" cy="3374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979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34682"/>
          </a:xfrm>
        </p:spPr>
        <p:txBody>
          <a:bodyPr/>
          <a:lstStyle/>
          <a:p>
            <a:pPr algn="l"/>
            <a:r>
              <a:rPr lang="ru-RU" dirty="0" smtClean="0"/>
              <a:t>            </a:t>
            </a:r>
            <a:r>
              <a:rPr lang="ru-RU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Коврограф</a:t>
            </a:r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 smtClean="0">
                <a:solidFill>
                  <a:schemeClr val="bg1"/>
                </a:solidFill>
              </a:rPr>
              <a:t>помогает знакомить дошкольников с пространственными, количественными отношениями, облегчает построение различных геометрических контуров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586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ИГРОВИЗОР</a:t>
            </a:r>
            <a:endParaRPr lang="ru-RU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6148" name="Picture 4" descr="C:\Users\123456\Desktop\194PHOTO\SAM_15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844824"/>
            <a:ext cx="5832646" cy="43744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4490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123456\Desktop\194PHOTO\SAM_15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3707904" cy="278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123456\Desktop\194PHOTO\SAM_156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771038"/>
            <a:ext cx="3731907" cy="2798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123456\Desktop\194PHOTO\SAM_156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3771038"/>
            <a:ext cx="3731907" cy="2798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123456\Desktop\194PHOTO\SAM_156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067" y="332656"/>
            <a:ext cx="3707904" cy="278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4088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78698"/>
          </a:xfrm>
        </p:spPr>
        <p:txBody>
          <a:bodyPr/>
          <a:lstStyle/>
          <a:p>
            <a:pPr algn="l"/>
            <a:r>
              <a:rPr lang="ru-RU" dirty="0" smtClean="0"/>
              <a:t>          </a:t>
            </a:r>
            <a:r>
              <a:rPr lang="ru-RU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Игра способствует:</a:t>
            </a: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  </a:t>
            </a:r>
            <a:r>
              <a:rPr lang="ru-RU" sz="2000" dirty="0" smtClean="0">
                <a:solidFill>
                  <a:schemeClr val="bg1"/>
                </a:solidFill>
              </a:rPr>
              <a:t>1</a:t>
            </a:r>
            <a:r>
              <a:rPr lang="ru-RU" dirty="0">
                <a:solidFill>
                  <a:schemeClr val="bg1"/>
                </a:solidFill>
              </a:rPr>
              <a:t>.</a:t>
            </a:r>
            <a:r>
              <a:rPr lang="ru-RU" sz="2000" dirty="0" smtClean="0">
                <a:solidFill>
                  <a:schemeClr val="bg1"/>
                </a:solidFill>
              </a:rPr>
              <a:t>Развитию математических представлений о сравнении </a:t>
            </a:r>
            <a:br>
              <a:rPr lang="ru-RU" sz="2000" dirty="0" smtClean="0">
                <a:solidFill>
                  <a:schemeClr val="bg1"/>
                </a:solidFill>
              </a:rPr>
            </a:b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smtClean="0">
                <a:solidFill>
                  <a:schemeClr val="bg1"/>
                </a:solidFill>
              </a:rPr>
              <a:t>        предметов по форме и размеру, пространственных </a:t>
            </a:r>
            <a:br>
              <a:rPr lang="ru-RU" sz="2000" dirty="0" smtClean="0">
                <a:solidFill>
                  <a:schemeClr val="bg1"/>
                </a:solidFill>
              </a:rPr>
            </a:b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smtClean="0">
                <a:solidFill>
                  <a:schemeClr val="bg1"/>
                </a:solidFill>
              </a:rPr>
              <a:t>        отношениях.</a:t>
            </a:r>
            <a:br>
              <a:rPr lang="ru-RU" sz="2000" dirty="0" smtClean="0">
                <a:solidFill>
                  <a:schemeClr val="bg1"/>
                </a:solidFill>
              </a:rPr>
            </a:b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smtClean="0">
                <a:solidFill>
                  <a:schemeClr val="bg1"/>
                </a:solidFill>
              </a:rPr>
              <a:t>   2.  Развитию процессов аналитического восприятия, </a:t>
            </a:r>
            <a:br>
              <a:rPr lang="ru-RU" sz="2000" dirty="0" smtClean="0">
                <a:solidFill>
                  <a:schemeClr val="bg1"/>
                </a:solidFill>
              </a:rPr>
            </a:b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smtClean="0">
                <a:solidFill>
                  <a:schemeClr val="bg1"/>
                </a:solidFill>
              </a:rPr>
              <a:t>        внимания, памяти, мышления, творческого воображения.</a:t>
            </a:r>
            <a:br>
              <a:rPr lang="ru-RU" sz="2000" dirty="0" smtClean="0">
                <a:solidFill>
                  <a:schemeClr val="bg1"/>
                </a:solidFill>
              </a:rPr>
            </a:b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smtClean="0">
                <a:solidFill>
                  <a:schemeClr val="bg1"/>
                </a:solidFill>
              </a:rPr>
              <a:t>   3.  Подготовки руки к письму- обводка геометрических </a:t>
            </a:r>
            <a:br>
              <a:rPr lang="ru-RU" sz="2000" dirty="0" smtClean="0">
                <a:solidFill>
                  <a:schemeClr val="bg1"/>
                </a:solidFill>
              </a:rPr>
            </a:br>
            <a:r>
              <a:rPr lang="ru-RU" sz="2000" dirty="0" smtClean="0">
                <a:solidFill>
                  <a:schemeClr val="bg1"/>
                </a:solidFill>
              </a:rPr>
              <a:t>         фигур по контуру, штриховка</a:t>
            </a:r>
            <a:br>
              <a:rPr lang="ru-RU" sz="2000" dirty="0" smtClean="0">
                <a:solidFill>
                  <a:schemeClr val="bg1"/>
                </a:solidFill>
              </a:rPr>
            </a:b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smtClean="0">
                <a:solidFill>
                  <a:schemeClr val="bg1"/>
                </a:solidFill>
              </a:rPr>
              <a:t>   4.  Развитию интеллектуальной культуры – умений </a:t>
            </a:r>
            <a:br>
              <a:rPr lang="ru-RU" sz="2000" dirty="0" smtClean="0">
                <a:solidFill>
                  <a:schemeClr val="bg1"/>
                </a:solidFill>
              </a:rPr>
            </a:b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smtClean="0">
                <a:solidFill>
                  <a:schemeClr val="bg1"/>
                </a:solidFill>
              </a:rPr>
              <a:t>        понимать учебную задачу, находить средства для ее</a:t>
            </a:r>
            <a:br>
              <a:rPr lang="ru-RU" sz="2000" dirty="0" smtClean="0">
                <a:solidFill>
                  <a:schemeClr val="bg1"/>
                </a:solidFill>
              </a:rPr>
            </a:b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smtClean="0">
                <a:solidFill>
                  <a:schemeClr val="bg1"/>
                </a:solidFill>
              </a:rPr>
              <a:t>        решения, контролировать себя в процессе работы,</a:t>
            </a:r>
            <a:br>
              <a:rPr lang="ru-RU" sz="2000" dirty="0" smtClean="0">
                <a:solidFill>
                  <a:schemeClr val="bg1"/>
                </a:solidFill>
              </a:rPr>
            </a:b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smtClean="0">
                <a:solidFill>
                  <a:schemeClr val="bg1"/>
                </a:solidFill>
              </a:rPr>
              <a:t>        добиваться успеха</a:t>
            </a:r>
            <a:r>
              <a:rPr lang="ru-RU" dirty="0" smtClean="0">
                <a:solidFill>
                  <a:schemeClr val="bg1"/>
                </a:solidFill>
              </a:rPr>
              <a:t/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/>
            </a:r>
            <a:br>
              <a:rPr lang="ru-RU" dirty="0" smtClean="0">
                <a:solidFill>
                  <a:schemeClr val="bg1"/>
                </a:solidFill>
              </a:rPr>
            </a:b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974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ЛЕПЕСТКИ</a:t>
            </a:r>
            <a:endParaRPr lang="ru-RU" sz="40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098" name="Picture 2" descr="G:\DCIM\194PHOTO\SAM_15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47129"/>
            <a:ext cx="6588224" cy="49411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740514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78698"/>
          </a:xfrm>
        </p:spPr>
        <p:txBody>
          <a:bodyPr>
            <a:normAutofit fontScale="90000"/>
          </a:bodyPr>
          <a:lstStyle/>
          <a:p>
            <a:pPr algn="l"/>
            <a:r>
              <a:rPr lang="ru-RU" sz="4400" dirty="0" smtClean="0">
                <a:solidFill>
                  <a:srgbClr val="FF0000"/>
                </a:solidFill>
              </a:rPr>
              <a:t/>
            </a:r>
            <a:br>
              <a:rPr lang="ru-RU" sz="4400" dirty="0" smtClean="0">
                <a:solidFill>
                  <a:srgbClr val="FF0000"/>
                </a:solidFill>
              </a:rPr>
            </a:br>
            <a:r>
              <a:rPr lang="ru-RU" sz="4400" dirty="0">
                <a:solidFill>
                  <a:srgbClr val="FF0000"/>
                </a:solidFill>
              </a:rPr>
              <a:t/>
            </a:r>
            <a:br>
              <a:rPr lang="ru-RU" sz="4400" dirty="0">
                <a:solidFill>
                  <a:srgbClr val="FF0000"/>
                </a:solidFill>
              </a:rPr>
            </a:br>
            <a:r>
              <a:rPr lang="ru-RU" sz="4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ЦЕЛЬ:</a:t>
            </a:r>
            <a:r>
              <a:rPr lang="ru-RU" sz="20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smtClean="0">
                <a:effectLst/>
              </a:rPr>
              <a:t/>
            </a:r>
            <a:br>
              <a:rPr lang="ru-RU" sz="2000" dirty="0" smtClean="0">
                <a:effectLst/>
              </a:rPr>
            </a:br>
            <a:r>
              <a:rPr lang="ru-RU" sz="2000" dirty="0">
                <a:effectLst/>
              </a:rPr>
              <a:t> </a:t>
            </a:r>
            <a:r>
              <a:rPr lang="ru-RU" sz="2200" dirty="0">
                <a:solidFill>
                  <a:schemeClr val="bg1"/>
                </a:solidFill>
                <a:effectLst/>
              </a:rPr>
              <a:t>развитие </a:t>
            </a:r>
            <a:r>
              <a:rPr lang="ru-RU" sz="2200" dirty="0" smtClean="0">
                <a:solidFill>
                  <a:schemeClr val="bg1"/>
                </a:solidFill>
                <a:effectLst/>
              </a:rPr>
              <a:t>интеллектуальных</a:t>
            </a:r>
            <a:br>
              <a:rPr lang="ru-RU" sz="2200" dirty="0" smtClean="0">
                <a:solidFill>
                  <a:schemeClr val="bg1"/>
                </a:solidFill>
                <a:effectLst/>
              </a:rPr>
            </a:br>
            <a:r>
              <a:rPr lang="ru-RU" sz="2200" dirty="0">
                <a:solidFill>
                  <a:schemeClr val="bg1"/>
                </a:solidFill>
                <a:effectLst/>
              </a:rPr>
              <a:t> </a:t>
            </a:r>
            <a:r>
              <a:rPr lang="ru-RU" sz="2200" dirty="0" smtClean="0">
                <a:solidFill>
                  <a:schemeClr val="bg1"/>
                </a:solidFill>
                <a:effectLst/>
              </a:rPr>
              <a:t>способностей </a:t>
            </a:r>
            <a:r>
              <a:rPr lang="ru-RU" sz="2200" dirty="0">
                <a:solidFill>
                  <a:schemeClr val="bg1"/>
                </a:solidFill>
                <a:effectLst/>
              </a:rPr>
              <a:t>детей </a:t>
            </a:r>
            <a:r>
              <a:rPr lang="ru-RU" sz="2200" dirty="0" smtClean="0">
                <a:solidFill>
                  <a:schemeClr val="bg1"/>
                </a:solidFill>
                <a:effectLst/>
              </a:rPr>
              <a:t>посредством</a:t>
            </a:r>
            <a:br>
              <a:rPr lang="ru-RU" sz="2200" dirty="0" smtClean="0">
                <a:solidFill>
                  <a:schemeClr val="bg1"/>
                </a:solidFill>
                <a:effectLst/>
              </a:rPr>
            </a:br>
            <a:r>
              <a:rPr lang="ru-RU" sz="2200" dirty="0" smtClean="0">
                <a:solidFill>
                  <a:schemeClr val="bg1"/>
                </a:solidFill>
                <a:effectLst/>
              </a:rPr>
              <a:t> развивающих </a:t>
            </a:r>
            <a:r>
              <a:rPr lang="ru-RU" sz="2200" dirty="0">
                <a:solidFill>
                  <a:schemeClr val="bg1"/>
                </a:solidFill>
                <a:effectLst/>
              </a:rPr>
              <a:t>игр В</a:t>
            </a:r>
            <a:r>
              <a:rPr lang="ru-RU" sz="2200" dirty="0" smtClean="0">
                <a:solidFill>
                  <a:schemeClr val="bg1"/>
                </a:solidFill>
                <a:effectLst/>
              </a:rPr>
              <a:t>. В. </a:t>
            </a:r>
            <a:r>
              <a:rPr lang="ru-RU" sz="2200" dirty="0" err="1" smtClean="0">
                <a:solidFill>
                  <a:schemeClr val="bg1"/>
                </a:solidFill>
                <a:effectLst/>
              </a:rPr>
              <a:t>Воскобовича</a:t>
            </a:r>
            <a:r>
              <a:rPr lang="ru-RU" sz="2200" dirty="0">
                <a:solidFill>
                  <a:schemeClr val="bg1"/>
                </a:solidFill>
                <a:effectLst/>
              </a:rPr>
              <a:t/>
            </a:r>
            <a:br>
              <a:rPr lang="ru-RU" sz="2200" dirty="0">
                <a:solidFill>
                  <a:schemeClr val="bg1"/>
                </a:solidFill>
                <a:effectLst/>
              </a:rPr>
            </a:br>
            <a:r>
              <a:rPr lang="ru-RU" sz="2200" dirty="0">
                <a:solidFill>
                  <a:schemeClr val="bg1"/>
                </a:solidFill>
                <a:effectLst/>
              </a:rPr>
              <a:t> </a:t>
            </a:r>
            <a:r>
              <a:rPr lang="ru-RU" sz="4000" b="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ЗАДАЧИ:</a:t>
            </a:r>
            <a:r>
              <a:rPr lang="ru-RU" sz="2000" dirty="0" smtClean="0">
                <a:effectLst/>
              </a:rPr>
              <a:t/>
            </a:r>
            <a:br>
              <a:rPr lang="ru-RU" sz="2000" dirty="0" smtClean="0">
                <a:effectLst/>
              </a:rPr>
            </a:br>
            <a:r>
              <a:rPr lang="ru-RU" sz="2000" dirty="0" smtClean="0">
                <a:effectLst/>
              </a:rPr>
              <a:t>1</a:t>
            </a:r>
            <a:r>
              <a:rPr lang="ru-RU" sz="2000" dirty="0" smtClean="0">
                <a:solidFill>
                  <a:schemeClr val="bg1"/>
                </a:solidFill>
                <a:effectLst/>
              </a:rPr>
              <a:t>1. </a:t>
            </a:r>
            <a:r>
              <a:rPr lang="ru-RU" sz="2200" dirty="0" smtClean="0">
                <a:solidFill>
                  <a:schemeClr val="bg1"/>
                </a:solidFill>
                <a:effectLst/>
                <a:latin typeface="+mn-lt"/>
              </a:rPr>
              <a:t>формировать </a:t>
            </a:r>
            <a:r>
              <a:rPr lang="ru-RU" sz="2200" dirty="0">
                <a:solidFill>
                  <a:schemeClr val="bg1"/>
                </a:solidFill>
                <a:effectLst/>
                <a:latin typeface="+mn-lt"/>
              </a:rPr>
              <a:t>элементарные математические представления;</a:t>
            </a:r>
            <a:br>
              <a:rPr lang="ru-RU" sz="2200" dirty="0">
                <a:solidFill>
                  <a:schemeClr val="bg1"/>
                </a:solidFill>
                <a:effectLst/>
                <a:latin typeface="+mn-lt"/>
              </a:rPr>
            </a:br>
            <a:r>
              <a:rPr lang="ru-RU" sz="2200" dirty="0" smtClean="0">
                <a:solidFill>
                  <a:schemeClr val="bg1"/>
                </a:solidFill>
                <a:effectLst/>
                <a:latin typeface="+mn-lt"/>
              </a:rPr>
              <a:t>  2. развивать </a:t>
            </a:r>
            <a:r>
              <a:rPr lang="ru-RU" sz="2200" dirty="0">
                <a:solidFill>
                  <a:schemeClr val="bg1"/>
                </a:solidFill>
                <a:effectLst/>
                <a:latin typeface="+mn-lt"/>
              </a:rPr>
              <a:t>логическое мышление, психические процессы</a:t>
            </a:r>
            <a:r>
              <a:rPr lang="ru-RU" sz="2200" dirty="0" smtClean="0">
                <a:solidFill>
                  <a:schemeClr val="bg1"/>
                </a:solidFill>
                <a:effectLst/>
                <a:latin typeface="+mn-lt"/>
              </a:rPr>
              <a:t>,</a:t>
            </a:r>
            <a:br>
              <a:rPr lang="ru-RU" sz="2200" dirty="0" smtClean="0">
                <a:solidFill>
                  <a:schemeClr val="bg1"/>
                </a:solidFill>
                <a:effectLst/>
                <a:latin typeface="+mn-lt"/>
              </a:rPr>
            </a:br>
            <a:r>
              <a:rPr lang="ru-RU" sz="2200" dirty="0" smtClean="0">
                <a:solidFill>
                  <a:schemeClr val="bg1"/>
                </a:solidFill>
                <a:effectLst/>
                <a:latin typeface="+mn-lt"/>
              </a:rPr>
              <a:t>      моторику</a:t>
            </a:r>
            <a:r>
              <a:rPr lang="ru-RU" sz="2200" dirty="0">
                <a:solidFill>
                  <a:schemeClr val="bg1"/>
                </a:solidFill>
                <a:effectLst/>
                <a:latin typeface="+mn-lt"/>
              </a:rPr>
              <a:t>;</a:t>
            </a:r>
            <a:br>
              <a:rPr lang="ru-RU" sz="2200" dirty="0">
                <a:solidFill>
                  <a:schemeClr val="bg1"/>
                </a:solidFill>
                <a:effectLst/>
                <a:latin typeface="+mn-lt"/>
              </a:rPr>
            </a:br>
            <a:r>
              <a:rPr lang="ru-RU" sz="2200" dirty="0" smtClean="0">
                <a:solidFill>
                  <a:schemeClr val="bg1"/>
                </a:solidFill>
                <a:effectLst/>
                <a:latin typeface="+mn-lt"/>
              </a:rPr>
              <a:t>  3. развивать </a:t>
            </a:r>
            <a:r>
              <a:rPr lang="ru-RU" sz="2200" dirty="0">
                <a:solidFill>
                  <a:schemeClr val="bg1"/>
                </a:solidFill>
                <a:effectLst/>
                <a:latin typeface="+mn-lt"/>
              </a:rPr>
              <a:t>эмоциональную отзывчивость через «общение» с </a:t>
            </a:r>
            <a:r>
              <a:rPr lang="ru-RU" sz="2200" dirty="0" smtClean="0">
                <a:solidFill>
                  <a:schemeClr val="bg1"/>
                </a:solidFill>
                <a:effectLst/>
                <a:latin typeface="+mn-lt"/>
              </a:rPr>
              <a:t/>
            </a:r>
            <a:br>
              <a:rPr lang="ru-RU" sz="2200" dirty="0" smtClean="0">
                <a:solidFill>
                  <a:schemeClr val="bg1"/>
                </a:solidFill>
                <a:effectLst/>
                <a:latin typeface="+mn-lt"/>
              </a:rPr>
            </a:br>
            <a:r>
              <a:rPr lang="ru-RU" sz="2200" dirty="0">
                <a:solidFill>
                  <a:schemeClr val="bg1"/>
                </a:solidFill>
                <a:effectLst/>
                <a:latin typeface="+mn-lt"/>
              </a:rPr>
              <a:t> </a:t>
            </a:r>
            <a:r>
              <a:rPr lang="ru-RU" sz="2200" dirty="0" smtClean="0">
                <a:solidFill>
                  <a:schemeClr val="bg1"/>
                </a:solidFill>
                <a:effectLst/>
                <a:latin typeface="+mn-lt"/>
              </a:rPr>
              <a:t>     разнообразными </a:t>
            </a:r>
            <a:r>
              <a:rPr lang="ru-RU" sz="2200" dirty="0">
                <a:solidFill>
                  <a:schemeClr val="bg1"/>
                </a:solidFill>
                <a:effectLst/>
                <a:latin typeface="+mn-lt"/>
              </a:rPr>
              <a:t>сказочными персонажами, «населяющими» лес;</a:t>
            </a:r>
            <a:br>
              <a:rPr lang="ru-RU" sz="2200" dirty="0">
                <a:solidFill>
                  <a:schemeClr val="bg1"/>
                </a:solidFill>
                <a:effectLst/>
                <a:latin typeface="+mn-lt"/>
              </a:rPr>
            </a:br>
            <a:r>
              <a:rPr lang="ru-RU" sz="2200" dirty="0" smtClean="0">
                <a:solidFill>
                  <a:schemeClr val="bg1"/>
                </a:solidFill>
                <a:effectLst/>
                <a:latin typeface="+mn-lt"/>
              </a:rPr>
              <a:t>  4. развивать </a:t>
            </a:r>
            <a:r>
              <a:rPr lang="ru-RU" sz="2200" dirty="0">
                <a:solidFill>
                  <a:schemeClr val="bg1"/>
                </a:solidFill>
                <a:effectLst/>
                <a:latin typeface="+mn-lt"/>
              </a:rPr>
              <a:t>познавательную активность, любознательность </a:t>
            </a:r>
            <a:r>
              <a:rPr lang="ru-RU" sz="2200" dirty="0" smtClean="0">
                <a:solidFill>
                  <a:schemeClr val="bg1"/>
                </a:solidFill>
                <a:effectLst/>
                <a:latin typeface="+mn-lt"/>
              </a:rPr>
              <a:t>через</a:t>
            </a:r>
            <a:br>
              <a:rPr lang="ru-RU" sz="2200" dirty="0" smtClean="0">
                <a:solidFill>
                  <a:schemeClr val="bg1"/>
                </a:solidFill>
                <a:effectLst/>
                <a:latin typeface="+mn-lt"/>
              </a:rPr>
            </a:br>
            <a:r>
              <a:rPr lang="ru-RU" sz="2200" dirty="0">
                <a:solidFill>
                  <a:schemeClr val="bg1"/>
                </a:solidFill>
                <a:effectLst/>
                <a:latin typeface="+mn-lt"/>
              </a:rPr>
              <a:t> </a:t>
            </a:r>
            <a:r>
              <a:rPr lang="ru-RU" sz="2200" dirty="0" smtClean="0">
                <a:solidFill>
                  <a:schemeClr val="bg1"/>
                </a:solidFill>
                <a:effectLst/>
                <a:latin typeface="+mn-lt"/>
              </a:rPr>
              <a:t>     развивающие </a:t>
            </a:r>
            <a:r>
              <a:rPr lang="ru-RU" sz="2200" dirty="0">
                <a:solidFill>
                  <a:schemeClr val="bg1"/>
                </a:solidFill>
                <a:effectLst/>
                <a:latin typeface="+mn-lt"/>
              </a:rPr>
              <a:t>игры;</a:t>
            </a:r>
            <a:br>
              <a:rPr lang="ru-RU" sz="2200" dirty="0">
                <a:solidFill>
                  <a:schemeClr val="bg1"/>
                </a:solidFill>
                <a:effectLst/>
                <a:latin typeface="+mn-lt"/>
              </a:rPr>
            </a:br>
            <a:r>
              <a:rPr lang="ru-RU" sz="2200" dirty="0" smtClean="0">
                <a:solidFill>
                  <a:schemeClr val="bg1"/>
                </a:solidFill>
                <a:effectLst/>
                <a:latin typeface="+mn-lt"/>
              </a:rPr>
              <a:t>  5. актуализировать </a:t>
            </a:r>
            <a:r>
              <a:rPr lang="ru-RU" sz="2200" dirty="0">
                <a:solidFill>
                  <a:schemeClr val="bg1"/>
                </a:solidFill>
                <a:effectLst/>
                <a:latin typeface="+mn-lt"/>
              </a:rPr>
              <a:t>сенсорные анализаторы как условие и </a:t>
            </a:r>
            <a:r>
              <a:rPr lang="ru-RU" sz="2200" dirty="0" smtClean="0">
                <a:solidFill>
                  <a:schemeClr val="bg1"/>
                </a:solidFill>
                <a:effectLst/>
                <a:latin typeface="+mn-lt"/>
              </a:rPr>
              <a:t/>
            </a:r>
            <a:br>
              <a:rPr lang="ru-RU" sz="2200" dirty="0" smtClean="0">
                <a:solidFill>
                  <a:schemeClr val="bg1"/>
                </a:solidFill>
                <a:effectLst/>
                <a:latin typeface="+mn-lt"/>
              </a:rPr>
            </a:br>
            <a:r>
              <a:rPr lang="ru-RU" sz="2200" dirty="0">
                <a:solidFill>
                  <a:schemeClr val="bg1"/>
                </a:solidFill>
                <a:effectLst/>
                <a:latin typeface="+mn-lt"/>
              </a:rPr>
              <a:t> </a:t>
            </a:r>
            <a:r>
              <a:rPr lang="ru-RU" sz="2200" dirty="0" smtClean="0">
                <a:solidFill>
                  <a:schemeClr val="bg1"/>
                </a:solidFill>
                <a:effectLst/>
                <a:latin typeface="+mn-lt"/>
              </a:rPr>
              <a:t>     основополагающая </a:t>
            </a:r>
            <a:r>
              <a:rPr lang="ru-RU" sz="2200" dirty="0">
                <a:solidFill>
                  <a:schemeClr val="bg1"/>
                </a:solidFill>
                <a:effectLst/>
                <a:latin typeface="+mn-lt"/>
              </a:rPr>
              <a:t>база благоприятного интеллектуального </a:t>
            </a:r>
            <a:r>
              <a:rPr lang="ru-RU" sz="2200" dirty="0" smtClean="0">
                <a:solidFill>
                  <a:schemeClr val="bg1"/>
                </a:solidFill>
                <a:effectLst/>
                <a:latin typeface="+mn-lt"/>
              </a:rPr>
              <a:t/>
            </a:r>
            <a:br>
              <a:rPr lang="ru-RU" sz="2200" dirty="0" smtClean="0">
                <a:solidFill>
                  <a:schemeClr val="bg1"/>
                </a:solidFill>
                <a:effectLst/>
                <a:latin typeface="+mn-lt"/>
              </a:rPr>
            </a:br>
            <a:r>
              <a:rPr lang="ru-RU" sz="2200" dirty="0">
                <a:solidFill>
                  <a:schemeClr val="bg1"/>
                </a:solidFill>
                <a:effectLst/>
                <a:latin typeface="+mn-lt"/>
              </a:rPr>
              <a:t> </a:t>
            </a:r>
            <a:r>
              <a:rPr lang="ru-RU" sz="2200" dirty="0" smtClean="0">
                <a:solidFill>
                  <a:schemeClr val="bg1"/>
                </a:solidFill>
                <a:effectLst/>
                <a:latin typeface="+mn-lt"/>
              </a:rPr>
              <a:t>     развития </a:t>
            </a:r>
            <a:r>
              <a:rPr lang="ru-RU" sz="2200" dirty="0">
                <a:solidFill>
                  <a:schemeClr val="bg1"/>
                </a:solidFill>
                <a:effectLst/>
                <a:latin typeface="+mn-lt"/>
              </a:rPr>
              <a:t>детей дошкольного возраста.</a:t>
            </a:r>
            <a:br>
              <a:rPr lang="ru-RU" sz="2200" dirty="0">
                <a:solidFill>
                  <a:schemeClr val="bg1"/>
                </a:solidFill>
                <a:effectLst/>
                <a:latin typeface="+mn-lt"/>
              </a:rPr>
            </a:br>
            <a:r>
              <a:rPr lang="ru-RU" sz="2200" b="0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ru-RU" sz="2200" b="0" dirty="0" smtClean="0">
                <a:solidFill>
                  <a:schemeClr val="bg1"/>
                </a:solidFill>
                <a:latin typeface="+mn-lt"/>
              </a:rPr>
            </a:br>
            <a:r>
              <a:rPr lang="ru-RU" sz="2000" dirty="0">
                <a:solidFill>
                  <a:srgbClr val="FF0000"/>
                </a:solidFill>
              </a:rPr>
              <a:t/>
            </a:r>
            <a:br>
              <a:rPr lang="ru-RU" sz="2000" dirty="0">
                <a:solidFill>
                  <a:srgbClr val="FF0000"/>
                </a:solidFill>
              </a:rPr>
            </a:br>
            <a:r>
              <a:rPr lang="ru-RU" sz="2000" dirty="0" smtClean="0">
                <a:solidFill>
                  <a:srgbClr val="FF0000"/>
                </a:solidFill>
              </a:rPr>
              <a:t/>
            </a:r>
            <a:br>
              <a:rPr lang="ru-RU" sz="2000" dirty="0" smtClean="0">
                <a:solidFill>
                  <a:srgbClr val="FF0000"/>
                </a:solidFill>
              </a:rPr>
            </a:br>
            <a:endParaRPr lang="ru-RU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901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:\DCIM\194PHOTO\SAM_16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60648"/>
            <a:ext cx="4464496" cy="334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G:\DCIM\194PHOTO\SAM_16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996952"/>
            <a:ext cx="4716016" cy="353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5733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6408712"/>
          </a:xfrm>
        </p:spPr>
        <p:txBody>
          <a:bodyPr/>
          <a:lstStyle/>
          <a:p>
            <a:pPr algn="l"/>
            <a:r>
              <a:rPr lang="ru-RU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           Игра развивает:</a:t>
            </a: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2000" dirty="0" smtClean="0">
                <a:solidFill>
                  <a:schemeClr val="bg1"/>
                </a:solidFill>
              </a:rPr>
              <a:t>1. Освоение цвета, пространственного расположения и его</a:t>
            </a:r>
            <a:br>
              <a:rPr lang="ru-RU" sz="2000" dirty="0" smtClean="0">
                <a:solidFill>
                  <a:schemeClr val="bg1"/>
                </a:solidFill>
              </a:rPr>
            </a:b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smtClean="0">
                <a:solidFill>
                  <a:schemeClr val="bg1"/>
                </a:solidFill>
              </a:rPr>
              <a:t>  смыслового отражения в речи (над, под, между, рядом, </a:t>
            </a:r>
            <a:br>
              <a:rPr lang="ru-RU" sz="2000" dirty="0" smtClean="0">
                <a:solidFill>
                  <a:schemeClr val="bg1"/>
                </a:solidFill>
              </a:rPr>
            </a:b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smtClean="0">
                <a:solidFill>
                  <a:schemeClr val="bg1"/>
                </a:solidFill>
              </a:rPr>
              <a:t>  слева, справа).</a:t>
            </a:r>
            <a:br>
              <a:rPr lang="ru-RU" sz="2000" dirty="0" smtClean="0">
                <a:solidFill>
                  <a:schemeClr val="bg1"/>
                </a:solidFill>
              </a:rPr>
            </a:br>
            <a:r>
              <a:rPr lang="ru-RU" sz="2000" dirty="0" smtClean="0">
                <a:solidFill>
                  <a:schemeClr val="bg1"/>
                </a:solidFill>
              </a:rPr>
              <a:t>2. Развитие умений считать, отсчитывать нужное количество,</a:t>
            </a:r>
            <a:br>
              <a:rPr lang="ru-RU" sz="2000" dirty="0" smtClean="0">
                <a:solidFill>
                  <a:schemeClr val="bg1"/>
                </a:solidFill>
              </a:rPr>
            </a:b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smtClean="0">
                <a:solidFill>
                  <a:schemeClr val="bg1"/>
                </a:solidFill>
              </a:rPr>
              <a:t>  определять порядковый номер.</a:t>
            </a:r>
            <a:br>
              <a:rPr lang="ru-RU" sz="2000" dirty="0" smtClean="0">
                <a:solidFill>
                  <a:schemeClr val="bg1"/>
                </a:solidFill>
              </a:rPr>
            </a:br>
            <a:r>
              <a:rPr lang="ru-RU" sz="2000" dirty="0" smtClean="0">
                <a:solidFill>
                  <a:schemeClr val="bg1"/>
                </a:solidFill>
              </a:rPr>
              <a:t>3. Развивать внимание, память, воображение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711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СОТЫ 1, 2,3</a:t>
            </a:r>
            <a:endParaRPr lang="ru-RU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8195" name="Picture 3" descr="C:\Users\123456\Desktop\194PHOTO\SAM_15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00808"/>
            <a:ext cx="6588224" cy="494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3742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123456\Desktop\194PHOTO\SAM_15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3744416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123456\Desktop\194PHOTO\SAM_15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04663"/>
            <a:ext cx="3645590" cy="280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123456\Desktop\194PHOTO\SAM_15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456" y="3645024"/>
            <a:ext cx="3772757" cy="292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123456\Desktop\194PHOTO\SAM_154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81" y="3645024"/>
            <a:ext cx="3744416" cy="2924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9130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6178698"/>
          </a:xfrm>
        </p:spPr>
        <p:txBody>
          <a:bodyPr>
            <a:normAutofit/>
          </a:bodyPr>
          <a:lstStyle/>
          <a:p>
            <a:pPr lvl="0" algn="l"/>
            <a:r>
              <a:rPr lang="ru-RU" dirty="0" smtClean="0">
                <a:solidFill>
                  <a:srgbClr val="FF0000"/>
                </a:solidFill>
              </a:rPr>
              <a:t>                    Игра</a:t>
            </a: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r>
              <a:rPr lang="ru-RU" dirty="0" smtClean="0">
                <a:effectLst/>
              </a:rPr>
              <a:t> </a:t>
            </a:r>
            <a:r>
              <a:rPr lang="ru-RU" sz="2000" dirty="0" smtClean="0">
                <a:solidFill>
                  <a:schemeClr val="bg1"/>
                </a:solidFill>
                <a:effectLst/>
              </a:rPr>
              <a:t>1. Сп</a:t>
            </a:r>
            <a:r>
              <a:rPr lang="ru-RU" sz="2200" dirty="0" smtClean="0">
                <a:solidFill>
                  <a:schemeClr val="bg1"/>
                </a:solidFill>
                <a:effectLst/>
              </a:rPr>
              <a:t>особствует </a:t>
            </a:r>
            <a:r>
              <a:rPr lang="ru-RU" sz="2200" dirty="0">
                <a:solidFill>
                  <a:schemeClr val="bg1"/>
                </a:solidFill>
                <a:effectLst/>
              </a:rPr>
              <a:t>развитию воображения, творческих </a:t>
            </a:r>
            <a:r>
              <a:rPr lang="ru-RU" sz="2200" dirty="0" smtClean="0">
                <a:solidFill>
                  <a:schemeClr val="bg1"/>
                </a:solidFill>
                <a:effectLst/>
              </a:rPr>
              <a:t>и</a:t>
            </a:r>
            <a:br>
              <a:rPr lang="ru-RU" sz="2200" dirty="0" smtClean="0">
                <a:solidFill>
                  <a:schemeClr val="bg1"/>
                </a:solidFill>
                <a:effectLst/>
              </a:rPr>
            </a:br>
            <a:r>
              <a:rPr lang="ru-RU" sz="2200" dirty="0">
                <a:solidFill>
                  <a:schemeClr val="bg1"/>
                </a:solidFill>
                <a:effectLst/>
              </a:rPr>
              <a:t> </a:t>
            </a:r>
            <a:r>
              <a:rPr lang="ru-RU" sz="2200" dirty="0" smtClean="0">
                <a:solidFill>
                  <a:schemeClr val="bg1"/>
                </a:solidFill>
                <a:effectLst/>
              </a:rPr>
              <a:t>     сенсорных </a:t>
            </a:r>
            <a:r>
              <a:rPr lang="ru-RU" sz="2200" dirty="0">
                <a:solidFill>
                  <a:schemeClr val="bg1"/>
                </a:solidFill>
                <a:effectLst/>
              </a:rPr>
              <a:t>способностей(восприятие цвета, формы</a:t>
            </a:r>
            <a:r>
              <a:rPr lang="ru-RU" sz="2200" dirty="0" smtClean="0">
                <a:solidFill>
                  <a:schemeClr val="bg1"/>
                </a:solidFill>
                <a:effectLst/>
              </a:rPr>
              <a:t>,</a:t>
            </a:r>
            <a:br>
              <a:rPr lang="ru-RU" sz="2200" dirty="0" smtClean="0">
                <a:solidFill>
                  <a:schemeClr val="bg1"/>
                </a:solidFill>
                <a:effectLst/>
              </a:rPr>
            </a:br>
            <a:r>
              <a:rPr lang="ru-RU" sz="2200" dirty="0">
                <a:solidFill>
                  <a:schemeClr val="bg1"/>
                </a:solidFill>
                <a:effectLst/>
              </a:rPr>
              <a:t> </a:t>
            </a:r>
            <a:r>
              <a:rPr lang="ru-RU" sz="2200" dirty="0" smtClean="0">
                <a:solidFill>
                  <a:schemeClr val="bg1"/>
                </a:solidFill>
                <a:effectLst/>
              </a:rPr>
              <a:t>     величины</a:t>
            </a:r>
            <a:r>
              <a:rPr lang="ru-RU" sz="2200" dirty="0">
                <a:solidFill>
                  <a:schemeClr val="bg1"/>
                </a:solidFill>
                <a:effectLst/>
              </a:rPr>
              <a:t>)</a:t>
            </a:r>
            <a:br>
              <a:rPr lang="ru-RU" sz="2200" dirty="0">
                <a:solidFill>
                  <a:schemeClr val="bg1"/>
                </a:solidFill>
                <a:effectLst/>
              </a:rPr>
            </a:br>
            <a:r>
              <a:rPr lang="ru-RU" sz="2200" dirty="0" smtClean="0">
                <a:solidFill>
                  <a:schemeClr val="bg1"/>
                </a:solidFill>
                <a:effectLst/>
              </a:rPr>
              <a:t>  </a:t>
            </a:r>
            <a:r>
              <a:rPr lang="ru-RU" sz="2000" dirty="0" smtClean="0">
                <a:solidFill>
                  <a:schemeClr val="bg1"/>
                </a:solidFill>
                <a:effectLst/>
              </a:rPr>
              <a:t>2. Совершенствованию </a:t>
            </a:r>
            <a:r>
              <a:rPr lang="ru-RU" sz="2000" dirty="0">
                <a:solidFill>
                  <a:schemeClr val="bg1"/>
                </a:solidFill>
                <a:effectLst/>
              </a:rPr>
              <a:t>интеллекта, речи, внимания</a:t>
            </a:r>
            <a:r>
              <a:rPr lang="ru-RU" sz="2000" dirty="0" smtClean="0">
                <a:solidFill>
                  <a:schemeClr val="bg1"/>
                </a:solidFill>
                <a:effectLst/>
              </a:rPr>
              <a:t>,</a:t>
            </a:r>
            <a:br>
              <a:rPr lang="ru-RU" sz="2000" dirty="0" smtClean="0">
                <a:solidFill>
                  <a:schemeClr val="bg1"/>
                </a:solidFill>
                <a:effectLst/>
              </a:rPr>
            </a:br>
            <a:r>
              <a:rPr lang="ru-RU" sz="2000" dirty="0">
                <a:solidFill>
                  <a:schemeClr val="bg1"/>
                </a:solidFill>
                <a:effectLst/>
              </a:rPr>
              <a:t> </a:t>
            </a:r>
            <a:r>
              <a:rPr lang="ru-RU" sz="2000" dirty="0" smtClean="0">
                <a:solidFill>
                  <a:schemeClr val="bg1"/>
                </a:solidFill>
                <a:effectLst/>
              </a:rPr>
              <a:t>      памяти</a:t>
            </a:r>
            <a:r>
              <a:rPr lang="ru-RU" sz="2000" dirty="0">
                <a:solidFill>
                  <a:schemeClr val="bg1"/>
                </a:solidFill>
                <a:effectLst/>
              </a:rPr>
              <a:t>)</a:t>
            </a:r>
            <a:br>
              <a:rPr lang="ru-RU" sz="2000" dirty="0">
                <a:solidFill>
                  <a:schemeClr val="bg1"/>
                </a:solidFill>
                <a:effectLst/>
              </a:rPr>
            </a:br>
            <a:r>
              <a:rPr lang="ru-RU" sz="2000" dirty="0" smtClean="0">
                <a:solidFill>
                  <a:schemeClr val="bg1"/>
                </a:solidFill>
                <a:effectLst/>
              </a:rPr>
              <a:t>  3. Тренировке </a:t>
            </a:r>
            <a:r>
              <a:rPr lang="ru-RU" sz="2000" dirty="0">
                <a:solidFill>
                  <a:schemeClr val="bg1"/>
                </a:solidFill>
                <a:effectLst/>
              </a:rPr>
              <a:t>мелкой моторики руки, </a:t>
            </a:r>
            <a:r>
              <a:rPr lang="ru-RU" sz="2000" dirty="0" smtClean="0">
                <a:solidFill>
                  <a:schemeClr val="bg1"/>
                </a:solidFill>
                <a:effectLst/>
              </a:rPr>
              <a:t>тактильно-</a:t>
            </a:r>
            <a:br>
              <a:rPr lang="ru-RU" sz="2000" dirty="0" smtClean="0">
                <a:solidFill>
                  <a:schemeClr val="bg1"/>
                </a:solidFill>
                <a:effectLst/>
              </a:rPr>
            </a:br>
            <a:r>
              <a:rPr lang="ru-RU" sz="2000" dirty="0">
                <a:solidFill>
                  <a:schemeClr val="bg1"/>
                </a:solidFill>
                <a:effectLst/>
              </a:rPr>
              <a:t> </a:t>
            </a:r>
            <a:r>
              <a:rPr lang="ru-RU" sz="2000" dirty="0" smtClean="0">
                <a:solidFill>
                  <a:schemeClr val="bg1"/>
                </a:solidFill>
                <a:effectLst/>
              </a:rPr>
              <a:t>     осязательных </a:t>
            </a:r>
            <a:r>
              <a:rPr lang="ru-RU" sz="2000" dirty="0">
                <a:solidFill>
                  <a:schemeClr val="bg1"/>
                </a:solidFill>
                <a:effectLst/>
              </a:rPr>
              <a:t>анализаторов</a:t>
            </a:r>
            <a:r>
              <a:rPr lang="ru-RU" sz="2200" dirty="0">
                <a:solidFill>
                  <a:schemeClr val="bg1"/>
                </a:solidFill>
                <a:effectLst/>
              </a:rPr>
              <a:t/>
            </a:r>
            <a:br>
              <a:rPr lang="ru-RU" sz="2200" dirty="0">
                <a:solidFill>
                  <a:schemeClr val="bg1"/>
                </a:solidFill>
                <a:effectLst/>
              </a:rPr>
            </a:br>
            <a:endParaRPr lang="ru-RU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471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ЧУДО КРЕСТИКИ</a:t>
            </a:r>
            <a:endParaRPr lang="ru-RU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0242" name="Picture 2" descr="G:\DCIM\194PHOTO\SAM_15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916832"/>
            <a:ext cx="5688632" cy="42664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94269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G:\DCIM\194PHOTO\SAM_15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3240360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G:\DCIM\194PHOTO\SAM_15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996952"/>
            <a:ext cx="2733768" cy="36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G:\DCIM\194PHOTO\SAM_158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60647"/>
            <a:ext cx="3392047" cy="2520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9073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22714"/>
          </a:xfrm>
        </p:spPr>
        <p:txBody>
          <a:bodyPr>
            <a:normAutofit/>
          </a:bodyPr>
          <a:lstStyle/>
          <a:p>
            <a:pPr algn="l"/>
            <a:r>
              <a:rPr lang="ru-RU" sz="4000" dirty="0" smtClean="0">
                <a:solidFill>
                  <a:srgbClr val="FF0000"/>
                </a:solidFill>
                <a:effectLst/>
              </a:rPr>
              <a:t>                   Игра</a:t>
            </a:r>
            <a:br>
              <a:rPr lang="ru-RU" sz="4000" dirty="0" smtClean="0">
                <a:solidFill>
                  <a:srgbClr val="FF0000"/>
                </a:solidFill>
                <a:effectLst/>
              </a:rPr>
            </a:br>
            <a:r>
              <a:rPr lang="ru-RU" sz="4000" dirty="0" smtClean="0">
                <a:solidFill>
                  <a:srgbClr val="FF0000"/>
                </a:solidFill>
                <a:effectLst/>
              </a:rPr>
              <a:t/>
            </a:r>
            <a:br>
              <a:rPr lang="ru-RU" sz="4000" dirty="0" smtClean="0">
                <a:solidFill>
                  <a:srgbClr val="FF0000"/>
                </a:solidFill>
                <a:effectLst/>
              </a:rPr>
            </a:br>
            <a:r>
              <a:rPr lang="ru-RU" sz="2000" dirty="0" smtClean="0">
                <a:solidFill>
                  <a:schemeClr val="bg1"/>
                </a:solidFill>
                <a:effectLst/>
              </a:rPr>
              <a:t>1</a:t>
            </a:r>
            <a:r>
              <a:rPr lang="ru-RU" sz="2000" dirty="0">
                <a:solidFill>
                  <a:schemeClr val="bg1"/>
                </a:solidFill>
                <a:effectLst/>
              </a:rPr>
              <a:t>. Сп</a:t>
            </a:r>
            <a:r>
              <a:rPr lang="ru-RU" sz="2200" dirty="0">
                <a:solidFill>
                  <a:schemeClr val="bg1"/>
                </a:solidFill>
                <a:effectLst/>
              </a:rPr>
              <a:t>особствует развитию воображения, творческих и</a:t>
            </a:r>
            <a:br>
              <a:rPr lang="ru-RU" sz="2200" dirty="0">
                <a:solidFill>
                  <a:schemeClr val="bg1"/>
                </a:solidFill>
                <a:effectLst/>
              </a:rPr>
            </a:br>
            <a:r>
              <a:rPr lang="ru-RU" sz="2200" dirty="0">
                <a:solidFill>
                  <a:schemeClr val="bg1"/>
                </a:solidFill>
                <a:effectLst/>
              </a:rPr>
              <a:t>      сенсорных способностей(восприятие цвета, формы,</a:t>
            </a:r>
            <a:br>
              <a:rPr lang="ru-RU" sz="2200" dirty="0">
                <a:solidFill>
                  <a:schemeClr val="bg1"/>
                </a:solidFill>
                <a:effectLst/>
              </a:rPr>
            </a:br>
            <a:r>
              <a:rPr lang="ru-RU" sz="2200" dirty="0">
                <a:solidFill>
                  <a:schemeClr val="bg1"/>
                </a:solidFill>
                <a:effectLst/>
              </a:rPr>
              <a:t>      </a:t>
            </a:r>
            <a:r>
              <a:rPr lang="ru-RU" sz="2200" dirty="0" smtClean="0">
                <a:solidFill>
                  <a:schemeClr val="bg1"/>
                </a:solidFill>
                <a:effectLst/>
              </a:rPr>
              <a:t>величины)</a:t>
            </a:r>
            <a:br>
              <a:rPr lang="ru-RU" sz="2200" dirty="0" smtClean="0">
                <a:solidFill>
                  <a:schemeClr val="bg1"/>
                </a:solidFill>
                <a:effectLst/>
              </a:rPr>
            </a:br>
            <a:r>
              <a:rPr lang="ru-RU" sz="2000" dirty="0" smtClean="0">
                <a:solidFill>
                  <a:schemeClr val="bg1"/>
                </a:solidFill>
                <a:effectLst/>
              </a:rPr>
              <a:t>2. </a:t>
            </a:r>
            <a:r>
              <a:rPr lang="ru-RU" sz="2000" dirty="0">
                <a:solidFill>
                  <a:schemeClr val="bg1"/>
                </a:solidFill>
                <a:effectLst/>
              </a:rPr>
              <a:t>Совершенствованию интеллекта, речи, внимания,</a:t>
            </a:r>
            <a:br>
              <a:rPr lang="ru-RU" sz="2000" dirty="0">
                <a:solidFill>
                  <a:schemeClr val="bg1"/>
                </a:solidFill>
                <a:effectLst/>
              </a:rPr>
            </a:br>
            <a:r>
              <a:rPr lang="ru-RU" sz="2000" dirty="0">
                <a:solidFill>
                  <a:schemeClr val="bg1"/>
                </a:solidFill>
                <a:effectLst/>
              </a:rPr>
              <a:t>       памяти)</a:t>
            </a:r>
            <a:br>
              <a:rPr lang="ru-RU" sz="2000" dirty="0">
                <a:solidFill>
                  <a:schemeClr val="bg1"/>
                </a:solidFill>
                <a:effectLst/>
              </a:rPr>
            </a:br>
            <a:r>
              <a:rPr lang="ru-RU" sz="2000" dirty="0">
                <a:solidFill>
                  <a:schemeClr val="bg1"/>
                </a:solidFill>
                <a:effectLst/>
              </a:rPr>
              <a:t>  3. Тренировке мелкой моторики руки, тактильно-</a:t>
            </a:r>
            <a:br>
              <a:rPr lang="ru-RU" sz="2000" dirty="0">
                <a:solidFill>
                  <a:schemeClr val="bg1"/>
                </a:solidFill>
                <a:effectLst/>
              </a:rPr>
            </a:br>
            <a:r>
              <a:rPr lang="ru-RU" sz="2000" dirty="0">
                <a:solidFill>
                  <a:schemeClr val="bg1"/>
                </a:solidFill>
                <a:effectLst/>
              </a:rPr>
              <a:t>      осязательных </a:t>
            </a:r>
            <a:r>
              <a:rPr lang="ru-RU" sz="2000" dirty="0" smtClean="0">
                <a:solidFill>
                  <a:schemeClr val="bg1"/>
                </a:solidFill>
                <a:effectLst/>
              </a:rPr>
              <a:t>анализаторов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543161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ФОНАРИКИ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2290" name="Picture 2" descr="C:\Users\123456\Desktop\194PHOTO\SAM_15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700808"/>
            <a:ext cx="5940152" cy="4455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3984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3314" name="Picture 2" descr="C:\Users\123456\Desktop\194PHOTO\SAM_15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3600400" cy="27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G:\DCIM\194PHOTO\SAM_15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573016"/>
            <a:ext cx="3600400" cy="2700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C:\Users\123456\Desktop\194PHOTO\SAM_159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161" y="261392"/>
            <a:ext cx="4091947" cy="2699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C:\Users\123456\Desktop\194PHOTO\SAM_159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3573015"/>
            <a:ext cx="4008108" cy="2700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4149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50706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>
                <a:solidFill>
                  <a:srgbClr val="FF0000"/>
                </a:solidFill>
              </a:rPr>
              <a:t>     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    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    </a:t>
            </a:r>
            <a:r>
              <a:rPr lang="ru-RU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Особенности программы </a:t>
            </a:r>
            <a:br>
              <a:rPr lang="ru-RU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      фиолетового леса</a:t>
            </a:r>
            <a:br>
              <a:rPr lang="ru-RU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sz="2700" dirty="0" smtClean="0">
                <a:solidFill>
                  <a:schemeClr val="bg1"/>
                </a:solidFill>
              </a:rPr>
              <a:t>Развивающая сенсомоторная зона, состоящая из нескольких игровых областей. В каждой из них действуют свои герои, которые  учат детей играть в различные игры В.В. </a:t>
            </a:r>
            <a:r>
              <a:rPr lang="ru-RU" sz="2700" dirty="0" err="1" smtClean="0">
                <a:solidFill>
                  <a:schemeClr val="bg1"/>
                </a:solidFill>
              </a:rPr>
              <a:t>Воскобовича</a:t>
            </a:r>
            <a:r>
              <a:rPr lang="ru-RU" sz="2700" dirty="0" smtClean="0">
                <a:solidFill>
                  <a:schemeClr val="bg1"/>
                </a:solidFill>
              </a:rPr>
              <a:t>.</a:t>
            </a:r>
            <a:br>
              <a:rPr lang="ru-RU" sz="2700" dirty="0" smtClean="0">
                <a:solidFill>
                  <a:schemeClr val="bg1"/>
                </a:solidFill>
              </a:rPr>
            </a:br>
            <a:r>
              <a:rPr lang="ru-RU" sz="2700" dirty="0" smtClean="0">
                <a:solidFill>
                  <a:schemeClr val="bg1"/>
                </a:solidFill>
              </a:rPr>
              <a:t>Всех героев связывает сказка, она «оживляет» математические понятия, делая их интересными и доступными для детей.</a:t>
            </a:r>
            <a:br>
              <a:rPr lang="ru-RU" sz="2700" dirty="0" smtClean="0">
                <a:solidFill>
                  <a:schemeClr val="bg1"/>
                </a:solidFill>
              </a:rPr>
            </a:br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460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50706"/>
          </a:xfrm>
        </p:spPr>
        <p:txBody>
          <a:bodyPr>
            <a:normAutofit/>
          </a:bodyPr>
          <a:lstStyle/>
          <a:p>
            <a:pPr lvl="0" algn="l"/>
            <a:r>
              <a:rPr lang="ru-RU" dirty="0" smtClean="0">
                <a:solidFill>
                  <a:srgbClr val="FF0000"/>
                </a:solidFill>
              </a:rPr>
              <a:t>                     </a:t>
            </a:r>
            <a:r>
              <a:rPr lang="ru-RU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Игра</a:t>
            </a: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  </a:t>
            </a:r>
            <a:r>
              <a:rPr lang="ru-RU" sz="2000" dirty="0" smtClean="0">
                <a:solidFill>
                  <a:schemeClr val="bg1"/>
                </a:solidFill>
              </a:rPr>
              <a:t>1.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sz="2000" dirty="0" smtClean="0">
                <a:solidFill>
                  <a:schemeClr val="bg1"/>
                </a:solidFill>
                <a:effectLst/>
                <a:latin typeface="+mn-lt"/>
              </a:rPr>
              <a:t>Способствует </a:t>
            </a:r>
            <a:r>
              <a:rPr lang="ru-RU" sz="2000" dirty="0">
                <a:solidFill>
                  <a:schemeClr val="bg1"/>
                </a:solidFill>
                <a:effectLst/>
                <a:latin typeface="+mn-lt"/>
              </a:rPr>
              <a:t>развитию сенсорных способностей (восприятие </a:t>
            </a:r>
            <a:r>
              <a:rPr lang="ru-RU" sz="2000" dirty="0" smtClean="0">
                <a:solidFill>
                  <a:schemeClr val="bg1"/>
                </a:solidFill>
                <a:effectLst/>
                <a:latin typeface="+mn-lt"/>
              </a:rPr>
              <a:t/>
            </a:r>
            <a:br>
              <a:rPr lang="ru-RU" sz="2000" dirty="0" smtClean="0">
                <a:solidFill>
                  <a:schemeClr val="bg1"/>
                </a:solidFill>
                <a:effectLst/>
                <a:latin typeface="+mn-lt"/>
              </a:rPr>
            </a:br>
            <a:r>
              <a:rPr lang="ru-RU" sz="2000" dirty="0">
                <a:solidFill>
                  <a:schemeClr val="bg1"/>
                </a:solidFill>
                <a:effectLst/>
                <a:latin typeface="+mn-lt"/>
              </a:rPr>
              <a:t> </a:t>
            </a:r>
            <a:r>
              <a:rPr lang="ru-RU" sz="2000" dirty="0" smtClean="0">
                <a:solidFill>
                  <a:schemeClr val="bg1"/>
                </a:solidFill>
                <a:effectLst/>
                <a:latin typeface="+mn-lt"/>
              </a:rPr>
              <a:t>         цвета</a:t>
            </a:r>
            <a:r>
              <a:rPr lang="ru-RU" sz="2000" dirty="0">
                <a:solidFill>
                  <a:schemeClr val="bg1"/>
                </a:solidFill>
                <a:effectLst/>
                <a:latin typeface="+mn-lt"/>
              </a:rPr>
              <a:t>, формы , вылечены</a:t>
            </a:r>
            <a:br>
              <a:rPr lang="ru-RU" sz="2000" dirty="0">
                <a:solidFill>
                  <a:schemeClr val="bg1"/>
                </a:solidFill>
                <a:effectLst/>
                <a:latin typeface="+mn-lt"/>
              </a:rPr>
            </a:br>
            <a:r>
              <a:rPr lang="ru-RU" sz="2000" dirty="0" smtClean="0">
                <a:solidFill>
                  <a:schemeClr val="bg1"/>
                </a:solidFill>
                <a:effectLst/>
                <a:latin typeface="+mn-lt"/>
              </a:rPr>
              <a:t>     2.  Совершенствованию </a:t>
            </a:r>
            <a:r>
              <a:rPr lang="ru-RU" sz="2000" dirty="0">
                <a:solidFill>
                  <a:schemeClr val="bg1"/>
                </a:solidFill>
                <a:effectLst/>
                <a:latin typeface="+mn-lt"/>
              </a:rPr>
              <a:t>интеллекта ( внимания, </a:t>
            </a:r>
            <a:r>
              <a:rPr lang="ru-RU" sz="2000" dirty="0" smtClean="0">
                <a:solidFill>
                  <a:schemeClr val="bg1"/>
                </a:solidFill>
                <a:effectLst/>
                <a:latin typeface="+mn-lt"/>
              </a:rPr>
              <a:t>памяти, </a:t>
            </a:r>
            <a:br>
              <a:rPr lang="ru-RU" sz="2000" dirty="0" smtClean="0">
                <a:solidFill>
                  <a:schemeClr val="bg1"/>
                </a:solidFill>
                <a:effectLst/>
                <a:latin typeface="+mn-lt"/>
              </a:rPr>
            </a:br>
            <a:r>
              <a:rPr lang="ru-RU" sz="2000" dirty="0">
                <a:solidFill>
                  <a:schemeClr val="bg1"/>
                </a:solidFill>
                <a:effectLst/>
                <a:latin typeface="+mn-lt"/>
              </a:rPr>
              <a:t> </a:t>
            </a:r>
            <a:r>
              <a:rPr lang="ru-RU" sz="2000" dirty="0" smtClean="0">
                <a:solidFill>
                  <a:schemeClr val="bg1"/>
                </a:solidFill>
                <a:effectLst/>
                <a:latin typeface="+mn-lt"/>
              </a:rPr>
              <a:t>         мышления</a:t>
            </a:r>
            <a:r>
              <a:rPr lang="ru-RU" sz="2000" dirty="0">
                <a:solidFill>
                  <a:schemeClr val="bg1"/>
                </a:solidFill>
                <a:effectLst/>
                <a:latin typeface="+mn-lt"/>
              </a:rPr>
              <a:t>, воображения, речи)</a:t>
            </a:r>
            <a:br>
              <a:rPr lang="ru-RU" sz="2000" dirty="0">
                <a:solidFill>
                  <a:schemeClr val="bg1"/>
                </a:solidFill>
                <a:effectLst/>
                <a:latin typeface="+mn-lt"/>
              </a:rPr>
            </a:br>
            <a:r>
              <a:rPr lang="ru-RU" sz="2000" dirty="0" smtClean="0">
                <a:solidFill>
                  <a:schemeClr val="bg1"/>
                </a:solidFill>
                <a:effectLst/>
                <a:latin typeface="+mn-lt"/>
              </a:rPr>
              <a:t>     3. Способствует </a:t>
            </a:r>
            <a:r>
              <a:rPr lang="ru-RU" sz="2000" dirty="0">
                <a:solidFill>
                  <a:schemeClr val="bg1"/>
                </a:solidFill>
                <a:effectLst/>
                <a:latin typeface="+mn-lt"/>
              </a:rPr>
              <a:t>тренировки мелкой моторики руки, </a:t>
            </a:r>
            <a:r>
              <a:rPr lang="ru-RU" sz="2000" dirty="0" smtClean="0">
                <a:solidFill>
                  <a:schemeClr val="bg1"/>
                </a:solidFill>
                <a:effectLst/>
                <a:latin typeface="+mn-lt"/>
              </a:rPr>
              <a:t>тактильно-</a:t>
            </a:r>
            <a:br>
              <a:rPr lang="ru-RU" sz="2000" dirty="0" smtClean="0">
                <a:solidFill>
                  <a:schemeClr val="bg1"/>
                </a:solidFill>
                <a:effectLst/>
                <a:latin typeface="+mn-lt"/>
              </a:rPr>
            </a:br>
            <a:r>
              <a:rPr lang="ru-RU" sz="2000" dirty="0">
                <a:solidFill>
                  <a:schemeClr val="bg1"/>
                </a:solidFill>
                <a:effectLst/>
                <a:latin typeface="+mn-lt"/>
              </a:rPr>
              <a:t> </a:t>
            </a:r>
            <a:r>
              <a:rPr lang="ru-RU" sz="2000" dirty="0" smtClean="0">
                <a:solidFill>
                  <a:schemeClr val="bg1"/>
                </a:solidFill>
                <a:effectLst/>
                <a:latin typeface="+mn-lt"/>
              </a:rPr>
              <a:t>        осязательных </a:t>
            </a:r>
            <a:r>
              <a:rPr lang="ru-RU" sz="2000" dirty="0">
                <a:solidFill>
                  <a:schemeClr val="bg1"/>
                </a:solidFill>
                <a:effectLst/>
                <a:latin typeface="+mn-lt"/>
              </a:rPr>
              <a:t>анализаторов</a:t>
            </a:r>
            <a:br>
              <a:rPr lang="ru-RU" sz="2000" dirty="0">
                <a:solidFill>
                  <a:schemeClr val="bg1"/>
                </a:solidFill>
                <a:effectLst/>
                <a:latin typeface="+mn-lt"/>
              </a:rPr>
            </a:br>
            <a:r>
              <a:rPr lang="ru-RU" sz="2000" dirty="0" smtClean="0">
                <a:solidFill>
                  <a:schemeClr val="bg1"/>
                </a:solidFill>
                <a:effectLst/>
                <a:latin typeface="+mn-lt"/>
              </a:rPr>
              <a:t>     4. Освоению  </a:t>
            </a:r>
            <a:r>
              <a:rPr lang="ru-RU" sz="2000" dirty="0">
                <a:solidFill>
                  <a:schemeClr val="bg1"/>
                </a:solidFill>
                <a:effectLst/>
                <a:latin typeface="+mn-lt"/>
              </a:rPr>
              <a:t>количественного счета</a:t>
            </a:r>
            <a:br>
              <a:rPr lang="ru-RU" sz="2000" dirty="0">
                <a:solidFill>
                  <a:schemeClr val="bg1"/>
                </a:solidFill>
                <a:effectLst/>
                <a:latin typeface="+mn-lt"/>
              </a:rPr>
            </a:br>
            <a:endParaRPr lang="ru-RU" sz="20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24993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ЧУДО ЦВЕТИК</a:t>
            </a:r>
            <a:endParaRPr lang="ru-RU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4338" name="Picture 2" descr="C:\Users\123456\Desktop\194PHOTO\SAM_15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628800"/>
            <a:ext cx="6396203" cy="47971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507692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G:\DCIM\194PHOTO\SAM_16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3635896" cy="2726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G:\DCIM\194PHOTO\SAM_16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140968"/>
            <a:ext cx="4176464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G:\DCIM\194PHOTO\SAM_166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3140968"/>
            <a:ext cx="3888433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G:\DCIM\194PHOTO\SAM_167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8640"/>
            <a:ext cx="4176464" cy="2690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3781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34682"/>
          </a:xfrm>
        </p:spPr>
        <p:txBody>
          <a:bodyPr/>
          <a:lstStyle/>
          <a:p>
            <a:pPr algn="l"/>
            <a:r>
              <a:rPr lang="ru-RU" dirty="0" smtClean="0">
                <a:solidFill>
                  <a:srgbClr val="FF0000"/>
                </a:solidFill>
              </a:rPr>
              <a:t>           </a:t>
            </a:r>
            <a:r>
              <a:rPr lang="ru-RU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Игра развивает:</a:t>
            </a: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/>
              <a:t>   </a:t>
            </a:r>
            <a:r>
              <a:rPr lang="ru-RU" sz="2000" dirty="0" smtClean="0">
                <a:solidFill>
                  <a:schemeClr val="bg1"/>
                </a:solidFill>
                <a:latin typeface="+mn-lt"/>
              </a:rPr>
              <a:t>1. Психические процессы – внимание, мышление, память, речь, </a:t>
            </a:r>
            <a:br>
              <a:rPr lang="ru-RU" sz="2000" dirty="0" smtClean="0">
                <a:solidFill>
                  <a:schemeClr val="bg1"/>
                </a:solidFill>
                <a:latin typeface="+mn-lt"/>
              </a:rPr>
            </a:br>
            <a:r>
              <a:rPr lang="ru-RU" sz="2000" dirty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2000" dirty="0" smtClean="0">
                <a:solidFill>
                  <a:schemeClr val="bg1"/>
                </a:solidFill>
                <a:latin typeface="+mn-lt"/>
              </a:rPr>
              <a:t>          воображение</a:t>
            </a:r>
            <a:br>
              <a:rPr lang="ru-RU" sz="2000" dirty="0" smtClean="0">
                <a:solidFill>
                  <a:schemeClr val="bg1"/>
                </a:solidFill>
                <a:latin typeface="+mn-lt"/>
              </a:rPr>
            </a:br>
            <a:r>
              <a:rPr lang="ru-RU" sz="2000" dirty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2000" dirty="0" smtClean="0">
                <a:solidFill>
                  <a:schemeClr val="bg1"/>
                </a:solidFill>
                <a:latin typeface="+mn-lt"/>
              </a:rPr>
              <a:t>      2. Математические представления – освоение состава десяти, </a:t>
            </a:r>
            <a:br>
              <a:rPr lang="ru-RU" sz="2000" dirty="0" smtClean="0">
                <a:solidFill>
                  <a:schemeClr val="bg1"/>
                </a:solidFill>
                <a:latin typeface="+mn-lt"/>
              </a:rPr>
            </a:br>
            <a:r>
              <a:rPr lang="ru-RU" sz="2000" dirty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2000" dirty="0" smtClean="0">
                <a:solidFill>
                  <a:schemeClr val="bg1"/>
                </a:solidFill>
                <a:latin typeface="+mn-lt"/>
              </a:rPr>
              <a:t>          соотношение целого и части</a:t>
            </a:r>
            <a:br>
              <a:rPr lang="ru-RU" sz="2000" dirty="0" smtClean="0">
                <a:solidFill>
                  <a:schemeClr val="bg1"/>
                </a:solidFill>
                <a:latin typeface="+mn-lt"/>
              </a:rPr>
            </a:br>
            <a:r>
              <a:rPr lang="ru-RU" sz="2000" dirty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2000" dirty="0" smtClean="0">
                <a:solidFill>
                  <a:schemeClr val="bg1"/>
                </a:solidFill>
                <a:latin typeface="+mn-lt"/>
              </a:rPr>
              <a:t>      3. Творческие способности – умение осуществлять свои </a:t>
            </a:r>
            <a:br>
              <a:rPr lang="ru-RU" sz="2000" dirty="0" smtClean="0">
                <a:solidFill>
                  <a:schemeClr val="bg1"/>
                </a:solidFill>
                <a:latin typeface="+mn-lt"/>
              </a:rPr>
            </a:br>
            <a:r>
              <a:rPr lang="ru-RU" sz="2000" dirty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2000" dirty="0" smtClean="0">
                <a:solidFill>
                  <a:schemeClr val="bg1"/>
                </a:solidFill>
                <a:latin typeface="+mn-lt"/>
              </a:rPr>
              <a:t>          собственные  замыслы, нестандартно и гибко мыслить.</a:t>
            </a:r>
            <a:br>
              <a:rPr lang="ru-RU" sz="2000" dirty="0" smtClean="0">
                <a:solidFill>
                  <a:schemeClr val="bg1"/>
                </a:solidFill>
                <a:latin typeface="+mn-lt"/>
              </a:rPr>
            </a:b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66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ЧУДЕСНЫЙ КРУГ</a:t>
            </a:r>
            <a:endParaRPr lang="ru-RU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6386" name="Picture 2" descr="G:\DCIM\194PHOTO\SAM_15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772816"/>
            <a:ext cx="6156176" cy="46171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995861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G:\DCIM\194PHOTO\SAM_16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403244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G:\DCIM\194PHOTO\SAM_159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6815"/>
            <a:ext cx="4283968" cy="3016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G:\DCIM\194PHOTO\SAM_16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73016"/>
            <a:ext cx="4283968" cy="2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 descr="G:\DCIM\194PHOTO\SAM_16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645024"/>
            <a:ext cx="4032448" cy="292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0001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G:\DCIM\194PHOTO\SAM_16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403244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G:\DCIM\194PHOTO\SAM_16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540" y="188640"/>
            <a:ext cx="4211960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G:\DCIM\194PHOTO\SAM_168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43" y="3514072"/>
            <a:ext cx="4036257" cy="3123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123456\Desktop\фото\194PHOTO\SAM_082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540" y="3514072"/>
            <a:ext cx="4211960" cy="2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0272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530626"/>
          </a:xfrm>
        </p:spPr>
        <p:txBody>
          <a:bodyPr>
            <a:normAutofit/>
          </a:bodyPr>
          <a:lstStyle/>
          <a:p>
            <a:pPr lvl="0" algn="l"/>
            <a:r>
              <a:rPr lang="ru-RU" dirty="0" smtClean="0">
                <a:solidFill>
                  <a:srgbClr val="FF0000"/>
                </a:solidFill>
              </a:rPr>
              <a:t>                     </a:t>
            </a:r>
            <a:r>
              <a:rPr lang="ru-RU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Игра</a:t>
            </a:r>
            <a:r>
              <a:rPr lang="ru-RU" dirty="0" smtClean="0">
                <a:solidFill>
                  <a:srgbClr val="FF0000"/>
                </a:solidFill>
                <a:effectLst/>
              </a:rPr>
              <a:t> </a:t>
            </a:r>
            <a:r>
              <a:rPr lang="ru-RU" dirty="0" smtClean="0">
                <a:effectLst/>
              </a:rPr>
              <a:t/>
            </a:r>
            <a:br>
              <a:rPr lang="ru-RU" dirty="0" smtClean="0">
                <a:effectLst/>
              </a:rPr>
            </a:br>
            <a:r>
              <a:rPr lang="ru-RU" dirty="0">
                <a:effectLst/>
              </a:rPr>
              <a:t> </a:t>
            </a:r>
            <a:r>
              <a:rPr lang="ru-RU" dirty="0" smtClean="0">
                <a:effectLst/>
              </a:rPr>
              <a:t>  </a:t>
            </a:r>
            <a:r>
              <a:rPr lang="ru-RU" sz="2000" dirty="0" smtClean="0">
                <a:solidFill>
                  <a:schemeClr val="bg1"/>
                </a:solidFill>
                <a:effectLst/>
                <a:latin typeface="+mn-lt"/>
              </a:rPr>
              <a:t>1. Способствует</a:t>
            </a:r>
            <a:r>
              <a:rPr lang="ru-RU" dirty="0" smtClean="0">
                <a:effectLst/>
              </a:rPr>
              <a:t> </a:t>
            </a:r>
            <a:r>
              <a:rPr lang="ru-RU" sz="2000" dirty="0" smtClean="0">
                <a:solidFill>
                  <a:schemeClr val="bg1"/>
                </a:solidFill>
                <a:effectLst/>
                <a:latin typeface="+mn-lt"/>
              </a:rPr>
              <a:t>гармонизации </a:t>
            </a:r>
            <a:r>
              <a:rPr lang="ru-RU" sz="2000" dirty="0">
                <a:solidFill>
                  <a:schemeClr val="bg1"/>
                </a:solidFill>
                <a:effectLst/>
                <a:latin typeface="+mn-lt"/>
              </a:rPr>
              <a:t>психоэмоционального состояния</a:t>
            </a:r>
            <a:br>
              <a:rPr lang="ru-RU" sz="2000" dirty="0">
                <a:solidFill>
                  <a:schemeClr val="bg1"/>
                </a:solidFill>
                <a:effectLst/>
                <a:latin typeface="+mn-lt"/>
              </a:rPr>
            </a:br>
            <a:r>
              <a:rPr lang="ru-RU" sz="2000" dirty="0" smtClean="0">
                <a:solidFill>
                  <a:schemeClr val="bg1"/>
                </a:solidFill>
                <a:effectLst/>
                <a:latin typeface="+mn-lt"/>
              </a:rPr>
              <a:t>       2. Стимулирует </a:t>
            </a:r>
            <a:r>
              <a:rPr lang="ru-RU" sz="2000" dirty="0">
                <a:solidFill>
                  <a:schemeClr val="bg1"/>
                </a:solidFill>
                <a:effectLst/>
                <a:latin typeface="+mn-lt"/>
              </a:rPr>
              <a:t>развитию мышления, воображения, </a:t>
            </a:r>
            <a:r>
              <a:rPr lang="ru-RU" sz="2000" dirty="0" smtClean="0">
                <a:solidFill>
                  <a:schemeClr val="bg1"/>
                </a:solidFill>
                <a:effectLst/>
                <a:latin typeface="+mn-lt"/>
              </a:rPr>
              <a:t/>
            </a:r>
            <a:br>
              <a:rPr lang="ru-RU" sz="2000" dirty="0" smtClean="0">
                <a:solidFill>
                  <a:schemeClr val="bg1"/>
                </a:solidFill>
                <a:effectLst/>
                <a:latin typeface="+mn-lt"/>
              </a:rPr>
            </a:br>
            <a:r>
              <a:rPr lang="ru-RU" sz="2000" dirty="0">
                <a:solidFill>
                  <a:schemeClr val="bg1"/>
                </a:solidFill>
                <a:effectLst/>
                <a:latin typeface="+mn-lt"/>
              </a:rPr>
              <a:t> </a:t>
            </a:r>
            <a:r>
              <a:rPr lang="ru-RU" sz="2000" dirty="0" smtClean="0">
                <a:solidFill>
                  <a:schemeClr val="bg1"/>
                </a:solidFill>
                <a:effectLst/>
                <a:latin typeface="+mn-lt"/>
              </a:rPr>
              <a:t>          интеллектуальных </a:t>
            </a:r>
            <a:r>
              <a:rPr lang="ru-RU" sz="2000" dirty="0">
                <a:solidFill>
                  <a:schemeClr val="bg1"/>
                </a:solidFill>
                <a:effectLst/>
                <a:latin typeface="+mn-lt"/>
              </a:rPr>
              <a:t>эмоций, мелкой моторики, </a:t>
            </a:r>
            <a:r>
              <a:rPr lang="ru-RU" sz="2000" dirty="0" smtClean="0">
                <a:solidFill>
                  <a:schemeClr val="bg1"/>
                </a:solidFill>
                <a:effectLst/>
                <a:latin typeface="+mn-lt"/>
              </a:rPr>
              <a:t>зрительно-</a:t>
            </a:r>
            <a:br>
              <a:rPr lang="ru-RU" sz="2000" dirty="0" smtClean="0">
                <a:solidFill>
                  <a:schemeClr val="bg1"/>
                </a:solidFill>
                <a:effectLst/>
                <a:latin typeface="+mn-lt"/>
              </a:rPr>
            </a:br>
            <a:r>
              <a:rPr lang="ru-RU" sz="2000" dirty="0">
                <a:solidFill>
                  <a:schemeClr val="bg1"/>
                </a:solidFill>
                <a:effectLst/>
                <a:latin typeface="+mn-lt"/>
              </a:rPr>
              <a:t> </a:t>
            </a:r>
            <a:r>
              <a:rPr lang="ru-RU" sz="2000" dirty="0" smtClean="0">
                <a:solidFill>
                  <a:schemeClr val="bg1"/>
                </a:solidFill>
                <a:effectLst/>
                <a:latin typeface="+mn-lt"/>
              </a:rPr>
              <a:t>          моторной </a:t>
            </a:r>
            <a:r>
              <a:rPr lang="ru-RU" sz="2000" dirty="0">
                <a:solidFill>
                  <a:schemeClr val="bg1"/>
                </a:solidFill>
                <a:effectLst/>
                <a:latin typeface="+mn-lt"/>
              </a:rPr>
              <a:t>координации</a:t>
            </a:r>
            <a:br>
              <a:rPr lang="ru-RU" sz="2000" dirty="0">
                <a:solidFill>
                  <a:schemeClr val="bg1"/>
                </a:solidFill>
                <a:effectLst/>
                <a:latin typeface="+mn-lt"/>
              </a:rPr>
            </a:br>
            <a:endParaRPr lang="ru-RU" sz="20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64698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ШНУР МАЛЫШ  И ШНУР ЗАТЕЙНИК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8434" name="Picture 2" descr="G:\DCIM\194PHOTO\SAM_15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988840"/>
            <a:ext cx="5436096" cy="40770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077703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G:\DCIM\194PHOTO\SAM_15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13284"/>
            <a:ext cx="3888432" cy="267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G:\DCIM\194PHOTO\SAM_156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13284"/>
            <a:ext cx="3347864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G:\DCIM\194PHOTO\SAM_156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92" y="3291642"/>
            <a:ext cx="4305892" cy="3546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123456\Desktop\фото\194PHOTO\SAM_077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291642"/>
            <a:ext cx="4283968" cy="32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874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СКАЗОЧНЫЕ ГЕРОИ</a:t>
            </a:r>
            <a:endParaRPr lang="ru-RU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7650" name="Picture 2" descr="G:\DCIM\194PHOTO\SAM_15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196" y="4301716"/>
            <a:ext cx="3976020" cy="2439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 descr="G:\DCIM\194PHOTO\SAM_15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144" y="1196752"/>
            <a:ext cx="4356992" cy="3104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G:\DCIM\194PHOTO\SAM_15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090" y="1170812"/>
            <a:ext cx="3506212" cy="3089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9962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78698"/>
          </a:xfrm>
        </p:spPr>
        <p:txBody>
          <a:bodyPr>
            <a:normAutofit/>
          </a:bodyPr>
          <a:lstStyle/>
          <a:p>
            <a:pPr algn="l"/>
            <a:r>
              <a:rPr lang="ru-RU" dirty="0" smtClean="0">
                <a:solidFill>
                  <a:srgbClr val="FF0000"/>
                </a:solidFill>
              </a:rPr>
              <a:t>                   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                     </a:t>
            </a:r>
            <a:r>
              <a:rPr lang="ru-RU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Игра</a:t>
            </a: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endParaRPr lang="ru-RU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43608" y="2769708"/>
            <a:ext cx="792088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 smtClean="0">
                <a:solidFill>
                  <a:schemeClr val="bg1"/>
                </a:solidFill>
              </a:rPr>
              <a:t>1. Способствует </a:t>
            </a:r>
            <a:r>
              <a:rPr lang="ru-RU" sz="2000" b="1" dirty="0">
                <a:solidFill>
                  <a:schemeClr val="bg1"/>
                </a:solidFill>
              </a:rPr>
              <a:t>развитию воображения, творческих и сенсорных </a:t>
            </a:r>
            <a:endParaRPr lang="ru-RU" sz="2000" b="1" dirty="0" smtClean="0">
              <a:solidFill>
                <a:schemeClr val="bg1"/>
              </a:solidFill>
            </a:endParaRPr>
          </a:p>
          <a:p>
            <a:pPr lvl="0"/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</a:rPr>
              <a:t>   способностей(восприятие формы</a:t>
            </a:r>
            <a:r>
              <a:rPr lang="ru-RU" sz="2000" b="1" dirty="0">
                <a:solidFill>
                  <a:schemeClr val="bg1"/>
                </a:solidFill>
              </a:rPr>
              <a:t>, величины)</a:t>
            </a:r>
          </a:p>
          <a:p>
            <a:pPr lvl="0"/>
            <a:r>
              <a:rPr lang="ru-RU" sz="2000" b="1" dirty="0" smtClean="0">
                <a:solidFill>
                  <a:schemeClr val="bg1"/>
                </a:solidFill>
              </a:rPr>
              <a:t>2. Совершенствованию </a:t>
            </a:r>
            <a:r>
              <a:rPr lang="ru-RU" sz="2000" b="1" dirty="0">
                <a:solidFill>
                  <a:schemeClr val="bg1"/>
                </a:solidFill>
              </a:rPr>
              <a:t>интеллекта, речи, внимания, </a:t>
            </a:r>
            <a:r>
              <a:rPr lang="ru-RU" sz="2000" b="1" dirty="0" smtClean="0">
                <a:solidFill>
                  <a:schemeClr val="bg1"/>
                </a:solidFill>
              </a:rPr>
              <a:t>памяти</a:t>
            </a:r>
            <a:endParaRPr lang="ru-RU" sz="2000" b="1" dirty="0">
              <a:solidFill>
                <a:schemeClr val="bg1"/>
              </a:solidFill>
            </a:endParaRPr>
          </a:p>
          <a:p>
            <a:pPr lvl="0"/>
            <a:r>
              <a:rPr lang="ru-RU" sz="2000" b="1" dirty="0" smtClean="0">
                <a:solidFill>
                  <a:schemeClr val="bg1"/>
                </a:solidFill>
              </a:rPr>
              <a:t>3. Тренировке </a:t>
            </a:r>
            <a:r>
              <a:rPr lang="ru-RU" sz="2000" b="1" dirty="0">
                <a:solidFill>
                  <a:schemeClr val="bg1"/>
                </a:solidFill>
              </a:rPr>
              <a:t>мелкой моторики руки, </a:t>
            </a:r>
            <a:r>
              <a:rPr lang="ru-RU" sz="2000" b="1" dirty="0" smtClean="0">
                <a:solidFill>
                  <a:schemeClr val="bg1"/>
                </a:solidFill>
              </a:rPr>
              <a:t>тактильно-осязательных</a:t>
            </a:r>
          </a:p>
          <a:p>
            <a:pPr lvl="0"/>
            <a:r>
              <a:rPr lang="ru-RU" sz="2000" b="1" dirty="0" smtClean="0">
                <a:solidFill>
                  <a:schemeClr val="bg1"/>
                </a:solidFill>
              </a:rPr>
              <a:t>    анализаторов. 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583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РОМАШКА, СНЕГОВИК, ЯБЛОНЬКА</a:t>
            </a:r>
            <a:endParaRPr lang="ru-RU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1506" name="Picture 2" descr="G:\DCIM\194PHOTO\SAM_15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844824"/>
            <a:ext cx="6108171" cy="45811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570511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G:\DCIM\194PHOTO\SAM_16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38" y="332656"/>
            <a:ext cx="3923928" cy="2942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G:\DCIM\194PHOTO\SAM_16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921" y="3483006"/>
            <a:ext cx="4104456" cy="275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G:\DCIM\194PHOTO\SAM_16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32656"/>
            <a:ext cx="4104456" cy="2942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3" name="Picture 5" descr="G:\DCIM\194PHOTO\SAM_165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483006"/>
            <a:ext cx="3923928" cy="2767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2651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18658"/>
          </a:xfrm>
        </p:spPr>
        <p:txBody>
          <a:bodyPr>
            <a:normAutofit/>
          </a:bodyPr>
          <a:lstStyle/>
          <a:p>
            <a:pPr algn="l"/>
            <a:r>
              <a:rPr lang="ru-RU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Игра развивает</a:t>
            </a: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  </a:t>
            </a:r>
            <a:r>
              <a:rPr lang="ru-RU" sz="2000" dirty="0" smtClean="0">
                <a:solidFill>
                  <a:schemeClr val="bg1"/>
                </a:solidFill>
                <a:latin typeface="+mn-lt"/>
              </a:rPr>
              <a:t>1. Мелкую моторику рук, координацию «глаз-рука».</a:t>
            </a:r>
            <a:br>
              <a:rPr lang="ru-RU" sz="2000" dirty="0" smtClean="0">
                <a:solidFill>
                  <a:schemeClr val="bg1"/>
                </a:solidFill>
                <a:latin typeface="+mn-lt"/>
              </a:rPr>
            </a:br>
            <a:r>
              <a:rPr lang="ru-RU" sz="2000" dirty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2000" dirty="0" smtClean="0">
                <a:solidFill>
                  <a:schemeClr val="bg1"/>
                </a:solidFill>
                <a:latin typeface="+mn-lt"/>
              </a:rPr>
              <a:t>    2. Интеллект – процессы внимания, памяти, речь, способность</a:t>
            </a:r>
            <a:br>
              <a:rPr lang="ru-RU" sz="2000" dirty="0" smtClean="0">
                <a:solidFill>
                  <a:schemeClr val="bg1"/>
                </a:solidFill>
                <a:latin typeface="+mn-lt"/>
              </a:rPr>
            </a:br>
            <a:r>
              <a:rPr lang="ru-RU" sz="2000" dirty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2000" dirty="0" smtClean="0">
                <a:solidFill>
                  <a:schemeClr val="bg1"/>
                </a:solidFill>
                <a:latin typeface="+mn-lt"/>
              </a:rPr>
              <a:t>       ориентироваться на плоскости, гибкость мышления,</a:t>
            </a:r>
            <a:br>
              <a:rPr lang="ru-RU" sz="2000" dirty="0" smtClean="0">
                <a:solidFill>
                  <a:schemeClr val="bg1"/>
                </a:solidFill>
                <a:latin typeface="+mn-lt"/>
              </a:rPr>
            </a:br>
            <a:r>
              <a:rPr lang="ru-RU" sz="2000" dirty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2000" dirty="0" smtClean="0">
                <a:solidFill>
                  <a:schemeClr val="bg1"/>
                </a:solidFill>
                <a:latin typeface="+mn-lt"/>
              </a:rPr>
              <a:t>       сообразительность.</a:t>
            </a:r>
            <a:br>
              <a:rPr lang="ru-RU" sz="2000" dirty="0" smtClean="0">
                <a:solidFill>
                  <a:schemeClr val="bg1"/>
                </a:solidFill>
                <a:latin typeface="+mn-lt"/>
              </a:rPr>
            </a:br>
            <a:r>
              <a:rPr lang="ru-RU" sz="2000" dirty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2000" dirty="0" smtClean="0">
                <a:solidFill>
                  <a:schemeClr val="bg1"/>
                </a:solidFill>
                <a:latin typeface="+mn-lt"/>
              </a:rPr>
              <a:t>   3. Подготовка к чтению и письму, навыки чтения, словотворчество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058456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ВОЛШЕБНАЯ ВОСЬМЕРКА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3554" name="Picture 2" descr="G:\DCIM\194PHOTO\SAM_15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00808"/>
            <a:ext cx="6444208" cy="48331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7350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G:\DCIM\194PHOTO\SAM_16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41394"/>
            <a:ext cx="3960440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 descr="G:\DCIM\194PHOTO\SAM_16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3810448" cy="2857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G:\DCIM\194PHOTO\SAM_16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609" y="3356992"/>
            <a:ext cx="4716016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3585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06690"/>
          </a:xfrm>
        </p:spPr>
        <p:txBody>
          <a:bodyPr>
            <a:normAutofit/>
          </a:bodyPr>
          <a:lstStyle/>
          <a:p>
            <a:pPr algn="l"/>
            <a:r>
              <a:rPr lang="ru-RU" sz="4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Игра развивает</a:t>
            </a:r>
            <a:r>
              <a:rPr lang="ru-RU" sz="4800" dirty="0">
                <a:solidFill>
                  <a:srgbClr val="FF0000"/>
                </a:solidFill>
              </a:rPr>
              <a:t/>
            </a:r>
            <a:br>
              <a:rPr lang="ru-RU" sz="4800" dirty="0">
                <a:solidFill>
                  <a:srgbClr val="FF0000"/>
                </a:solidFill>
              </a:rPr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>  </a:t>
            </a:r>
            <a:r>
              <a:rPr lang="ru-RU" sz="2000" dirty="0">
                <a:solidFill>
                  <a:schemeClr val="bg1"/>
                </a:solidFill>
              </a:rPr>
              <a:t>1. Мелкую моторику рук, координацию «глаз-рука</a:t>
            </a:r>
            <a:r>
              <a:rPr lang="ru-RU" sz="2000" dirty="0" smtClean="0">
                <a:solidFill>
                  <a:schemeClr val="bg1"/>
                </a:solidFill>
              </a:rPr>
              <a:t>», точные</a:t>
            </a:r>
            <a:br>
              <a:rPr lang="ru-RU" sz="2000" dirty="0" smtClean="0">
                <a:solidFill>
                  <a:schemeClr val="bg1"/>
                </a:solidFill>
              </a:rPr>
            </a:b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smtClean="0">
                <a:solidFill>
                  <a:schemeClr val="bg1"/>
                </a:solidFill>
              </a:rPr>
              <a:t>     движения кисти рук и пальцев</a:t>
            </a:r>
            <a:r>
              <a:rPr lang="ru-RU" sz="2000" dirty="0">
                <a:solidFill>
                  <a:schemeClr val="bg1"/>
                </a:solidFill>
              </a:rPr>
              <a:t/>
            </a:r>
            <a:br>
              <a:rPr lang="ru-RU" sz="2000" dirty="0">
                <a:solidFill>
                  <a:schemeClr val="bg1"/>
                </a:solidFill>
              </a:rPr>
            </a:br>
            <a:r>
              <a:rPr lang="ru-RU" sz="2000" dirty="0">
                <a:solidFill>
                  <a:schemeClr val="bg1"/>
                </a:solidFill>
              </a:rPr>
              <a:t>  </a:t>
            </a:r>
            <a:r>
              <a:rPr lang="ru-RU" sz="2000" dirty="0" smtClean="0">
                <a:solidFill>
                  <a:schemeClr val="bg1"/>
                </a:solidFill>
              </a:rPr>
              <a:t>2</a:t>
            </a:r>
            <a:r>
              <a:rPr lang="ru-RU" sz="2000" dirty="0">
                <a:solidFill>
                  <a:schemeClr val="bg1"/>
                </a:solidFill>
              </a:rPr>
              <a:t>. Интеллект – процессы внимания, </a:t>
            </a:r>
            <a:r>
              <a:rPr lang="ru-RU" sz="2000" dirty="0" smtClean="0">
                <a:solidFill>
                  <a:schemeClr val="bg1"/>
                </a:solidFill>
              </a:rPr>
              <a:t> словесно-логической</a:t>
            </a:r>
            <a:br>
              <a:rPr lang="ru-RU" sz="2000" dirty="0" smtClean="0">
                <a:solidFill>
                  <a:schemeClr val="bg1"/>
                </a:solidFill>
              </a:rPr>
            </a:b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smtClean="0">
                <a:solidFill>
                  <a:schemeClr val="bg1"/>
                </a:solidFill>
              </a:rPr>
              <a:t>     памяти, операции пространственного и логического </a:t>
            </a:r>
            <a:br>
              <a:rPr lang="ru-RU" sz="2000" dirty="0" smtClean="0">
                <a:solidFill>
                  <a:schemeClr val="bg1"/>
                </a:solidFill>
              </a:rPr>
            </a:b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smtClean="0">
                <a:solidFill>
                  <a:schemeClr val="bg1"/>
                </a:solidFill>
              </a:rPr>
              <a:t>    мышления, умение составлять цифры и складывать</a:t>
            </a:r>
            <a:br>
              <a:rPr lang="ru-RU" sz="2000" dirty="0" smtClean="0">
                <a:solidFill>
                  <a:schemeClr val="bg1"/>
                </a:solidFill>
              </a:rPr>
            </a:b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smtClean="0">
                <a:solidFill>
                  <a:schemeClr val="bg1"/>
                </a:solidFill>
              </a:rPr>
              <a:t>    образные фигуры, речь</a:t>
            </a:r>
            <a:r>
              <a:rPr lang="ru-RU" sz="2000" dirty="0">
                <a:solidFill>
                  <a:schemeClr val="bg1"/>
                </a:solidFill>
              </a:rPr>
              <a:t>.</a:t>
            </a:r>
            <a:br>
              <a:rPr lang="ru-RU" sz="2000" dirty="0">
                <a:solidFill>
                  <a:schemeClr val="bg1"/>
                </a:solidFill>
              </a:rPr>
            </a:br>
            <a:r>
              <a:rPr lang="ru-RU" sz="2000" dirty="0">
                <a:solidFill>
                  <a:schemeClr val="bg1"/>
                </a:solidFill>
              </a:rPr>
              <a:t>  </a:t>
            </a:r>
            <a:r>
              <a:rPr lang="ru-RU" sz="2000" dirty="0" smtClean="0">
                <a:solidFill>
                  <a:schemeClr val="bg1"/>
                </a:solidFill>
              </a:rPr>
              <a:t>3. Порядковый и количественный счет.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711375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ПРОЗРАЧНЫЙ КВАДРАТ</a:t>
            </a:r>
            <a:endParaRPr lang="ru-RU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5602" name="Picture 2" descr="G:\DCIM\194PHOTO\SAM_15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844824"/>
            <a:ext cx="5796136" cy="43471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45533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9" name="Picture 5" descr="G:\DCIM\194PHOTO\SAM_16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04664"/>
            <a:ext cx="4392488" cy="278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0" name="Picture 6" descr="G:\DCIM\194PHOTO\SAM_16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407197"/>
            <a:ext cx="4392489" cy="3274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1" name="Picture 7" descr="G:\DCIM\194PHOTO\SAM_16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3407197"/>
            <a:ext cx="3720152" cy="3274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123456\Desktop\Новая папка (4фотки феол.лес\SAM_16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37" y="404664"/>
            <a:ext cx="3779912" cy="2834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8896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50706"/>
          </a:xfrm>
        </p:spPr>
        <p:txBody>
          <a:bodyPr>
            <a:normAutofit/>
          </a:bodyPr>
          <a:lstStyle/>
          <a:p>
            <a:pPr algn="l"/>
            <a:r>
              <a:rPr lang="ru-RU" dirty="0" smtClean="0">
                <a:solidFill>
                  <a:srgbClr val="FF0000"/>
                </a:solidFill>
              </a:rPr>
              <a:t>         </a:t>
            </a:r>
            <a:r>
              <a:rPr lang="ru-RU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Игра </a:t>
            </a:r>
            <a:r>
              <a:rPr lang="ru-RU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развивает</a:t>
            </a:r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dirty="0"/>
              <a:t/>
            </a:r>
            <a:br>
              <a:rPr lang="ru-RU" dirty="0"/>
            </a:br>
            <a:r>
              <a:rPr lang="ru-RU" sz="2200" dirty="0"/>
              <a:t>  </a:t>
            </a:r>
            <a:r>
              <a:rPr lang="ru-RU" sz="2200" dirty="0">
                <a:solidFill>
                  <a:schemeClr val="bg1"/>
                </a:solidFill>
              </a:rPr>
              <a:t>1. Мелкую моторику рук, координацию «глаз-рука».</a:t>
            </a:r>
            <a:br>
              <a:rPr lang="ru-RU" sz="2200" dirty="0">
                <a:solidFill>
                  <a:schemeClr val="bg1"/>
                </a:solidFill>
              </a:rPr>
            </a:br>
            <a:r>
              <a:rPr lang="ru-RU" sz="2200" dirty="0" smtClean="0">
                <a:solidFill>
                  <a:schemeClr val="bg1"/>
                </a:solidFill>
              </a:rPr>
              <a:t>  2</a:t>
            </a:r>
            <a:r>
              <a:rPr lang="ru-RU" sz="2200" dirty="0">
                <a:solidFill>
                  <a:schemeClr val="bg1"/>
                </a:solidFill>
              </a:rPr>
              <a:t>. Интеллект – процессы внимания, памяти, речь, </a:t>
            </a:r>
            <a:r>
              <a:rPr lang="ru-RU" sz="2200" dirty="0" smtClean="0">
                <a:solidFill>
                  <a:schemeClr val="bg1"/>
                </a:solidFill>
              </a:rPr>
              <a:t> </a:t>
            </a:r>
            <a:br>
              <a:rPr lang="ru-RU" sz="2200" dirty="0" smtClean="0">
                <a:solidFill>
                  <a:schemeClr val="bg1"/>
                </a:solidFill>
              </a:rPr>
            </a:b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 smtClean="0">
                <a:solidFill>
                  <a:schemeClr val="bg1"/>
                </a:solidFill>
              </a:rPr>
              <a:t>    способность ориентироваться </a:t>
            </a:r>
            <a:r>
              <a:rPr lang="ru-RU" sz="2200" dirty="0">
                <a:solidFill>
                  <a:schemeClr val="bg1"/>
                </a:solidFill>
              </a:rPr>
              <a:t>на </a:t>
            </a:r>
            <a:r>
              <a:rPr lang="ru-RU" sz="2200" dirty="0" smtClean="0">
                <a:solidFill>
                  <a:schemeClr val="bg1"/>
                </a:solidFill>
              </a:rPr>
              <a:t>плоскости, </a:t>
            </a:r>
            <a:br>
              <a:rPr lang="ru-RU" sz="2200" dirty="0" smtClean="0">
                <a:solidFill>
                  <a:schemeClr val="bg1"/>
                </a:solidFill>
              </a:rPr>
            </a:b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 smtClean="0">
                <a:solidFill>
                  <a:schemeClr val="bg1"/>
                </a:solidFill>
              </a:rPr>
              <a:t>    гибкость мышления,</a:t>
            </a: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 smtClean="0">
                <a:solidFill>
                  <a:schemeClr val="bg1"/>
                </a:solidFill>
              </a:rPr>
              <a:t>сообразительность.</a:t>
            </a:r>
            <a:br>
              <a:rPr lang="ru-RU" sz="2200" dirty="0" smtClean="0">
                <a:solidFill>
                  <a:schemeClr val="bg1"/>
                </a:solidFill>
              </a:rPr>
            </a:b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 smtClean="0">
                <a:solidFill>
                  <a:schemeClr val="bg1"/>
                </a:solidFill>
              </a:rPr>
              <a:t>  3. Совершенствуют знания о форм е величине, </a:t>
            </a:r>
            <a:br>
              <a:rPr lang="ru-RU" sz="2200" dirty="0" smtClean="0">
                <a:solidFill>
                  <a:schemeClr val="bg1"/>
                </a:solidFill>
              </a:rPr>
            </a:b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 smtClean="0">
                <a:solidFill>
                  <a:schemeClr val="bg1"/>
                </a:solidFill>
              </a:rPr>
              <a:t>     соотношение целого и части</a:t>
            </a:r>
            <a:br>
              <a:rPr lang="ru-RU" sz="2200" dirty="0" smtClean="0">
                <a:solidFill>
                  <a:schemeClr val="bg1"/>
                </a:solidFill>
              </a:rPr>
            </a:br>
            <a:r>
              <a:rPr lang="ru-RU" sz="2200" dirty="0" smtClean="0">
                <a:solidFill>
                  <a:schemeClr val="bg1"/>
                </a:solidFill>
              </a:rPr>
              <a:t>   </a:t>
            </a:r>
            <a:r>
              <a:rPr lang="ru-RU" sz="2200" dirty="0"/>
              <a:t/>
            </a:r>
            <a:br>
              <a:rPr lang="ru-RU" sz="2200" dirty="0"/>
            </a:b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758542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DCIM\194PHOTO\SAM_15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561" y="2348880"/>
            <a:ext cx="6480720" cy="40913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КВАДРАТЫ  ВОСКОБОВИЧА</a:t>
            </a:r>
            <a:endParaRPr lang="ru-RU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64265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РАБОТА С РОДИТЕЛЯМИ</a:t>
            </a:r>
            <a:endParaRPr lang="ru-RU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099" name="Picture 3" descr="E:\Давыденко (2)\IMG_05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008" y="3356992"/>
            <a:ext cx="4283968" cy="32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:\Давыденко (2)\IMG_05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71" y="1484784"/>
            <a:ext cx="3936437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0978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Давыденко (2)\IMG_05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332656"/>
            <a:ext cx="3888431" cy="291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123456\Desktop\фото\194PHOTO\SAM_078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3954" y="3248980"/>
            <a:ext cx="4620006" cy="3465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5474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23456\Desktop\фото\194PHOTO\SAM_07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83" y="229004"/>
            <a:ext cx="4253617" cy="3320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123456\Desktop\фото\194PHOTO\SAM_07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564585"/>
            <a:ext cx="4187958" cy="31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123456\Desktop\фото\194PHOTO\SAM_078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69" y="3608306"/>
            <a:ext cx="4254831" cy="3097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123456\Desktop\фото\194PHOTO\SAM_078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29004"/>
            <a:ext cx="4187958" cy="312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2712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G:\DCIM\194PHOTO\SAM_16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" y="0"/>
            <a:ext cx="9144000" cy="6906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9344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412776"/>
            <a:ext cx="8229600" cy="3456384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8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sz="48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48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</a:t>
            </a:r>
            <a:r>
              <a:rPr lang="ru-RU" sz="540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ВСЕМ</a:t>
            </a:r>
            <a:br>
              <a:rPr lang="ru-RU" sz="540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</a:br>
            <a:r>
              <a:rPr lang="ru-RU" sz="540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ТВОРЧЕСКИХ УСПЕХОВ</a:t>
            </a:r>
            <a:endParaRPr lang="ru-RU" sz="54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50073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4077072"/>
            <a:ext cx="4040188" cy="208823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5025" y="692696"/>
            <a:ext cx="4041775" cy="1593303"/>
          </a:xfrm>
        </p:spPr>
        <p:txBody>
          <a:bodyPr>
            <a:normAutofit/>
          </a:bodyPr>
          <a:lstStyle/>
          <a:p>
            <a:endParaRPr lang="ru-RU" sz="4200" b="1" dirty="0" smtClean="0">
              <a:solidFill>
                <a:srgbClr val="FF0000"/>
              </a:solidFill>
            </a:endParaRPr>
          </a:p>
        </p:txBody>
      </p:sp>
      <p:pic>
        <p:nvPicPr>
          <p:cNvPr id="8" name="Picture 3" descr="G:\DCIM\194PHOTO\SAM_1586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73016"/>
            <a:ext cx="4041775" cy="3031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G:\DCIM\194PHOTO\SAM_1585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4040188" cy="303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123456\Desktop\194PHOTO\SAM_158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996" y="332656"/>
            <a:ext cx="4067944" cy="3050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123456\Desktop\194PHOTO\SAM_158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004" y="3573016"/>
            <a:ext cx="3995936" cy="2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1655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123456\Desktop\фото\194PHOTO\SAM_08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70" y="260648"/>
            <a:ext cx="3960440" cy="297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123456\Desktop\фото\194PHOTO\SAM_08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387470"/>
            <a:ext cx="4067944" cy="3298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123456\Desktop\фото\194PHOTO\SAM_08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71" y="3329192"/>
            <a:ext cx="3960440" cy="335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123456\Desktop\фото\194PHOTO\SAM_08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71188"/>
            <a:ext cx="3960440" cy="2959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0764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22714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>
                <a:solidFill>
                  <a:srgbClr val="FF0000"/>
                </a:solidFill>
              </a:rPr>
              <a:t>      </a:t>
            </a:r>
            <a:r>
              <a:rPr lang="ru-RU" sz="2200" dirty="0">
                <a:solidFill>
                  <a:schemeClr val="bg1"/>
                </a:solidFill>
                <a:effectLst/>
              </a:rPr>
              <a:t>Квадрат может быть двухцветным и четырехцветным. </a:t>
            </a:r>
            <a:br>
              <a:rPr lang="ru-RU" sz="2200" dirty="0">
                <a:solidFill>
                  <a:schemeClr val="bg1"/>
                </a:solidFill>
                <a:effectLst/>
              </a:rPr>
            </a:br>
            <a:r>
              <a:rPr lang="ru-RU" sz="2200" dirty="0">
                <a:solidFill>
                  <a:schemeClr val="bg1"/>
                </a:solidFill>
                <a:effectLst/>
              </a:rPr>
              <a:t>Предназначен для развития у детей мелкой моторики, пространственного воображения, фантазии, логики и счетных навыков. </a:t>
            </a:r>
            <a:br>
              <a:rPr lang="ru-RU" sz="2200" dirty="0">
                <a:solidFill>
                  <a:schemeClr val="bg1"/>
                </a:solidFill>
                <a:effectLst/>
              </a:rPr>
            </a:br>
            <a:r>
              <a:rPr lang="ru-RU" sz="2200" dirty="0">
                <a:solidFill>
                  <a:schemeClr val="bg1"/>
                </a:solidFill>
                <a:effectLst/>
              </a:rPr>
              <a:t>Об этом квадрате обоснованно сказано "Великий квадрат не имеет предела". В руках ребенка замечательный материал, который может складываться в различные плоскостные геометрические формы, игрушки по принципу "оригами", трансформироваться в объемные формы. Этот квадрат позволяет не только поиграть, развить пространственное воображение, тонкую моторику, но и явиться материалом, знакомящим с основами геометрии, пространственной координацией, объемом, явиться счетным материалом, основой для моделирования, творчества, которое не имеет ограничений по возрасту. </a:t>
            </a:r>
            <a:br>
              <a:rPr lang="ru-RU" sz="2200" dirty="0">
                <a:solidFill>
                  <a:schemeClr val="bg1"/>
                </a:solidFill>
                <a:effectLst/>
              </a:rPr>
            </a:br>
            <a:r>
              <a:rPr lang="ru-RU" sz="2200" dirty="0" smtClean="0">
                <a:solidFill>
                  <a:schemeClr val="bg1"/>
                </a:solidFill>
              </a:rPr>
              <a:t> </a:t>
            </a:r>
            <a:endParaRPr lang="ru-RU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21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DCIM\194PHOTO\SAM_15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988840"/>
            <a:ext cx="6408712" cy="43564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КОРАБЛИК БРЫЗГ -БРЫЗГ</a:t>
            </a:r>
            <a:endParaRPr lang="ru-RU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95649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828</TotalTime>
  <Words>1203</Words>
  <Application>Microsoft Office PowerPoint</Application>
  <PresentationFormat>Экран (4:3)</PresentationFormat>
  <Paragraphs>42</Paragraphs>
  <Slides>54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63" baseType="lpstr">
      <vt:lpstr>Arial</vt:lpstr>
      <vt:lpstr>Book Antiqua</vt:lpstr>
      <vt:lpstr>Calibri</vt:lpstr>
      <vt:lpstr>Lucida Sans</vt:lpstr>
      <vt:lpstr>Times New Roman</vt:lpstr>
      <vt:lpstr>Wingdings</vt:lpstr>
      <vt:lpstr>Wingdings 2</vt:lpstr>
      <vt:lpstr>Wingdings 3</vt:lpstr>
      <vt:lpstr>Апекс</vt:lpstr>
      <vt:lpstr>  ИНТЕЛЛЕКТУАЛЬНОЕ РАЗВИТИЕ ДОШКОЛЬНИКОВ  (КРУЖОК - СКАЗКИ ФИОЛЕТОВОГО ЛЕСА)  авторы: Крехтунова Ирина Александровна Павлюк Алсу Рифатовна  МАДОУ ДС №25  «Семицветик» </vt:lpstr>
      <vt:lpstr>  ЦЕЛЬ:   развитие интеллектуальных  способностей детей посредством  развивающих игр В. В. Воскобовича  ЗАДАЧИ: 11. формировать элементарные математические представления;   2. развивать логическое мышление, психические процессы,       моторику;   3. развивать эмоциональную отзывчивость через «общение» с        разнообразными сказочными персонажами, «населяющими» лес;   4. развивать познавательную активность, любознательность через       развивающие игры;   5. актуализировать сенсорные анализаторы как условие и        основополагающая база благоприятного интеллектуального        развития детей дошкольного возраста.    </vt:lpstr>
      <vt:lpstr>                   Особенности программы             фиолетового леса  Развивающая сенсомоторная зона, состоящая из нескольких игровых областей. В каждой из них действуют свои герои, которые  учат детей играть в различные игры В.В. Воскобовича. Всех героев связывает сказка, она «оживляет» математические понятия, делая их интересными и доступными для детей.       </vt:lpstr>
      <vt:lpstr>СКАЗОЧНЫЕ ГЕРОИ</vt:lpstr>
      <vt:lpstr>КВАДРАТЫ  ВОСКОБОВИЧА</vt:lpstr>
      <vt:lpstr>Презентация PowerPoint</vt:lpstr>
      <vt:lpstr>Презентация PowerPoint</vt:lpstr>
      <vt:lpstr>      Квадрат может быть двухцветным и четырехцветным.  Предназначен для развития у детей мелкой моторики, пространственного воображения, фантазии, логики и счетных навыков.  Об этом квадрате обоснованно сказано "Великий квадрат не имеет предела". В руках ребенка замечательный материал, который может складываться в различные плоскостные геометрические формы, игрушки по принципу "оригами", трансформироваться в объемные формы. Этот квадрат позволяет не только поиграть, развить пространственное воображение, тонкую моторику, но и явиться материалом, знакомящим с основами геометрии, пространственной координацией, объемом, явиться счетным материалом, основой для моделирования, творчества, которое не имеет ограничений по возрасту.   </vt:lpstr>
      <vt:lpstr>КОРАБЛИК БРЫЗГ -БРЫЗГ</vt:lpstr>
      <vt:lpstr>КОРАБЛИК ПЛЮХ-ПЛЮХ РЕКОМЕНДУЕТСЯ ДЛЯ ИГР В МЛАДШИХ ГРУППАХ</vt:lpstr>
      <vt:lpstr>Презентация PowerPoint</vt:lpstr>
      <vt:lpstr>                КОРАБЛИК ПЛЮХ-ПЛЮХ  Игра развивает сенсорные способности, мелкую моторику рук Развивает память мышление, внимание, речь Математические представления: величина, счет, пространственные отношения, решение логических задач, обучение счету              КОРАБЛИК БРЫЗГ –БРЫЗГ Игра способствует: 1. Совершенствованию интеллекта: внимания, памяти,      мышления, речи 2. Тренировки мелкой моторики рук 3. Развитию математических представлений о цвете, высоте     предметов, пространственных представлениях, условной      мерке(флажок), количественном и порядковом счете, составе     числа 4. Развитию умения решать логико-математические задачи                </vt:lpstr>
      <vt:lpstr>КОВРОГРАФ</vt:lpstr>
      <vt:lpstr>Презентация PowerPoint</vt:lpstr>
      <vt:lpstr>             Коврограф  помогает знакомить дошкольников с пространственными, количественными отношениями, облегчает построение различных геометрических контуров</vt:lpstr>
      <vt:lpstr>ИГРОВИЗОР</vt:lpstr>
      <vt:lpstr>Презентация PowerPoint</vt:lpstr>
      <vt:lpstr>          Игра способствует:   1.Развитию математических представлений о сравнении           предметов по форме и размеру, пространственных           отношениях.     2.  Развитию процессов аналитического восприятия,           внимания, памяти, мышления, творческого воображения.     3.  Подготовки руки к письму- обводка геометрических           фигур по контуру, штриховка     4.  Развитию интеллектуальной культуры – умений           понимать учебную задачу, находить средства для ее          решения, контролировать себя в процессе работы,          добиваться успеха  </vt:lpstr>
      <vt:lpstr>ЛЕПЕСТКИ</vt:lpstr>
      <vt:lpstr>Презентация PowerPoint</vt:lpstr>
      <vt:lpstr>               Игра развивает:  1. Освоение цвета, пространственного расположения и его    смыслового отражения в речи (над, под, между, рядом,     слева, справа). 2. Развитие умений считать, отсчитывать нужное количество,    определять порядковый номер. 3. Развивать внимание, память, воображение</vt:lpstr>
      <vt:lpstr>СОТЫ 1, 2,3</vt:lpstr>
      <vt:lpstr>Презентация PowerPoint</vt:lpstr>
      <vt:lpstr>                    Игра  1. Способствует развитию воображения, творческих и       сенсорных способностей(восприятие цвета, формы,       величины)   2. Совершенствованию интеллекта, речи, внимания,        памяти)   3. Тренировке мелкой моторики руки, тактильно-       осязательных анализаторов </vt:lpstr>
      <vt:lpstr>ЧУДО КРЕСТИКИ</vt:lpstr>
      <vt:lpstr>Презентация PowerPoint</vt:lpstr>
      <vt:lpstr>                   Игра  1. Способствует развитию воображения, творческих и       сенсорных способностей(восприятие цвета, формы,       величины) 2. Совершенствованию интеллекта, речи, внимания,        памяти)   3. Тренировке мелкой моторики руки, тактильно-       осязательных анализаторов</vt:lpstr>
      <vt:lpstr>ФОНАРИКИ</vt:lpstr>
      <vt:lpstr> </vt:lpstr>
      <vt:lpstr>                     Игра   1. Способствует развитию сенсорных способностей (восприятие            цвета, формы , вылечены      2.  Совершенствованию интеллекта ( внимания, памяти,            мышления, воображения, речи)      3. Способствует тренировки мелкой моторики руки, тактильно-          осязательных анализаторов      4. Освоению  количественного счета </vt:lpstr>
      <vt:lpstr>ЧУДО ЦВЕТИК</vt:lpstr>
      <vt:lpstr>Презентация PowerPoint</vt:lpstr>
      <vt:lpstr>           Игра развивает:    1. Психические процессы – внимание, мышление, память, речь,             воображение        2. Математические представления – освоение состава десяти,             соотношение целого и части        3. Творческие способности – умение осуществлять свои             собственные  замыслы, нестандартно и гибко мыслить. </vt:lpstr>
      <vt:lpstr>ЧУДЕСНЫЙ КРУГ</vt:lpstr>
      <vt:lpstr>Презентация PowerPoint</vt:lpstr>
      <vt:lpstr>Презентация PowerPoint</vt:lpstr>
      <vt:lpstr>                     Игра     1. Способствует гармонизации психоэмоционального состояния        2. Стимулирует развитию мышления, воображения,             интеллектуальных эмоций, мелкой моторики, зрительно-            моторной координации </vt:lpstr>
      <vt:lpstr>ШНУР МАЛЫШ  И ШНУР ЗАТЕЙНИК</vt:lpstr>
      <vt:lpstr>Презентация PowerPoint</vt:lpstr>
      <vt:lpstr>                                          Игра      </vt:lpstr>
      <vt:lpstr>РОМАШКА, СНЕГОВИК, ЯБЛОНЬКА</vt:lpstr>
      <vt:lpstr>Презентация PowerPoint</vt:lpstr>
      <vt:lpstr>Игра развивает    1. Мелкую моторику рук, координацию «глаз-рука».      2. Интеллект – процессы внимания, памяти, речь, способность         ориентироваться на плоскости, гибкость мышления,         сообразительность.     3. Подготовка к чтению и письму, навыки чтения, словотворчество  </vt:lpstr>
      <vt:lpstr>ВОЛШЕБНАЯ ВОСЬМЕРКА</vt:lpstr>
      <vt:lpstr>Презентация PowerPoint</vt:lpstr>
      <vt:lpstr>Игра развивает    1. Мелкую моторику рук, координацию «глаз-рука», точные       движения кисти рук и пальцев   2. Интеллект – процессы внимания,  словесно-логической       памяти, операции пространственного и логического       мышления, умение составлять цифры и складывать      образные фигуры, речь.   3. Порядковый и количественный счет. </vt:lpstr>
      <vt:lpstr>ПРОЗРАЧНЫЙ КВАДРАТ</vt:lpstr>
      <vt:lpstr>Презентация PowerPoint</vt:lpstr>
      <vt:lpstr>         Игра развивает    1. Мелкую моторику рук, координацию «глаз-рука».   2. Интеллект – процессы внимания, памяти, речь,        способность ориентироваться на плоскости,       гибкость мышления, сообразительность.    3. Совершенствуют знания о форм е величине,        соотношение целого и части     </vt:lpstr>
      <vt:lpstr>РАБОТА С РОДИТЕЛЯМИ</vt:lpstr>
      <vt:lpstr>Презентация PowerPoint</vt:lpstr>
      <vt:lpstr>Презентация PowerPoint</vt:lpstr>
      <vt:lpstr>Презентация PowerPoint</vt:lpstr>
      <vt:lpstr>   ВСЕМ ТВОРЧЕСКИХ УСПЕХОВ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РАЗВИТИЕ ИНТИЛЕКТУАЛЬНЫХ СПОСОБНОСТЕЙ ДЕТЕЙ ЧЕРЕЗ РАЗВИВАЮЩИЕ ИГРЫ Ю.В. ВОСКОБЮОРВИЧА (КУРУЖОК СКАЗКИ ФИОЛЕТОВОГО ЛЕСА)</dc:title>
  <dc:creator>123456</dc:creator>
  <cp:lastModifiedBy>Ирина</cp:lastModifiedBy>
  <cp:revision>70</cp:revision>
  <dcterms:created xsi:type="dcterms:W3CDTF">2012-12-11T05:01:19Z</dcterms:created>
  <dcterms:modified xsi:type="dcterms:W3CDTF">2022-01-27T10:13:41Z</dcterms:modified>
</cp:coreProperties>
</file>