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192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5329" y="3020085"/>
            <a:ext cx="4086860" cy="102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7540" marR="5080" indent="-625475">
              <a:lnSpc>
                <a:spcPct val="148600"/>
              </a:lnSpc>
              <a:spcBef>
                <a:spcPts val="100"/>
              </a:spcBef>
            </a:pPr>
            <a:r>
              <a:rPr sz="2200" b="1" spc="-5" dirty="0">
                <a:latin typeface="Times New Roman"/>
                <a:cs typeface="Times New Roman"/>
              </a:rPr>
              <a:t>Регулирование </a:t>
            </a:r>
            <a:r>
              <a:rPr sz="2200" b="1" spc="-10" dirty="0">
                <a:latin typeface="Times New Roman"/>
                <a:cs typeface="Times New Roman"/>
              </a:rPr>
              <a:t>эмоционального </a:t>
            </a:r>
            <a:r>
              <a:rPr sz="2200" b="1" spc="-5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состояния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спортсмена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69104" y="6680072"/>
            <a:ext cx="2552065" cy="1591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Методическая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разработка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400" spc="-5" dirty="0">
                <a:latin typeface="Times New Roman"/>
                <a:cs typeface="Times New Roman"/>
              </a:rPr>
              <a:t>Инструктора-методиста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1330"/>
              </a:spcBef>
            </a:pPr>
            <a:r>
              <a:rPr sz="1400" dirty="0">
                <a:latin typeface="Times New Roman"/>
                <a:cs typeface="Times New Roman"/>
              </a:rPr>
              <a:t>СШ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боксу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МБУ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СШОР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«ФСО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«Идель»»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400" spc="-5" dirty="0">
                <a:latin typeface="Times New Roman"/>
                <a:cs typeface="Times New Roman"/>
              </a:rPr>
              <a:t>Кораблевой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Е.А.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6460" cy="12623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170"/>
              </a:spcBef>
            </a:pPr>
            <a:r>
              <a:rPr sz="1400" dirty="0">
                <a:latin typeface="Times New Roman"/>
                <a:cs typeface="Times New Roman"/>
              </a:rPr>
              <a:t>действиями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предъявляют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требования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психике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спортсменов,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наиболее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важным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показателям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качествам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психической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сферы </a:t>
            </a:r>
            <a:r>
              <a:rPr sz="1400" spc="-5" dirty="0">
                <a:latin typeface="Times New Roman"/>
                <a:cs typeface="Times New Roman"/>
              </a:rPr>
              <a:t>деятельности высококлассных </a:t>
            </a:r>
            <a:r>
              <a:rPr sz="1400" dirty="0">
                <a:latin typeface="Times New Roman"/>
                <a:cs typeface="Times New Roman"/>
              </a:rPr>
              <a:t>боксеров, к </a:t>
            </a:r>
            <a:r>
              <a:rPr sz="1400" spc="-5" dirty="0">
                <a:latin typeface="Times New Roman"/>
                <a:cs typeface="Times New Roman"/>
              </a:rPr>
              <a:t>которым можно отнести: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темперамент, волевые качества, скорость </a:t>
            </a:r>
            <a:r>
              <a:rPr sz="1400" dirty="0">
                <a:latin typeface="Times New Roman"/>
                <a:cs typeface="Times New Roman"/>
              </a:rPr>
              <a:t>и точность </a:t>
            </a:r>
            <a:r>
              <a:rPr sz="1400" spc="-5" dirty="0">
                <a:latin typeface="Times New Roman"/>
                <a:cs typeface="Times New Roman"/>
              </a:rPr>
              <a:t>мышечно-двигательных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реакций, скорость приема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переработки информации, особенности внимания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 специфических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восприятий.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095245"/>
            <a:ext cx="507555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42265">
              <a:lnSpc>
                <a:spcPts val="1610"/>
              </a:lnSpc>
              <a:spcBef>
                <a:spcPts val="215"/>
              </a:spcBef>
              <a:tabLst>
                <a:tab pos="1640839" algn="l"/>
                <a:tab pos="1758314" algn="l"/>
                <a:tab pos="2760345" algn="l"/>
                <a:tab pos="3300095" algn="l"/>
                <a:tab pos="3934460" algn="l"/>
                <a:tab pos="4975225" algn="l"/>
              </a:tabLst>
            </a:pPr>
            <a:r>
              <a:rPr sz="1400" spc="-5" dirty="0">
                <a:latin typeface="Times New Roman"/>
                <a:cs typeface="Times New Roman"/>
              </a:rPr>
              <a:t>Спортивная		деятельность,	характеризующаяся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экст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ма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ост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spc="-5" dirty="0">
                <a:latin typeface="Times New Roman"/>
                <a:cs typeface="Times New Roman"/>
              </a:rPr>
              <a:t>ю</a:t>
            </a:r>
            <a:r>
              <a:rPr sz="1400" dirty="0">
                <a:latin typeface="Times New Roman"/>
                <a:cs typeface="Times New Roman"/>
              </a:rPr>
              <a:t>,	пр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д</a:t>
            </a:r>
            <a:r>
              <a:rPr sz="1400" spc="-10" dirty="0">
                <a:latin typeface="Times New Roman"/>
                <a:cs typeface="Times New Roman"/>
              </a:rPr>
              <a:t>ъ</a:t>
            </a:r>
            <a:r>
              <a:rPr sz="1400" dirty="0">
                <a:latin typeface="Times New Roman"/>
                <a:cs typeface="Times New Roman"/>
              </a:rPr>
              <a:t>яв</a:t>
            </a:r>
            <a:r>
              <a:rPr sz="1400" spc="-10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яет	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выше</a:t>
            </a:r>
            <a:r>
              <a:rPr sz="1400" spc="-10" dirty="0">
                <a:latin typeface="Times New Roman"/>
                <a:cs typeface="Times New Roman"/>
              </a:rPr>
              <a:t>нн</a:t>
            </a:r>
            <a:r>
              <a:rPr sz="1400" dirty="0">
                <a:latin typeface="Times New Roman"/>
                <a:cs typeface="Times New Roman"/>
              </a:rPr>
              <a:t>ые	т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б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ан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я	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9082" y="2095245"/>
            <a:ext cx="73469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66675">
              <a:lnSpc>
                <a:spcPts val="161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высок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й  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чн</a:t>
            </a:r>
            <a:r>
              <a:rPr sz="1400" dirty="0">
                <a:latin typeface="Times New Roman"/>
                <a:cs typeface="Times New Roman"/>
              </a:rPr>
              <a:t>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503677"/>
            <a:ext cx="5968365" cy="729043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6350" algn="just">
              <a:lnSpc>
                <a:spcPct val="959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спортсмена,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сфере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самосознания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воли.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Настрой</a:t>
            </a:r>
            <a:r>
              <a:rPr sz="1400" dirty="0">
                <a:latin typeface="Times New Roman"/>
                <a:cs typeface="Times New Roman"/>
              </a:rPr>
              <a:t> 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победу,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общеличностная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волевая готовность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значительной степени определяют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 предстоящей деятельности. На </a:t>
            </a:r>
            <a:r>
              <a:rPr sz="1400" dirty="0">
                <a:latin typeface="Times New Roman"/>
                <a:cs typeface="Times New Roman"/>
              </a:rPr>
              <a:t>успешность </a:t>
            </a:r>
            <a:r>
              <a:rPr sz="1400" spc="-5" dirty="0">
                <a:latin typeface="Times New Roman"/>
                <a:cs typeface="Times New Roman"/>
              </a:rPr>
              <a:t>соревновательной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оказывают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важные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стороны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личности,</a:t>
            </a:r>
            <a:r>
              <a:rPr sz="1400" dirty="0">
                <a:latin typeface="Times New Roman"/>
                <a:cs typeface="Times New Roman"/>
              </a:rPr>
              <a:t> как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темперамент,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типологический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склад,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мотивационные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прежде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всего направленность, </a:t>
            </a:r>
            <a:r>
              <a:rPr sz="1400" dirty="0">
                <a:latin typeface="Times New Roman"/>
                <a:cs typeface="Times New Roman"/>
              </a:rPr>
              <a:t>а также </a:t>
            </a:r>
            <a:r>
              <a:rPr sz="1400" spc="-5" dirty="0">
                <a:latin typeface="Times New Roman"/>
                <a:cs typeface="Times New Roman"/>
              </a:rPr>
              <a:t>деятельностные, технически исполнительские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возможности личности,</a:t>
            </a:r>
            <a:r>
              <a:rPr sz="1400" dirty="0">
                <a:latin typeface="Times New Roman"/>
                <a:cs typeface="Times New Roman"/>
              </a:rPr>
              <a:t> ее </a:t>
            </a:r>
            <a:r>
              <a:rPr sz="1400" spc="-5" dirty="0">
                <a:latin typeface="Times New Roman"/>
                <a:cs typeface="Times New Roman"/>
              </a:rPr>
              <a:t>потенциал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(2, </a:t>
            </a:r>
            <a:r>
              <a:rPr sz="1400" dirty="0">
                <a:latin typeface="Times New Roman"/>
                <a:cs typeface="Times New Roman"/>
              </a:rPr>
              <a:t>39).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Специалисты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области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психологии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спорта и </a:t>
            </a:r>
            <a:r>
              <a:rPr sz="1400" spc="-5" dirty="0">
                <a:latin typeface="Times New Roman"/>
                <a:cs typeface="Times New Roman"/>
              </a:rPr>
              <a:t>физической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культуры </a:t>
            </a:r>
            <a:r>
              <a:rPr sz="1400" dirty="0">
                <a:latin typeface="Times New Roman"/>
                <a:cs typeface="Times New Roman"/>
              </a:rPr>
              <a:t> давно </a:t>
            </a:r>
            <a:r>
              <a:rPr sz="1400" spc="-5" dirty="0">
                <a:latin typeface="Times New Roman"/>
                <a:cs typeface="Times New Roman"/>
              </a:rPr>
              <a:t>изучают положительное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отрицательное воздействие возбуждения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тревожности</a:t>
            </a:r>
            <a:r>
              <a:rPr sz="1400" dirty="0">
                <a:latin typeface="Times New Roman"/>
                <a:cs typeface="Times New Roman"/>
              </a:rPr>
              <a:t> 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физическую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активность.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Они</a:t>
            </a:r>
            <a:r>
              <a:rPr sz="1400" dirty="0">
                <a:latin typeface="Times New Roman"/>
                <a:cs typeface="Times New Roman"/>
              </a:rPr>
              <a:t> не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пришли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единому </a:t>
            </a:r>
            <a:r>
              <a:rPr sz="1400" dirty="0">
                <a:latin typeface="Times New Roman"/>
                <a:cs typeface="Times New Roman"/>
              </a:rPr>
              <a:t> заключению, </a:t>
            </a:r>
            <a:r>
              <a:rPr sz="1400" spc="-5" dirty="0">
                <a:latin typeface="Times New Roman"/>
                <a:cs typeface="Times New Roman"/>
              </a:rPr>
              <a:t>однако выяснили много интересных особенностей, имеющих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практическое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применение.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Около</a:t>
            </a:r>
            <a:r>
              <a:rPr sz="1400" dirty="0">
                <a:latin typeface="Times New Roman"/>
                <a:cs typeface="Times New Roman"/>
              </a:rPr>
              <a:t> 50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назад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главным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объектом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была</a:t>
            </a:r>
            <a:r>
              <a:rPr sz="1400" spc="-5" dirty="0">
                <a:latin typeface="Times New Roman"/>
                <a:cs typeface="Times New Roman"/>
              </a:rPr>
              <a:t> теория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драйва.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последнюю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четверть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столетия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нашли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убедительную</a:t>
            </a:r>
            <a:r>
              <a:rPr sz="1400" dirty="0">
                <a:latin typeface="Times New Roman"/>
                <a:cs typeface="Times New Roman"/>
              </a:rPr>
              <a:t> теорию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перевернутого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Совсем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недавно появились новые гипотезы, включая понятия </a:t>
            </a:r>
            <a:r>
              <a:rPr sz="1400" dirty="0">
                <a:latin typeface="Times New Roman"/>
                <a:cs typeface="Times New Roman"/>
              </a:rPr>
              <a:t>о </a:t>
            </a:r>
            <a:r>
              <a:rPr sz="1400" spc="-5" dirty="0">
                <a:latin typeface="Times New Roman"/>
                <a:cs typeface="Times New Roman"/>
              </a:rPr>
              <a:t>зонах оптимального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функционирования, </a:t>
            </a:r>
            <a:r>
              <a:rPr sz="1400" dirty="0">
                <a:latin typeface="Times New Roman"/>
                <a:cs typeface="Times New Roman"/>
              </a:rPr>
              <a:t>феномене </a:t>
            </a:r>
            <a:r>
              <a:rPr sz="1400" spc="-5" dirty="0">
                <a:latin typeface="Times New Roman"/>
                <a:cs typeface="Times New Roman"/>
              </a:rPr>
              <a:t>катастрофы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теории реверсивности (36). </a:t>
            </a:r>
            <a:r>
              <a:rPr sz="1400" dirty="0">
                <a:latin typeface="Times New Roman"/>
                <a:cs typeface="Times New Roman"/>
              </a:rPr>
              <a:t>Все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авторы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гипотез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сходятся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во</a:t>
            </a:r>
            <a:r>
              <a:rPr sz="1400" spc="-5" dirty="0">
                <a:latin typeface="Times New Roman"/>
                <a:cs typeface="Times New Roman"/>
              </a:rPr>
              <a:t> мнении,</a:t>
            </a:r>
            <a:r>
              <a:rPr sz="1400" dirty="0">
                <a:latin typeface="Times New Roman"/>
                <a:cs typeface="Times New Roman"/>
              </a:rPr>
              <a:t> 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успешность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возможен</a:t>
            </a:r>
            <a:r>
              <a:rPr sz="1400" dirty="0">
                <a:latin typeface="Times New Roman"/>
                <a:cs typeface="Times New Roman"/>
              </a:rPr>
              <a:t> лишь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определенном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возбуждения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мотивации,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однако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оптимальные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сочетания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авторов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 </a:t>
            </a:r>
            <a:r>
              <a:rPr sz="1400" dirty="0">
                <a:latin typeface="Times New Roman"/>
                <a:cs typeface="Times New Roman"/>
              </a:rPr>
              <a:t> совпадают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(40- 45).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Многие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</a:t>
            </a:r>
            <a:r>
              <a:rPr sz="1400" dirty="0">
                <a:latin typeface="Times New Roman"/>
                <a:cs typeface="Times New Roman"/>
              </a:rPr>
              <a:t> считают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эмоциональную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стабильность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волю</a:t>
            </a:r>
            <a:r>
              <a:rPr sz="1400" dirty="0">
                <a:latin typeface="Times New Roman"/>
                <a:cs typeface="Times New Roman"/>
              </a:rPr>
              <a:t> –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одними </a:t>
            </a:r>
            <a:r>
              <a:rPr sz="1400" dirty="0">
                <a:latin typeface="Times New Roman"/>
                <a:cs typeface="Times New Roman"/>
              </a:rPr>
              <a:t>из </a:t>
            </a:r>
            <a:r>
              <a:rPr sz="1400" spc="-5" dirty="0">
                <a:latin typeface="Times New Roman"/>
                <a:cs typeface="Times New Roman"/>
              </a:rPr>
              <a:t>наиболее важных характеристик личности спортсмена, особенно </a:t>
            </a:r>
            <a:r>
              <a:rPr sz="1400" dirty="0">
                <a:latin typeface="Times New Roman"/>
                <a:cs typeface="Times New Roman"/>
              </a:rPr>
              <a:t> для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переносимости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нагрузок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экстремальных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условиях.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целом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ряде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показано, что низкая эмоциональная стабильность отрицательно сказывается </a:t>
            </a:r>
            <a:r>
              <a:rPr sz="1400" dirty="0">
                <a:latin typeface="Times New Roman"/>
                <a:cs typeface="Times New Roman"/>
              </a:rPr>
              <a:t> на </a:t>
            </a:r>
            <a:r>
              <a:rPr sz="1400" spc="-5" dirty="0">
                <a:latin typeface="Times New Roman"/>
                <a:cs typeface="Times New Roman"/>
              </a:rPr>
              <a:t>достижении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соревновательных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результатов.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indent="342265" algn="just">
              <a:lnSpc>
                <a:spcPct val="96000"/>
              </a:lnSpc>
            </a:pPr>
            <a:r>
              <a:rPr sz="1400" spc="-5" dirty="0">
                <a:latin typeface="Times New Roman"/>
                <a:cs typeface="Times New Roman"/>
              </a:rPr>
              <a:t>Мотивационные </a:t>
            </a:r>
            <a:r>
              <a:rPr sz="1400" dirty="0">
                <a:latin typeface="Times New Roman"/>
                <a:cs typeface="Times New Roman"/>
              </a:rPr>
              <a:t>качества </a:t>
            </a:r>
            <a:r>
              <a:rPr sz="1400" spc="-5" dirty="0">
                <a:latin typeface="Times New Roman"/>
                <a:cs typeface="Times New Roman"/>
              </a:rPr>
              <a:t>спортсмена должны соответствовать степени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подготовленности,</a:t>
            </a:r>
            <a:r>
              <a:rPr sz="1400" dirty="0">
                <a:latin typeface="Times New Roman"/>
                <a:cs typeface="Times New Roman"/>
              </a:rPr>
              <a:t> 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реальным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возможностям.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противном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случае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чрезмерная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приведет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напряженности,</a:t>
            </a:r>
            <a:r>
              <a:rPr sz="1400" dirty="0">
                <a:latin typeface="Times New Roman"/>
                <a:cs typeface="Times New Roman"/>
              </a:rPr>
              <a:t> и,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соответственно,</a:t>
            </a:r>
            <a:r>
              <a:rPr sz="1400" dirty="0">
                <a:latin typeface="Times New Roman"/>
                <a:cs typeface="Times New Roman"/>
              </a:rPr>
              <a:t> 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снижению</a:t>
            </a:r>
            <a:r>
              <a:rPr sz="1400" spc="-5" dirty="0">
                <a:latin typeface="Times New Roman"/>
                <a:cs typeface="Times New Roman"/>
              </a:rPr>
              <a:t> результативности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(10).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мнению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многих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авторов</a:t>
            </a:r>
            <a:r>
              <a:rPr sz="1400" dirty="0">
                <a:latin typeface="Times New Roman"/>
                <a:cs typeface="Times New Roman"/>
              </a:rPr>
              <a:t> (3,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17,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24,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37),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темперамент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способствует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индивидуальному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складу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манеры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боя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выбору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того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иного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8365" cy="887285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9525" algn="just">
              <a:lnSpc>
                <a:spcPct val="96100"/>
              </a:lnSpc>
              <a:spcBef>
                <a:spcPts val="170"/>
              </a:spcBef>
            </a:pPr>
            <a:r>
              <a:rPr sz="1400" dirty="0">
                <a:latin typeface="Times New Roman"/>
                <a:cs typeface="Times New Roman"/>
              </a:rPr>
              <a:t>стиля, </a:t>
            </a:r>
            <a:r>
              <a:rPr sz="1400" spc="-5" dirty="0">
                <a:latin typeface="Times New Roman"/>
                <a:cs typeface="Times New Roman"/>
              </a:rPr>
              <a:t>однако исследование темперамента высокоэффективных спортсменов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говорит</a:t>
            </a:r>
            <a:r>
              <a:rPr sz="1400" dirty="0">
                <a:latin typeface="Times New Roman"/>
                <a:cs typeface="Times New Roman"/>
              </a:rPr>
              <a:t> 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важной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силы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возбуждения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повышении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эффективности ведения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поединка</a:t>
            </a:r>
            <a:r>
              <a:rPr sz="1400" dirty="0">
                <a:latin typeface="Times New Roman"/>
                <a:cs typeface="Times New Roman"/>
              </a:rPr>
              <a:t> (23).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635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Специфика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dirty="0">
                <a:latin typeface="Times New Roman"/>
                <a:cs typeface="Times New Roman"/>
              </a:rPr>
              <a:t> зависит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определенного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набора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личностных качеств. </a:t>
            </a:r>
            <a:r>
              <a:rPr sz="1400" dirty="0">
                <a:latin typeface="Times New Roman"/>
                <a:cs typeface="Times New Roman"/>
              </a:rPr>
              <a:t>Между личностными </a:t>
            </a:r>
            <a:r>
              <a:rPr sz="1400" spc="-5" dirty="0">
                <a:latin typeface="Times New Roman"/>
                <a:cs typeface="Times New Roman"/>
              </a:rPr>
              <a:t>качествами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результативностью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существует</a:t>
            </a:r>
            <a:r>
              <a:rPr sz="1400" dirty="0">
                <a:latin typeface="Times New Roman"/>
                <a:cs typeface="Times New Roman"/>
              </a:rPr>
              <a:t> связь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через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состояния, влияющие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проявление специальных </a:t>
            </a:r>
            <a:r>
              <a:rPr sz="1400" dirty="0">
                <a:latin typeface="Times New Roman"/>
                <a:cs typeface="Times New Roman"/>
              </a:rPr>
              <a:t>качеств, лежащих в </a:t>
            </a:r>
            <a:r>
              <a:rPr sz="1400" spc="-5" dirty="0">
                <a:latin typeface="Times New Roman"/>
                <a:cs typeface="Times New Roman"/>
              </a:rPr>
              <a:t>основе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технико-тактических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(18).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9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Технико-тактические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характеристики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волевые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усилия</a:t>
            </a:r>
            <a:r>
              <a:rPr sz="1400" dirty="0">
                <a:latin typeface="Times New Roman"/>
                <a:cs typeface="Times New Roman"/>
              </a:rPr>
              <a:t> 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фон</a:t>
            </a:r>
            <a:r>
              <a:rPr sz="1400" dirty="0">
                <a:latin typeface="Times New Roman"/>
                <a:cs typeface="Times New Roman"/>
              </a:rPr>
              <a:t> являются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составляющей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нагрузки </a:t>
            </a:r>
            <a:r>
              <a:rPr sz="1400" spc="-5" dirty="0">
                <a:latin typeface="Times New Roman"/>
                <a:cs typeface="Times New Roman"/>
              </a:rPr>
              <a:t> единоборств,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решающей степени определяющей </a:t>
            </a:r>
            <a:r>
              <a:rPr sz="1400" dirty="0">
                <a:latin typeface="Times New Roman"/>
                <a:cs typeface="Times New Roman"/>
              </a:rPr>
              <a:t>комплексное </a:t>
            </a:r>
            <a:r>
              <a:rPr sz="1400" spc="-5" dirty="0">
                <a:latin typeface="Times New Roman"/>
                <a:cs typeface="Times New Roman"/>
              </a:rPr>
              <a:t>воздействие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нагрузки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спортсменов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вариативных конфликтных ситуациях тренировок 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-5" dirty="0">
                <a:latin typeface="Times New Roman"/>
                <a:cs typeface="Times New Roman"/>
              </a:rPr>
              <a:t> соревнований.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Нервно-эмоциональные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напряжения,</a:t>
            </a:r>
            <a:r>
              <a:rPr sz="1400" dirty="0">
                <a:latin typeface="Times New Roman"/>
                <a:cs typeface="Times New Roman"/>
              </a:rPr>
              <a:t> связанные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повышенной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ответственностью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тренировки,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соревнований,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приводят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только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увеличению</a:t>
            </a:r>
            <a:r>
              <a:rPr sz="1400" dirty="0">
                <a:latin typeface="Times New Roman"/>
                <a:cs typeface="Times New Roman"/>
              </a:rPr>
              <a:t> максимальных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показателей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частоты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сердечных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сокращений,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значительному</a:t>
            </a:r>
            <a:r>
              <a:rPr sz="1400" dirty="0">
                <a:latin typeface="Times New Roman"/>
                <a:cs typeface="Times New Roman"/>
              </a:rPr>
              <a:t> росту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среднего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частоты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сердечных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сокращений.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Высокой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результативности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способствует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достаточно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сильное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напряжение,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которое</a:t>
            </a:r>
            <a:r>
              <a:rPr sz="1400" dirty="0">
                <a:latin typeface="Times New Roman"/>
                <a:cs typeface="Times New Roman"/>
              </a:rPr>
              <a:t> и </a:t>
            </a:r>
            <a:r>
              <a:rPr sz="1400" spc="-5" dirty="0">
                <a:latin typeface="Times New Roman"/>
                <a:cs typeface="Times New Roman"/>
              </a:rPr>
              <a:t>способствует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мобилизации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функциональных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резервов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организма. Однако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данным В.Л.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Марищук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Л.К.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Серовой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(20)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зависимость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эффективности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dirty="0">
                <a:latin typeface="Times New Roman"/>
                <a:cs typeface="Times New Roman"/>
              </a:rPr>
              <a:t>от </a:t>
            </a:r>
            <a:r>
              <a:rPr sz="1400" spc="-10" dirty="0">
                <a:latin typeface="Times New Roman"/>
                <a:cs typeface="Times New Roman"/>
              </a:rPr>
              <a:t>силы </a:t>
            </a:r>
            <a:r>
              <a:rPr sz="1400" spc="-5" dirty="0">
                <a:latin typeface="Times New Roman"/>
                <a:cs typeface="Times New Roman"/>
              </a:rPr>
              <a:t>эмоционального напряжения несколько отличается </a:t>
            </a:r>
            <a:r>
              <a:rPr sz="1400" dirty="0">
                <a:latin typeface="Times New Roman"/>
                <a:cs typeface="Times New Roman"/>
              </a:rPr>
              <a:t>от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инвертированной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V-кривой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напоминает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трапецию,</a:t>
            </a:r>
            <a:r>
              <a:rPr sz="1400" dirty="0">
                <a:latin typeface="Times New Roman"/>
                <a:cs typeface="Times New Roman"/>
              </a:rPr>
              <a:t> т.е.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перелом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наступает</a:t>
            </a:r>
            <a:r>
              <a:rPr sz="1400" dirty="0">
                <a:latin typeface="Times New Roman"/>
                <a:cs typeface="Times New Roman"/>
              </a:rPr>
              <a:t> не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сразу,</a:t>
            </a:r>
            <a:r>
              <a:rPr sz="1400" dirty="0">
                <a:latin typeface="Times New Roman"/>
                <a:cs typeface="Times New Roman"/>
              </a:rPr>
              <a:t> 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через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некоторый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промежуток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времени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достаточно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стабильного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напряженного</a:t>
            </a:r>
            <a:r>
              <a:rPr sz="1400" dirty="0">
                <a:latin typeface="Times New Roman"/>
                <a:cs typeface="Times New Roman"/>
              </a:rPr>
              <a:t> состояния,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которое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обеспечивает </a:t>
            </a:r>
            <a:r>
              <a:rPr sz="1400" dirty="0">
                <a:latin typeface="Times New Roman"/>
                <a:cs typeface="Times New Roman"/>
              </a:rPr>
              <a:t> успешность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Оптимальный уровень эмоций связан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пиком физической активности.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Оптимальное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сочетание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необходимое</a:t>
            </a:r>
            <a:r>
              <a:rPr sz="1400" dirty="0">
                <a:latin typeface="Times New Roman"/>
                <a:cs typeface="Times New Roman"/>
              </a:rPr>
              <a:t> для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пика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активности,</a:t>
            </a:r>
            <a:r>
              <a:rPr sz="1400" dirty="0">
                <a:latin typeface="Times New Roman"/>
                <a:cs typeface="Times New Roman"/>
              </a:rPr>
              <a:t> не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обязательно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приходится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 среднюю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точку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континуума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возбуждения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тревоги,</a:t>
            </a:r>
            <a:r>
              <a:rPr sz="1400" dirty="0">
                <a:latin typeface="Times New Roman"/>
                <a:cs typeface="Times New Roman"/>
              </a:rPr>
              <a:t> 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взаимосвязь</a:t>
            </a:r>
            <a:r>
              <a:rPr sz="1400" dirty="0">
                <a:latin typeface="Times New Roman"/>
                <a:cs typeface="Times New Roman"/>
              </a:rPr>
              <a:t> между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возбуждением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физической активностью </a:t>
            </a:r>
            <a:r>
              <a:rPr sz="1400" dirty="0">
                <a:latin typeface="Times New Roman"/>
                <a:cs typeface="Times New Roman"/>
              </a:rPr>
              <a:t>зависит от </a:t>
            </a:r>
            <a:r>
              <a:rPr sz="1400" spc="-5" dirty="0">
                <a:latin typeface="Times New Roman"/>
                <a:cs typeface="Times New Roman"/>
              </a:rPr>
              <a:t>уровня когнитивного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тревоги, присущего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спортсмену.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Полученные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нескольких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работ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устанавливают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положительную</a:t>
            </a:r>
            <a:r>
              <a:rPr sz="1400" dirty="0">
                <a:latin typeface="Times New Roman"/>
                <a:cs typeface="Times New Roman"/>
              </a:rPr>
              <a:t> взаимосвязь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силы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возбуждения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повышением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кинестетической </a:t>
            </a:r>
            <a:r>
              <a:rPr sz="1400" dirty="0">
                <a:latin typeface="Times New Roman"/>
                <a:cs typeface="Times New Roman"/>
              </a:rPr>
              <a:t>чувствительности в </a:t>
            </a:r>
            <a:r>
              <a:rPr sz="1400" spc="-5" dirty="0">
                <a:latin typeface="Times New Roman"/>
                <a:cs typeface="Times New Roman"/>
              </a:rPr>
              <a:t>условиях соревнований, активизацией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волевых проявлений </a:t>
            </a:r>
            <a:r>
              <a:rPr sz="1400" dirty="0">
                <a:latin typeface="Times New Roman"/>
                <a:cs typeface="Times New Roman"/>
              </a:rPr>
              <a:t>в условиях стресса, </a:t>
            </a:r>
            <a:r>
              <a:rPr sz="1400" spc="-5" dirty="0">
                <a:latin typeface="Times New Roman"/>
                <a:cs typeface="Times New Roman"/>
              </a:rPr>
              <a:t>достижением лучших результатов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 мотивации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стресса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силы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(30).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000" cy="922972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7620" indent="342265" algn="just">
              <a:lnSpc>
                <a:spcPct val="959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Проблема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на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 определенного вида деятельности изучалась </a:t>
            </a:r>
            <a:r>
              <a:rPr sz="1400" dirty="0">
                <a:latin typeface="Times New Roman"/>
                <a:cs typeface="Times New Roman"/>
              </a:rPr>
              <a:t>в срезе </a:t>
            </a:r>
            <a:r>
              <a:rPr sz="1400" spc="-5" dirty="0">
                <a:latin typeface="Times New Roman"/>
                <a:cs typeface="Times New Roman"/>
              </a:rPr>
              <a:t>общего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аспекта </a:t>
            </a:r>
            <a:r>
              <a:rPr sz="1400" dirty="0">
                <a:latin typeface="Times New Roman"/>
                <a:cs typeface="Times New Roman"/>
              </a:rPr>
              <a:t>у разных </a:t>
            </a:r>
            <a:r>
              <a:rPr sz="1400" spc="-5" dirty="0">
                <a:latin typeface="Times New Roman"/>
                <a:cs typeface="Times New Roman"/>
              </a:rPr>
              <a:t>авторов (11, 29, </a:t>
            </a:r>
            <a:r>
              <a:rPr sz="1400" dirty="0">
                <a:latin typeface="Times New Roman"/>
                <a:cs typeface="Times New Roman"/>
              </a:rPr>
              <a:t>38), в </a:t>
            </a:r>
            <a:r>
              <a:rPr sz="1400" spc="-5" dirty="0">
                <a:latin typeface="Times New Roman"/>
                <a:cs typeface="Times New Roman"/>
              </a:rPr>
              <a:t>отношении </a:t>
            </a:r>
            <a:r>
              <a:rPr sz="1400" dirty="0">
                <a:latin typeface="Times New Roman"/>
                <a:cs typeface="Times New Roman"/>
              </a:rPr>
              <a:t>структуры и </a:t>
            </a:r>
            <a:r>
              <a:rPr sz="1400" spc="-5" dirty="0">
                <a:latin typeface="Times New Roman"/>
                <a:cs typeface="Times New Roman"/>
              </a:rPr>
              <a:t>условий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боксе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наиболее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конкретные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получены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</a:t>
            </a:r>
            <a:r>
              <a:rPr sz="1400" dirty="0">
                <a:latin typeface="Times New Roman"/>
                <a:cs typeface="Times New Roman"/>
              </a:rPr>
              <a:t> В.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Матыциным (22).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По мнению многих </a:t>
            </a:r>
            <a:r>
              <a:rPr sz="1400" dirty="0">
                <a:latin typeface="Times New Roman"/>
                <a:cs typeface="Times New Roman"/>
              </a:rPr>
              <a:t>авторов (5, 6, 22, 30 и </a:t>
            </a:r>
            <a:r>
              <a:rPr sz="1400" spc="-5" dirty="0">
                <a:latin typeface="Times New Roman"/>
                <a:cs typeface="Times New Roman"/>
              </a:rPr>
              <a:t>др.)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 предъявляет ряд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существенных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требований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рассматриваются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сторон,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раскрывающие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подход</a:t>
            </a:r>
            <a:r>
              <a:rPr sz="1400" dirty="0">
                <a:latin typeface="Times New Roman"/>
                <a:cs typeface="Times New Roman"/>
              </a:rPr>
              <a:t> 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структуре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профессионально-важных</a:t>
            </a:r>
            <a:r>
              <a:rPr sz="1400" dirty="0">
                <a:latin typeface="Times New Roman"/>
                <a:cs typeface="Times New Roman"/>
              </a:rPr>
              <a:t> качеств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высококвалифицированного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ct val="96000"/>
              </a:lnSpc>
            </a:pPr>
            <a:r>
              <a:rPr sz="1400" spc="-5" dirty="0">
                <a:latin typeface="Times New Roman"/>
                <a:cs typeface="Times New Roman"/>
              </a:rPr>
              <a:t>Первый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блок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затрагивает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мотивационную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сферу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боксера,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связи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этим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личности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требуется</a:t>
            </a:r>
            <a:r>
              <a:rPr sz="1400" dirty="0">
                <a:latin typeface="Times New Roman"/>
                <a:cs typeface="Times New Roman"/>
              </a:rPr>
              <a:t> наличие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таких</a:t>
            </a:r>
            <a:r>
              <a:rPr sz="1400" dirty="0">
                <a:latin typeface="Times New Roman"/>
                <a:cs typeface="Times New Roman"/>
              </a:rPr>
              <a:t> черт: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моральный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чувство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долга,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стремление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лидерству,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интерес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поединку,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ориентированность 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5" dirty="0">
                <a:latin typeface="Times New Roman"/>
                <a:cs typeface="Times New Roman"/>
              </a:rPr>
              <a:t> высокой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самооценкой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(23, 34).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Второй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блок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затрагивает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составляющие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боксера.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Интеллектуальный</a:t>
            </a:r>
            <a:r>
              <a:rPr sz="1400" dirty="0">
                <a:latin typeface="Times New Roman"/>
                <a:cs typeface="Times New Roman"/>
              </a:rPr>
              <a:t> блок </a:t>
            </a:r>
            <a:r>
              <a:rPr sz="1400" spc="-5" dirty="0">
                <a:latin typeface="Times New Roman"/>
                <a:cs typeface="Times New Roman"/>
              </a:rPr>
              <a:t>определяется</a:t>
            </a:r>
            <a:r>
              <a:rPr sz="1400" dirty="0">
                <a:latin typeface="Times New Roman"/>
                <a:cs typeface="Times New Roman"/>
              </a:rPr>
              <a:t> как сфера </a:t>
            </a:r>
            <a:r>
              <a:rPr sz="1400" spc="-5" dirty="0">
                <a:latin typeface="Times New Roman"/>
                <a:cs typeface="Times New Roman"/>
              </a:rPr>
              <a:t>оперативного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интеллекта;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обладают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общим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выше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среднего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соответствует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оценке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нормальный,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средний</a:t>
            </a:r>
            <a:r>
              <a:rPr sz="1400" spc="-5" dirty="0">
                <a:latin typeface="Times New Roman"/>
                <a:cs typeface="Times New Roman"/>
              </a:rPr>
              <a:t> интеллект(34).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Требование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боксеру </a:t>
            </a:r>
            <a:r>
              <a:rPr sz="1400" dirty="0">
                <a:latin typeface="Times New Roman"/>
                <a:cs typeface="Times New Roman"/>
              </a:rPr>
              <a:t>наличие </a:t>
            </a:r>
            <a:r>
              <a:rPr sz="1400" spc="-5" dirty="0">
                <a:latin typeface="Times New Roman"/>
                <a:cs typeface="Times New Roman"/>
              </a:rPr>
              <a:t>таких </a:t>
            </a:r>
            <a:r>
              <a:rPr sz="1400" dirty="0">
                <a:latin typeface="Times New Roman"/>
                <a:cs typeface="Times New Roman"/>
              </a:rPr>
              <a:t>качеств </a:t>
            </a:r>
            <a:r>
              <a:rPr sz="1400" spc="-5" dirty="0">
                <a:latin typeface="Times New Roman"/>
                <a:cs typeface="Times New Roman"/>
              </a:rPr>
              <a:t>как: проницательность, гибкий,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точный </a:t>
            </a:r>
            <a:r>
              <a:rPr sz="1400" spc="-10" dirty="0">
                <a:latin typeface="Times New Roman"/>
                <a:cs typeface="Times New Roman"/>
              </a:rPr>
              <a:t>ум.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6100"/>
              </a:lnSpc>
            </a:pPr>
            <a:r>
              <a:rPr sz="1400" spc="-5" dirty="0">
                <a:latin typeface="Times New Roman"/>
                <a:cs typeface="Times New Roman"/>
              </a:rPr>
              <a:t>Третий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блок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образуют</a:t>
            </a:r>
            <a:r>
              <a:rPr sz="1400" dirty="0">
                <a:latin typeface="Times New Roman"/>
                <a:cs typeface="Times New Roman"/>
              </a:rPr>
              <a:t> составляющие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эмоциональной</a:t>
            </a:r>
            <a:r>
              <a:rPr sz="1400" dirty="0">
                <a:latin typeface="Times New Roman"/>
                <a:cs typeface="Times New Roman"/>
              </a:rPr>
              <a:t> устойчивости.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Требования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личности </a:t>
            </a:r>
            <a:r>
              <a:rPr sz="1400" dirty="0">
                <a:latin typeface="Times New Roman"/>
                <a:cs typeface="Times New Roman"/>
              </a:rPr>
              <a:t>– наличие </a:t>
            </a:r>
            <a:r>
              <a:rPr sz="1400" spc="-5" dirty="0">
                <a:latin typeface="Times New Roman"/>
                <a:cs typeface="Times New Roman"/>
              </a:rPr>
              <a:t>таких </a:t>
            </a:r>
            <a:r>
              <a:rPr sz="1400" dirty="0">
                <a:latin typeface="Times New Roman"/>
                <a:cs typeface="Times New Roman"/>
              </a:rPr>
              <a:t>качеств </a:t>
            </a:r>
            <a:r>
              <a:rPr sz="1400" spc="-5" dirty="0">
                <a:latin typeface="Times New Roman"/>
                <a:cs typeface="Times New Roman"/>
              </a:rPr>
              <a:t>как: эмоционально-волевое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качество, экстраверсия,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контактность, общительность.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6100"/>
              </a:lnSpc>
            </a:pPr>
            <a:r>
              <a:rPr sz="1400" spc="-5" dirty="0">
                <a:latin typeface="Times New Roman"/>
                <a:cs typeface="Times New Roman"/>
              </a:rPr>
              <a:t>Коллегиальность,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приверженность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интересам,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ценностям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идеалам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спортивного коллектива важны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боксе </a:t>
            </a:r>
            <a:r>
              <a:rPr sz="1400" dirty="0">
                <a:latin typeface="Times New Roman"/>
                <a:cs typeface="Times New Roman"/>
              </a:rPr>
              <a:t>как </a:t>
            </a:r>
            <a:r>
              <a:rPr sz="1400" spc="-5" dirty="0">
                <a:latin typeface="Times New Roman"/>
                <a:cs typeface="Times New Roman"/>
              </a:rPr>
              <a:t>командно-индивидуальном виде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Оптимальное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модельное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боксера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характеризуется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следующими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проявлениями: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уверенностью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силах,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энергичностью,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хладнокровием,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оптимизмом,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раскрепощенностью,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обостренностью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всех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чувств, </a:t>
            </a:r>
            <a:r>
              <a:rPr sz="1400" dirty="0">
                <a:latin typeface="Times New Roman"/>
                <a:cs typeface="Times New Roman"/>
              </a:rPr>
              <a:t>автоматизмом </a:t>
            </a:r>
            <a:r>
              <a:rPr sz="1400" spc="-5" dirty="0">
                <a:latin typeface="Times New Roman"/>
                <a:cs typeface="Times New Roman"/>
              </a:rPr>
              <a:t>действий, концентрацией внимания, эмоциональным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контролем.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ct val="95900"/>
              </a:lnSpc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исследованиях</a:t>
            </a:r>
            <a:r>
              <a:rPr sz="1400" dirty="0">
                <a:latin typeface="Times New Roman"/>
                <a:cs typeface="Times New Roman"/>
              </a:rPr>
              <a:t> авторов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отображаются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благоприятные</a:t>
            </a:r>
            <a:r>
              <a:rPr sz="1400" dirty="0">
                <a:latin typeface="Times New Roman"/>
                <a:cs typeface="Times New Roman"/>
              </a:rPr>
              <a:t> 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неблагоприятные психические состояния, которые испытывает спортсмен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 деятельности, </a:t>
            </a:r>
            <a:r>
              <a:rPr sz="1400" dirty="0">
                <a:latin typeface="Times New Roman"/>
                <a:cs typeface="Times New Roman"/>
              </a:rPr>
              <a:t>но </a:t>
            </a:r>
            <a:r>
              <a:rPr sz="1400" spc="-5" dirty="0">
                <a:latin typeface="Times New Roman"/>
                <a:cs typeface="Times New Roman"/>
              </a:rPr>
              <a:t>почти все работы </a:t>
            </a:r>
            <a:r>
              <a:rPr sz="1400" dirty="0">
                <a:latin typeface="Times New Roman"/>
                <a:cs typeface="Times New Roman"/>
              </a:rPr>
              <a:t>не дают </a:t>
            </a:r>
            <a:r>
              <a:rPr sz="1400" spc="-5" dirty="0">
                <a:latin typeface="Times New Roman"/>
                <a:cs typeface="Times New Roman"/>
              </a:rPr>
              <a:t>конкретных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указаний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советов</a:t>
            </a:r>
            <a:r>
              <a:rPr sz="1400" dirty="0">
                <a:latin typeface="Times New Roman"/>
                <a:cs typeface="Times New Roman"/>
              </a:rPr>
              <a:t> 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том,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устранять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неблагоприятных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переживаний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ход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160" indent="342265" algn="just">
              <a:lnSpc>
                <a:spcPts val="1620"/>
              </a:lnSpc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настоящее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время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признанного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концептуального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понимания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психического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сформировано.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просматривается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связь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6460" cy="4457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  <a:tabLst>
                <a:tab pos="933450" algn="l"/>
                <a:tab pos="2127885" algn="l"/>
                <a:tab pos="3050540" algn="l"/>
                <a:tab pos="3286760" algn="l"/>
                <a:tab pos="4580255" algn="l"/>
                <a:tab pos="5306695" algn="l"/>
                <a:tab pos="5558790" algn="l"/>
                <a:tab pos="5795010" algn="l"/>
              </a:tabLst>
            </a:pP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10" dirty="0">
                <a:latin typeface="Times New Roman"/>
                <a:cs typeface="Times New Roman"/>
              </a:rPr>
              <a:t>ро</a:t>
            </a: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емы	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х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ч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ск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о	с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ст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я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ия	с	д</a:t>
            </a:r>
            <a:r>
              <a:rPr sz="1400" spc="2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ятел</a:t>
            </a:r>
            <a:r>
              <a:rPr sz="1400" spc="-10" dirty="0">
                <a:latin typeface="Times New Roman"/>
                <a:cs typeface="Times New Roman"/>
              </a:rPr>
              <a:t>ьн</a:t>
            </a:r>
            <a:r>
              <a:rPr sz="1400" dirty="0">
                <a:latin typeface="Times New Roman"/>
                <a:cs typeface="Times New Roman"/>
              </a:rPr>
              <a:t>ост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ю	</a:t>
            </a:r>
            <a:r>
              <a:rPr sz="1400" spc="-5" dirty="0">
                <a:latin typeface="Times New Roman"/>
                <a:cs typeface="Times New Roman"/>
              </a:rPr>
              <a:t>вообщ</a:t>
            </a:r>
            <a:r>
              <a:rPr sz="1400" dirty="0">
                <a:latin typeface="Times New Roman"/>
                <a:cs typeface="Times New Roman"/>
              </a:rPr>
              <a:t>е	и	с	ее  </a:t>
            </a:r>
            <a:r>
              <a:rPr sz="1400" spc="-5" dirty="0">
                <a:latin typeface="Times New Roman"/>
                <a:cs typeface="Times New Roman"/>
              </a:rPr>
              <a:t>специфическими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отрезками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-5" dirty="0">
                <a:latin typeface="Times New Roman"/>
                <a:cs typeface="Times New Roman"/>
              </a:rPr>
              <a:t> частности.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044954"/>
            <a:ext cx="5963920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42265">
              <a:lnSpc>
                <a:spcPts val="1610"/>
              </a:lnSpc>
              <a:spcBef>
                <a:spcPts val="215"/>
              </a:spcBef>
              <a:tabLst>
                <a:tab pos="1744980" algn="l"/>
                <a:tab pos="3129915" algn="l"/>
                <a:tab pos="3643629" algn="l"/>
                <a:tab pos="4603115" algn="l"/>
                <a:tab pos="5022215" algn="l"/>
                <a:tab pos="5783580" algn="l"/>
              </a:tabLst>
            </a:pPr>
            <a:r>
              <a:rPr sz="1400" b="1" dirty="0">
                <a:latin typeface="Times New Roman"/>
                <a:cs typeface="Times New Roman"/>
              </a:rPr>
              <a:t>Пра</a:t>
            </a:r>
            <a:r>
              <a:rPr sz="1400" b="1" spc="-5" dirty="0">
                <a:latin typeface="Times New Roman"/>
                <a:cs typeface="Times New Roman"/>
              </a:rPr>
              <a:t>к</a:t>
            </a:r>
            <a:r>
              <a:rPr sz="1400" b="1" spc="5" dirty="0">
                <a:latin typeface="Times New Roman"/>
                <a:cs typeface="Times New Roman"/>
              </a:rPr>
              <a:t>т</a:t>
            </a:r>
            <a:r>
              <a:rPr sz="1400" b="1" spc="-5" dirty="0">
                <a:latin typeface="Times New Roman"/>
                <a:cs typeface="Times New Roman"/>
              </a:rPr>
              <a:t>и</a:t>
            </a:r>
            <a:r>
              <a:rPr sz="1400" b="1" spc="-15" dirty="0">
                <a:latin typeface="Times New Roman"/>
                <a:cs typeface="Times New Roman"/>
              </a:rPr>
              <a:t>ч</a:t>
            </a:r>
            <a:r>
              <a:rPr sz="1400" b="1" dirty="0">
                <a:latin typeface="Times New Roman"/>
                <a:cs typeface="Times New Roman"/>
              </a:rPr>
              <a:t>еск</a:t>
            </a:r>
            <a:r>
              <a:rPr sz="1400" b="1" spc="-10" dirty="0">
                <a:latin typeface="Times New Roman"/>
                <a:cs typeface="Times New Roman"/>
              </a:rPr>
              <a:t>и</a:t>
            </a:r>
            <a:r>
              <a:rPr sz="1400" b="1" dirty="0">
                <a:latin typeface="Times New Roman"/>
                <a:cs typeface="Times New Roman"/>
              </a:rPr>
              <a:t>е	</a:t>
            </a:r>
            <a:r>
              <a:rPr sz="1400" b="1" spc="-15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екомен</a:t>
            </a:r>
            <a:r>
              <a:rPr sz="1400" b="1" spc="-20" dirty="0">
                <a:latin typeface="Times New Roman"/>
                <a:cs typeface="Times New Roman"/>
              </a:rPr>
              <a:t>д</a:t>
            </a:r>
            <a:r>
              <a:rPr sz="1400" b="1" dirty="0">
                <a:latin typeface="Times New Roman"/>
                <a:cs typeface="Times New Roman"/>
              </a:rPr>
              <a:t>а</a:t>
            </a:r>
            <a:r>
              <a:rPr sz="1400" b="1" spc="-5" dirty="0">
                <a:latin typeface="Times New Roman"/>
                <a:cs typeface="Times New Roman"/>
              </a:rPr>
              <a:t>ци</a:t>
            </a:r>
            <a:r>
              <a:rPr sz="1400" b="1" dirty="0">
                <a:latin typeface="Times New Roman"/>
                <a:cs typeface="Times New Roman"/>
              </a:rPr>
              <a:t>и	д</a:t>
            </a:r>
            <a:r>
              <a:rPr sz="1400" b="1" spc="-10" dirty="0">
                <a:latin typeface="Times New Roman"/>
                <a:cs typeface="Times New Roman"/>
              </a:rPr>
              <a:t>л</a:t>
            </a:r>
            <a:r>
              <a:rPr sz="1400" b="1" dirty="0">
                <a:latin typeface="Times New Roman"/>
                <a:cs typeface="Times New Roman"/>
              </a:rPr>
              <a:t>я	</a:t>
            </a:r>
            <a:r>
              <a:rPr sz="1400" b="1" spc="5" dirty="0">
                <a:latin typeface="Times New Roman"/>
                <a:cs typeface="Times New Roman"/>
              </a:rPr>
              <a:t>т</a:t>
            </a:r>
            <a:r>
              <a:rPr sz="1400" b="1" spc="-5" dirty="0">
                <a:latin typeface="Times New Roman"/>
                <a:cs typeface="Times New Roman"/>
              </a:rPr>
              <a:t>рен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-15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ов	</a:t>
            </a:r>
            <a:r>
              <a:rPr sz="1400" b="1" spc="-5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о	</a:t>
            </a:r>
            <a:r>
              <a:rPr sz="1400" b="1" spc="-5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а</a:t>
            </a:r>
            <a:r>
              <a:rPr sz="1400" b="1" spc="-10" dirty="0">
                <a:latin typeface="Times New Roman"/>
                <a:cs typeface="Times New Roman"/>
              </a:rPr>
              <a:t>бо</a:t>
            </a:r>
            <a:r>
              <a:rPr sz="1400" b="1" spc="5" dirty="0">
                <a:latin typeface="Times New Roman"/>
                <a:cs typeface="Times New Roman"/>
              </a:rPr>
              <a:t>т</a:t>
            </a:r>
            <a:r>
              <a:rPr sz="1400" b="1" dirty="0">
                <a:latin typeface="Times New Roman"/>
                <a:cs typeface="Times New Roman"/>
              </a:rPr>
              <a:t>е	</a:t>
            </a:r>
            <a:r>
              <a:rPr sz="1400" b="1" spc="-15" dirty="0">
                <a:latin typeface="Times New Roman"/>
                <a:cs typeface="Times New Roman"/>
              </a:rPr>
              <a:t>с</a:t>
            </a:r>
            <a:r>
              <a:rPr sz="1400" b="1" dirty="0">
                <a:latin typeface="Times New Roman"/>
                <a:cs typeface="Times New Roman"/>
              </a:rPr>
              <a:t>о  спортсменами </a:t>
            </a:r>
            <a:r>
              <a:rPr sz="1400" b="1" spc="-5" dirty="0">
                <a:latin typeface="Times New Roman"/>
                <a:cs typeface="Times New Roman"/>
              </a:rPr>
              <a:t>для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управления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их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психическими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состояниями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45006" y="3049777"/>
          <a:ext cx="6017895" cy="6748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070"/>
                <a:gridCol w="2413635"/>
                <a:gridCol w="2396490"/>
              </a:tblGrid>
              <a:tr h="680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795" marR="513715" indent="245110">
                        <a:lnSpc>
                          <a:spcPts val="1610"/>
                        </a:lnSpc>
                        <a:spcBef>
                          <a:spcPts val="24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Проявление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рев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вате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9135">
                        <a:lnSpc>
                          <a:spcPts val="156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3495" indent="342900">
                        <a:lnSpc>
                          <a:spcPts val="1610"/>
                        </a:lnSpc>
                        <a:spcBef>
                          <a:spcPts val="1055"/>
                        </a:spcBef>
                        <a:tabLst>
                          <a:tab pos="1386840" algn="l"/>
                          <a:tab pos="1796414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Ср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дства	и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ет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ды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развития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4565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ts val="164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" marR="190500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Личностная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трев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ость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(ЛТ).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2384" marR="23495" indent="342900" algn="just">
                        <a:lnSpc>
                          <a:spcPts val="1610"/>
                        </a:lnSpc>
                        <a:spcBef>
                          <a:spcPts val="93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Склонность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испытывать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беспокойство, опасение, страх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многих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жизненных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ситуациях.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3690" indent="-1209040">
                        <a:lnSpc>
                          <a:spcPts val="1645"/>
                        </a:lnSpc>
                        <a:spcBef>
                          <a:spcPts val="135"/>
                        </a:spcBef>
                        <a:buAutoNum type="arabicPeriod"/>
                        <a:tabLst>
                          <a:tab pos="1583690" algn="l"/>
                          <a:tab pos="158432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Снижение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3495">
                        <a:lnSpc>
                          <a:spcPts val="1610"/>
                        </a:lnSpc>
                        <a:spcBef>
                          <a:spcPts val="75"/>
                        </a:spcBef>
                        <a:tabLst>
                          <a:tab pos="148272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екти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вно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им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сти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предстоящей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соревновательной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деятельности.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7804" indent="-186055" algn="just">
                        <a:lnSpc>
                          <a:spcPts val="1525"/>
                        </a:lnSpc>
                        <a:buAutoNum type="arabicPeriod" startAt="2"/>
                        <a:tabLst>
                          <a:tab pos="21844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способности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algn="just">
                        <a:lnSpc>
                          <a:spcPts val="1614"/>
                        </a:lnSpc>
                        <a:tabLst>
                          <a:tab pos="121221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к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самоконтролю.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130" algn="just">
                        <a:lnSpc>
                          <a:spcPct val="95700"/>
                        </a:lnSpc>
                        <a:spcBef>
                          <a:spcPts val="45"/>
                        </a:spcBef>
                        <a:buAutoNum type="arabicPeriod" startAt="3"/>
                        <a:tabLst>
                          <a:tab pos="52197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Постановка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реально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достижимых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уверенности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том,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они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будут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успешно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решены.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28725" indent="-1196975" algn="just">
                        <a:lnSpc>
                          <a:spcPts val="1580"/>
                        </a:lnSpc>
                        <a:buAutoNum type="arabicPeriod" startAt="3"/>
                        <a:tabLst>
                          <a:tab pos="1228725" algn="l"/>
                          <a:tab pos="12293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5400" algn="just">
                        <a:lnSpc>
                          <a:spcPts val="1610"/>
                        </a:lnSpc>
                        <a:spcBef>
                          <a:spcPts val="80"/>
                        </a:spcBef>
                        <a:tabLst>
                          <a:tab pos="183578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оп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има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притязаний.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8455" indent="-306705" algn="just">
                        <a:lnSpc>
                          <a:spcPts val="1530"/>
                        </a:lnSpc>
                        <a:buAutoNum type="arabicPeriod" startAt="5"/>
                        <a:tabLst>
                          <a:tab pos="33909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Создание</a:t>
                      </a:r>
                      <a:r>
                        <a:rPr sz="1400" spc="9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благоприятной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algn="just">
                        <a:lnSpc>
                          <a:spcPts val="16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атмосферы</a:t>
                      </a:r>
                      <a:r>
                        <a:rPr sz="1400" spc="4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   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тренировке.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2860" algn="just">
                        <a:lnSpc>
                          <a:spcPct val="95900"/>
                        </a:lnSpc>
                        <a:spcBef>
                          <a:spcPts val="35"/>
                        </a:spcBef>
                        <a:buAutoNum type="arabicPeriod" startAt="6"/>
                        <a:tabLst>
                          <a:tab pos="39243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Обязательное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обучение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методам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саморегуляции.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7.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Тактичное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внимательное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отношение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спортсмену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тренировках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соревнованиях.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494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ts val="164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" marR="182245" algn="just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Сит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ативная  трев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ость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(СТ).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5400" indent="342900" algn="just">
                        <a:lnSpc>
                          <a:spcPct val="95800"/>
                        </a:lnSpc>
                        <a:spcBef>
                          <a:spcPts val="195"/>
                        </a:spcBef>
                        <a:tabLst>
                          <a:tab pos="1139825" algn="l"/>
                          <a:tab pos="146304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Реакция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спортсмена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психологические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стрессоры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(соревнования,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соперника),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ая	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териз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ется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различной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интенсивностью,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изменчивостью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времени,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нали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ие	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ых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3495" indent="342900" algn="just">
                        <a:lnSpc>
                          <a:spcPct val="95900"/>
                        </a:lnSpc>
                        <a:spcBef>
                          <a:spcPts val="190"/>
                        </a:spcBef>
                        <a:buAutoNum type="arabicPeriod"/>
                        <a:tabLst>
                          <a:tab pos="889000" algn="l"/>
                          <a:tab pos="1567815" algn="l"/>
                          <a:tab pos="208470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Сужение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круга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значимых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людей,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мнение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которых	спортсмен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ется		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самооценке.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765" algn="just">
                        <a:lnSpc>
                          <a:spcPts val="161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1286510" algn="l"/>
                          <a:tab pos="128714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оиз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переключение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5006" y="726185"/>
          <a:ext cx="6017895" cy="9063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070"/>
                <a:gridCol w="2413635"/>
                <a:gridCol w="2396490"/>
              </a:tblGrid>
              <a:tr h="2110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5400">
                        <a:lnSpc>
                          <a:spcPct val="96000"/>
                        </a:lnSpc>
                        <a:spcBef>
                          <a:spcPts val="185"/>
                        </a:spcBef>
                        <a:tabLst>
                          <a:tab pos="137287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переживаний,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сопровождающихся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акти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ей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гетати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нервной системы.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1590" algn="just">
                        <a:lnSpc>
                          <a:spcPts val="1620"/>
                        </a:lnSpc>
                        <a:spcBef>
                          <a:spcPts val="220"/>
                        </a:spcBef>
                        <a:tabLst>
                          <a:tab pos="126809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направленности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мыслей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ессе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евн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algn="just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4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Переключение</a:t>
                      </a:r>
                      <a:r>
                        <a:rPr sz="14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ходе</a:t>
                      </a:r>
                      <a:r>
                        <a:rPr sz="14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130" algn="just">
                        <a:lnSpc>
                          <a:spcPct val="95800"/>
                        </a:lnSpc>
                        <a:spcBef>
                          <a:spcPts val="35"/>
                        </a:spcBef>
                        <a:tabLst>
                          <a:tab pos="169291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внимания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объекты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различного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эмоционального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значения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зависимости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от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особенностей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личности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ия	(те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исполнения,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силу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исполнения,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точность).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1324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ts val="1645"/>
                        </a:lnSpc>
                        <a:spcBef>
                          <a:spcPts val="11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" marR="93345">
                        <a:lnSpc>
                          <a:spcPts val="1620"/>
                        </a:lnSpc>
                        <a:spcBef>
                          <a:spcPts val="7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Уст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сть  в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стрессе.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384" marR="25400" indent="342900">
                        <a:lnSpc>
                          <a:spcPts val="1610"/>
                        </a:lnSpc>
                        <a:tabLst>
                          <a:tab pos="18516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Сокращения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оп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има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535"/>
                        </a:lnSpc>
                        <a:tabLst>
                          <a:tab pos="161290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психического	состояния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6034">
                        <a:lnSpc>
                          <a:spcPts val="1610"/>
                        </a:lnSpc>
                        <a:spcBef>
                          <a:spcPts val="80"/>
                        </a:spcBef>
                        <a:tabLst>
                          <a:tab pos="1170305" algn="l"/>
                          <a:tab pos="151447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ртс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ена	в	стре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ых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соревновательных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ситуациях.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3495" indent="342900">
                        <a:lnSpc>
                          <a:spcPct val="96200"/>
                        </a:lnSpc>
                        <a:spcBef>
                          <a:spcPts val="185"/>
                        </a:spcBef>
                        <a:buAutoNum type="arabicPeriod"/>
                        <a:tabLst>
                          <a:tab pos="1338580" algn="l"/>
                          <a:tab pos="133921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пти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иза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ия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предсоревновательных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состояний.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765">
                        <a:lnSpc>
                          <a:spcPts val="161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496570" algn="l"/>
                          <a:tab pos="497840" algn="l"/>
                          <a:tab pos="172847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ие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волевых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качеств.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71500" indent="-539750">
                        <a:lnSpc>
                          <a:spcPts val="1530"/>
                        </a:lnSpc>
                        <a:buAutoNum type="arabicPeriod"/>
                        <a:tabLst>
                          <a:tab pos="571500" algn="l"/>
                          <a:tab pos="572135" algn="l"/>
                          <a:tab pos="172148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Обучение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методам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6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саморегуляции.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765" algn="just">
                        <a:lnSpc>
                          <a:spcPct val="96000"/>
                        </a:lnSpc>
                        <a:spcBef>
                          <a:spcPts val="35"/>
                        </a:spcBef>
                        <a:buAutoNum type="arabicPeriod" startAt="4"/>
                        <a:tabLst>
                          <a:tab pos="34480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Создание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тренировке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близких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психической напряженности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соревновательным.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130" algn="just">
                        <a:lnSpc>
                          <a:spcPts val="1610"/>
                        </a:lnSpc>
                        <a:spcBef>
                          <a:spcPts val="40"/>
                        </a:spcBef>
                        <a:buAutoNum type="arabicPeriod" startAt="4"/>
                        <a:tabLst>
                          <a:tab pos="1225550" algn="l"/>
                          <a:tab pos="1226185" algn="l"/>
                          <a:tab pos="183578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Фор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миров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оптимального		уровня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algn="just">
                        <a:lnSpc>
                          <a:spcPts val="153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притязаний.</a:t>
                      </a:r>
                      <a:r>
                        <a:rPr sz="14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4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algn="just">
                        <a:lnSpc>
                          <a:spcPts val="164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правильной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самооценки.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2111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ts val="164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">
                        <a:lnSpc>
                          <a:spcPts val="164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Самооценка.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2384" marR="24130" indent="342900" algn="just">
                        <a:lnSpc>
                          <a:spcPct val="95900"/>
                        </a:lnSpc>
                        <a:tabLst>
                          <a:tab pos="1334135" algn="l"/>
                          <a:tab pos="1943100" algn="l"/>
                          <a:tab pos="203263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има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ие		своих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действий,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умение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оценить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свои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сти,  к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ват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ь			св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 действия,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мысли.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3495" indent="342900" algn="just">
                        <a:lnSpc>
                          <a:spcPts val="1610"/>
                        </a:lnSpc>
                        <a:spcBef>
                          <a:spcPts val="245"/>
                        </a:spcBef>
                        <a:buAutoNum type="arabicPeriod"/>
                        <a:tabLst>
                          <a:tab pos="61468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Постоянный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своими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действиями,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мыслями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процессе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тренировок,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соревнований.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2225" algn="just">
                        <a:lnSpc>
                          <a:spcPts val="161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221615" algn="l"/>
                          <a:tab pos="783590" algn="l"/>
                          <a:tab pos="1888489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 уверенности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	своих	силах.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1460" indent="-219710" algn="just">
                        <a:lnSpc>
                          <a:spcPts val="1530"/>
                        </a:lnSpc>
                        <a:buAutoNum type="arabicPeriod"/>
                        <a:tabLst>
                          <a:tab pos="25209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r>
                        <a:rPr sz="14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правильной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3495" algn="just">
                        <a:lnSpc>
                          <a:spcPct val="958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оценки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соревновательной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обстановки,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возможностей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соперников.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699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ts val="164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" marR="237490">
                        <a:lnSpc>
                          <a:spcPts val="1620"/>
                        </a:lnSpc>
                        <a:spcBef>
                          <a:spcPts val="7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Уровень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итяз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5400" indent="342900">
                        <a:lnSpc>
                          <a:spcPts val="1610"/>
                        </a:lnSpc>
                        <a:tabLst>
                          <a:tab pos="130937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Уровень	пос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х  задач.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3495" indent="342900" algn="just">
                        <a:lnSpc>
                          <a:spcPct val="95900"/>
                        </a:lnSpc>
                        <a:spcBef>
                          <a:spcPts val="204"/>
                        </a:spcBef>
                        <a:buAutoNum type="arabicPeriod"/>
                        <a:tabLst>
                          <a:tab pos="1478280" algn="l"/>
                          <a:tab pos="1478915" algn="l"/>
                          <a:tab pos="176212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конкретных		реально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достижимых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постоянное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усложнение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с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последующим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контролем</a:t>
                      </a:r>
                      <a:r>
                        <a:rPr sz="14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обязательной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реализацией.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2860" algn="just">
                        <a:lnSpc>
                          <a:spcPts val="161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1268095" algn="l"/>
                          <a:tab pos="126873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ие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перспективных</a:t>
                      </a:r>
                      <a:r>
                        <a:rPr sz="14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4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5006" y="726185"/>
          <a:ext cx="6017895" cy="3616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070"/>
                <a:gridCol w="2413635"/>
                <a:gridCol w="2396490"/>
              </a:tblGrid>
              <a:tr h="1087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2860">
                        <a:lnSpc>
                          <a:spcPts val="1620"/>
                        </a:lnSpc>
                        <a:spcBef>
                          <a:spcPts val="220"/>
                        </a:spcBef>
                        <a:tabLst>
                          <a:tab pos="924560" algn="l"/>
                          <a:tab pos="1444625" algn="l"/>
                          <a:tab pos="194818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ос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	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рез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чета  с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		сп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ртсм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</a:t>
                      </a:r>
                      <a:r>
                        <a:rPr sz="14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правильной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765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самооценки</a:t>
                      </a:r>
                      <a:r>
                        <a:rPr sz="14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понимания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своих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действий.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2519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ts val="1645"/>
                        </a:lnSpc>
                        <a:spcBef>
                          <a:spcPts val="127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">
                        <a:lnSpc>
                          <a:spcPts val="164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Мотивы.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2384" marR="24765" indent="342900" algn="just">
                        <a:lnSpc>
                          <a:spcPct val="96000"/>
                        </a:lnSpc>
                        <a:tabLst>
                          <a:tab pos="149225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то,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выступает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качестве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вн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трен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побудителей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человека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деятельности.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4765" indent="342900">
                        <a:lnSpc>
                          <a:spcPts val="1610"/>
                        </a:lnSpc>
                        <a:spcBef>
                          <a:spcPts val="245"/>
                        </a:spcBef>
                        <a:buAutoNum type="arabicPeriod"/>
                        <a:tabLst>
                          <a:tab pos="675005" algn="l"/>
                          <a:tab pos="675640" algn="l"/>
                          <a:tab pos="1925320" algn="l"/>
                          <a:tab pos="218821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х  сп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ртс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ов		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530"/>
                        </a:lnSpc>
                        <a:tabLst>
                          <a:tab pos="178181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систематические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занятия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6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боксом.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765" algn="just">
                        <a:lnSpc>
                          <a:spcPts val="1610"/>
                        </a:lnSpc>
                        <a:spcBef>
                          <a:spcPts val="80"/>
                        </a:spcBef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Формирование устойчивого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глубокого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интереса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занятиям.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4130" algn="just">
                        <a:lnSpc>
                          <a:spcPts val="161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36957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Постановка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конкретных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реально</a:t>
                      </a:r>
                      <a:r>
                        <a:rPr sz="1400" spc="8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достижимых</a:t>
                      </a:r>
                      <a:r>
                        <a:rPr sz="1400" spc="8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задач.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4485" indent="-292735" algn="just">
                        <a:lnSpc>
                          <a:spcPts val="1530"/>
                        </a:lnSpc>
                        <a:buAutoNum type="arabicPeriod" startAt="2"/>
                        <a:tabLst>
                          <a:tab pos="32512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sz="1400" spc="8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4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текущих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84" marR="23495" algn="just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событиях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боксе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нас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стране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рубежом.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92911"/>
            <a:ext cx="5969000" cy="389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СПИСОК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ЛИТЕРАТУРЫ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Ананьев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Б.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проблемах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современного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человекознания.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Спб.: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Питер,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2000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0"/>
              </a:spcBef>
              <a:buAutoNum type="arabicPeriod"/>
              <a:tabLst>
                <a:tab pos="191135" algn="l"/>
              </a:tabLst>
            </a:pPr>
            <a:r>
              <a:rPr sz="1400" dirty="0">
                <a:latin typeface="Times New Roman"/>
                <a:cs typeface="Times New Roman"/>
              </a:rPr>
              <a:t>Асеев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Мотивация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поведения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формирование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Мысль,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1976.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0"/>
              </a:lnSpc>
              <a:buAutoNum type="arabicPeriod"/>
              <a:tabLst>
                <a:tab pos="191135" algn="l"/>
                <a:tab pos="1023619" algn="l"/>
                <a:tab pos="1384935" algn="l"/>
                <a:tab pos="1693545" algn="l"/>
                <a:tab pos="2230120" algn="l"/>
                <a:tab pos="2865120" algn="l"/>
                <a:tab pos="3630929" algn="l"/>
                <a:tab pos="4289425" algn="l"/>
                <a:tab pos="4776470" algn="l"/>
                <a:tab pos="4954270" algn="l"/>
                <a:tab pos="5340985" algn="l"/>
                <a:tab pos="5833745" algn="l"/>
              </a:tabLst>
            </a:pPr>
            <a:r>
              <a:rPr sz="1400" spc="-5" dirty="0">
                <a:latin typeface="Times New Roman"/>
                <a:cs typeface="Times New Roman"/>
              </a:rPr>
              <a:t>Байгулов	</a:t>
            </a:r>
            <a:r>
              <a:rPr sz="1400" dirty="0">
                <a:latin typeface="Times New Roman"/>
                <a:cs typeface="Times New Roman"/>
              </a:rPr>
              <a:t>Ю.	</a:t>
            </a:r>
            <a:r>
              <a:rPr sz="1400" spc="-5" dirty="0">
                <a:latin typeface="Times New Roman"/>
                <a:cs typeface="Times New Roman"/>
              </a:rPr>
              <a:t>П.	Бокс.	</a:t>
            </a:r>
            <a:r>
              <a:rPr sz="1400" dirty="0">
                <a:latin typeface="Times New Roman"/>
                <a:cs typeface="Times New Roman"/>
              </a:rPr>
              <a:t>Вчера,	</a:t>
            </a:r>
            <a:r>
              <a:rPr sz="1400" spc="-5" dirty="0">
                <a:latin typeface="Times New Roman"/>
                <a:cs typeface="Times New Roman"/>
              </a:rPr>
              <a:t>сегодня,	</a:t>
            </a:r>
            <a:r>
              <a:rPr sz="1400" dirty="0">
                <a:latin typeface="Times New Roman"/>
                <a:cs typeface="Times New Roman"/>
              </a:rPr>
              <a:t>завтра.	</a:t>
            </a:r>
            <a:r>
              <a:rPr sz="1400" spc="-5" dirty="0">
                <a:latin typeface="Times New Roman"/>
                <a:cs typeface="Times New Roman"/>
              </a:rPr>
              <a:t>ФиС	</a:t>
            </a:r>
            <a:r>
              <a:rPr sz="1400" dirty="0">
                <a:latin typeface="Times New Roman"/>
                <a:cs typeface="Times New Roman"/>
              </a:rPr>
              <a:t>,	</a:t>
            </a:r>
            <a:r>
              <a:rPr sz="1400" spc="-5" dirty="0">
                <a:latin typeface="Times New Roman"/>
                <a:cs typeface="Times New Roman"/>
              </a:rPr>
              <a:t>М.:	</a:t>
            </a:r>
            <a:r>
              <a:rPr sz="1400" dirty="0">
                <a:latin typeface="Times New Roman"/>
                <a:cs typeface="Times New Roman"/>
              </a:rPr>
              <a:t>2000	</a:t>
            </a:r>
            <a:r>
              <a:rPr sz="1400" spc="-5" dirty="0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191135" algn="l"/>
                <a:tab pos="2070100" algn="l"/>
                <a:tab pos="3860800" algn="l"/>
                <a:tab pos="5829935" algn="l"/>
              </a:tabLst>
            </a:pPr>
            <a:r>
              <a:rPr sz="1400" spc="-5" dirty="0">
                <a:latin typeface="Times New Roman"/>
                <a:cs typeface="Times New Roman"/>
              </a:rPr>
              <a:t>Байгулов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Ю.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Романин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Основы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настольного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тенниса.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М.,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ФиС.,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97</a:t>
            </a:r>
            <a:r>
              <a:rPr sz="1400" dirty="0">
                <a:latin typeface="Times New Roman"/>
                <a:cs typeface="Times New Roman"/>
              </a:rPr>
              <a:t>9	–	1</a:t>
            </a:r>
            <a:r>
              <a:rPr sz="1400" spc="-10" dirty="0">
                <a:latin typeface="Times New Roman"/>
                <a:cs typeface="Times New Roman"/>
              </a:rPr>
              <a:t>6</a:t>
            </a:r>
            <a:r>
              <a:rPr sz="1400" dirty="0">
                <a:latin typeface="Times New Roman"/>
                <a:cs typeface="Times New Roman"/>
              </a:rPr>
              <a:t>0	с.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5"/>
              </a:lnSpc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Барчукова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Анализ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//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Теория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  <a:tabLst>
                <a:tab pos="970280" algn="l"/>
                <a:tab pos="1970405" algn="l"/>
                <a:tab pos="3067050" algn="l"/>
                <a:tab pos="3932554" algn="l"/>
                <a:tab pos="4761230" algn="l"/>
                <a:tab pos="5536565" algn="l"/>
              </a:tabLst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р.	</a:t>
            </a: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К,	1</a:t>
            </a:r>
            <a:r>
              <a:rPr sz="1400" spc="-10" dirty="0">
                <a:latin typeface="Times New Roman"/>
                <a:cs typeface="Times New Roman"/>
              </a:rPr>
              <a:t>98</a:t>
            </a:r>
            <a:r>
              <a:rPr sz="1400" dirty="0">
                <a:latin typeface="Times New Roman"/>
                <a:cs typeface="Times New Roman"/>
              </a:rPr>
              <a:t>2,	№	5,	с	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spc="25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 startAt="6"/>
              <a:tabLst>
                <a:tab pos="191135" algn="l"/>
                <a:tab pos="5731510" algn="l"/>
              </a:tabLst>
            </a:pPr>
            <a:r>
              <a:rPr sz="1400" spc="-5" dirty="0">
                <a:latin typeface="Times New Roman"/>
                <a:cs typeface="Times New Roman"/>
              </a:rPr>
              <a:t>Барчукова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Захаров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Ключ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успеху //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спортивные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игры,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1985,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№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	27.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1610"/>
              </a:lnSpc>
              <a:buAutoNum type="arabicPeriod" startAt="6"/>
              <a:tabLst>
                <a:tab pos="191135" algn="l"/>
                <a:tab pos="908685" algn="l"/>
                <a:tab pos="1517650" algn="l"/>
                <a:tab pos="2431415" algn="l"/>
                <a:tab pos="2725420" algn="l"/>
                <a:tab pos="3180715" algn="l"/>
                <a:tab pos="3735070" algn="l"/>
                <a:tab pos="4034790" algn="l"/>
                <a:tab pos="4401820" algn="l"/>
                <a:tab pos="5010785" algn="l"/>
                <a:tab pos="5304790" algn="l"/>
                <a:tab pos="5671820" algn="l"/>
              </a:tabLst>
            </a:pPr>
            <a:r>
              <a:rPr sz="1400" spc="-5" dirty="0">
                <a:latin typeface="Times New Roman"/>
                <a:cs typeface="Times New Roman"/>
              </a:rPr>
              <a:t>Белиц-Гейман</a:t>
            </a:r>
            <a:r>
              <a:rPr sz="1400" dirty="0">
                <a:latin typeface="Times New Roman"/>
                <a:cs typeface="Times New Roman"/>
              </a:rPr>
              <a:t> С.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dirty="0">
                <a:latin typeface="Times New Roman"/>
                <a:cs typeface="Times New Roman"/>
              </a:rPr>
              <a:t> Анализ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кс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0" dirty="0">
                <a:latin typeface="Times New Roman"/>
                <a:cs typeface="Times New Roman"/>
              </a:rPr>
              <a:t>а</a:t>
            </a:r>
            <a:r>
              <a:rPr sz="1400" spc="5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Times New Roman"/>
                <a:cs typeface="Times New Roman"/>
              </a:rPr>
              <a:t>/	</a:t>
            </a:r>
            <a:r>
              <a:rPr sz="1400" spc="-5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кс:	Сб</a:t>
            </a:r>
            <a:r>
              <a:rPr sz="1400" spc="-10" dirty="0">
                <a:latin typeface="Times New Roman"/>
                <a:cs typeface="Times New Roman"/>
              </a:rPr>
              <a:t>ор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к.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из.	и	С,	19</a:t>
            </a:r>
            <a:r>
              <a:rPr sz="1400" spc="-10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2.	–	С.	</a:t>
            </a:r>
            <a:r>
              <a:rPr sz="1400" spc="5" dirty="0">
                <a:latin typeface="Times New Roman"/>
                <a:cs typeface="Times New Roman"/>
              </a:rPr>
              <a:t>5</a:t>
            </a:r>
            <a:r>
              <a:rPr sz="1400" spc="-15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0"/>
              </a:lnSpc>
              <a:buAutoNum type="arabicPeriod" startAt="6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Блудов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Ю.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М.,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Плахтиенко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А.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Личность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спорте: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Очерки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  <a:tabLst>
                <a:tab pos="1123315" algn="l"/>
                <a:tab pos="2266950" algn="l"/>
                <a:tab pos="2579370" algn="l"/>
                <a:tab pos="3052445" algn="l"/>
                <a:tab pos="3611879" algn="l"/>
                <a:tab pos="4401820" algn="l"/>
                <a:tab pos="5027295" algn="l"/>
                <a:tab pos="5339715" algn="l"/>
                <a:tab pos="5829935" algn="l"/>
              </a:tabLst>
            </a:pPr>
            <a:r>
              <a:rPr sz="1400" dirty="0">
                <a:latin typeface="Times New Roman"/>
                <a:cs typeface="Times New Roman"/>
              </a:rPr>
              <a:t>пс</a:t>
            </a:r>
            <a:r>
              <a:rPr sz="1400" spc="-10" dirty="0">
                <a:latin typeface="Times New Roman"/>
                <a:cs typeface="Times New Roman"/>
              </a:rPr>
              <a:t>их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ии	с</a:t>
            </a:r>
            <a:r>
              <a:rPr sz="1400" spc="-10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смена.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:	Со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.	</a:t>
            </a:r>
            <a:r>
              <a:rPr sz="1400" spc="-5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ос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ия,	</a:t>
            </a:r>
            <a:r>
              <a:rPr sz="1400" spc="-10" dirty="0">
                <a:latin typeface="Times New Roman"/>
                <a:cs typeface="Times New Roman"/>
              </a:rPr>
              <a:t>19</a:t>
            </a:r>
            <a:r>
              <a:rPr sz="1400" dirty="0">
                <a:latin typeface="Times New Roman"/>
                <a:cs typeface="Times New Roman"/>
              </a:rPr>
              <a:t>87.	–	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60	с.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AutoNum type="arabicPeriod" startAt="9"/>
              <a:tabLst>
                <a:tab pos="191135" algn="l"/>
                <a:tab pos="925830" algn="l"/>
                <a:tab pos="1302385" algn="l"/>
                <a:tab pos="1687830" algn="l"/>
                <a:tab pos="2756535" algn="l"/>
                <a:tab pos="3680460" algn="l"/>
                <a:tab pos="3977640" algn="l"/>
                <a:tab pos="5122545" algn="l"/>
                <a:tab pos="5550535" algn="l"/>
              </a:tabLst>
            </a:pPr>
            <a:r>
              <a:rPr sz="1400" spc="-5" dirty="0">
                <a:latin typeface="Times New Roman"/>
                <a:cs typeface="Times New Roman"/>
              </a:rPr>
              <a:t>Ганзен	</a:t>
            </a:r>
            <a:r>
              <a:rPr sz="1400" dirty="0">
                <a:latin typeface="Times New Roman"/>
                <a:cs typeface="Times New Roman"/>
              </a:rPr>
              <a:t>В.	</a:t>
            </a:r>
            <a:r>
              <a:rPr sz="1400" spc="-5" dirty="0">
                <a:latin typeface="Times New Roman"/>
                <a:cs typeface="Times New Roman"/>
              </a:rPr>
              <a:t>А.	</a:t>
            </a:r>
            <a:r>
              <a:rPr sz="1400" dirty="0">
                <a:latin typeface="Times New Roman"/>
                <a:cs typeface="Times New Roman"/>
              </a:rPr>
              <a:t>Системные	</a:t>
            </a:r>
            <a:r>
              <a:rPr sz="1400" spc="-5" dirty="0">
                <a:latin typeface="Times New Roman"/>
                <a:cs typeface="Times New Roman"/>
              </a:rPr>
              <a:t>описания	</a:t>
            </a:r>
            <a:r>
              <a:rPr sz="1400" dirty="0">
                <a:latin typeface="Times New Roman"/>
                <a:cs typeface="Times New Roman"/>
              </a:rPr>
              <a:t>в	</a:t>
            </a:r>
            <a:r>
              <a:rPr sz="1400" spc="-5" dirty="0">
                <a:latin typeface="Times New Roman"/>
                <a:cs typeface="Times New Roman"/>
              </a:rPr>
              <a:t>психологии.	Л.:	1984.</a:t>
            </a:r>
            <a:endParaRPr sz="1400">
              <a:latin typeface="Times New Roman"/>
              <a:cs typeface="Times New Roman"/>
            </a:endParaRPr>
          </a:p>
          <a:p>
            <a:pPr marL="278765" indent="-266700">
              <a:lnSpc>
                <a:spcPts val="1645"/>
              </a:lnSpc>
              <a:buAutoNum type="arabicPeriod" startAt="9"/>
              <a:tabLst>
                <a:tab pos="279400" algn="l"/>
              </a:tabLst>
            </a:pPr>
            <a:r>
              <a:rPr sz="1400" spc="-5" dirty="0">
                <a:latin typeface="Times New Roman"/>
                <a:cs typeface="Times New Roman"/>
              </a:rPr>
              <a:t>Губа</a:t>
            </a:r>
            <a:r>
              <a:rPr sz="1400" spc="6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6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spc="6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Морфобиомеханический</a:t>
            </a:r>
            <a:r>
              <a:rPr sz="1400" spc="6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подход</a:t>
            </a:r>
            <a:r>
              <a:rPr sz="1400" spc="6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как</a:t>
            </a:r>
            <a:r>
              <a:rPr sz="1400" spc="6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основа</a:t>
            </a:r>
            <a:r>
              <a:rPr sz="1400" spc="6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возрастного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549266"/>
            <a:ext cx="98615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ф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чес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о  </a:t>
            </a:r>
            <a:r>
              <a:rPr sz="1400" spc="-5" dirty="0">
                <a:latin typeface="Times New Roman"/>
                <a:cs typeface="Times New Roman"/>
              </a:rPr>
              <a:t>тренировка,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1284" y="4549266"/>
            <a:ext cx="211518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518159" marR="5080" indent="-506095">
              <a:lnSpc>
                <a:spcPts val="1610"/>
              </a:lnSpc>
              <a:spcBef>
                <a:spcPts val="215"/>
              </a:spcBef>
              <a:tabLst>
                <a:tab pos="1054735" algn="l"/>
                <a:tab pos="1322705" algn="l"/>
                <a:tab pos="1649730" algn="l"/>
                <a:tab pos="2002155" algn="l"/>
              </a:tabLst>
            </a:pP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ита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ия	и	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орта	//  </a:t>
            </a:r>
            <a:r>
              <a:rPr sz="1400" spc="-5" dirty="0">
                <a:latin typeface="Times New Roman"/>
                <a:cs typeface="Times New Roman"/>
              </a:rPr>
              <a:t>1999,			</a:t>
            </a:r>
            <a:r>
              <a:rPr sz="1400" dirty="0">
                <a:latin typeface="Times New Roman"/>
                <a:cs typeface="Times New Roman"/>
              </a:rPr>
              <a:t>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2000" y="4549266"/>
            <a:ext cx="2573655" cy="443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985" algn="r">
              <a:lnSpc>
                <a:spcPts val="1645"/>
              </a:lnSpc>
              <a:spcBef>
                <a:spcPts val="105"/>
              </a:spcBef>
              <a:tabLst>
                <a:tab pos="480695" algn="l"/>
                <a:tab pos="1563370" algn="l"/>
              </a:tabLst>
            </a:pPr>
            <a:r>
              <a:rPr sz="1400" spc="-5" dirty="0">
                <a:latin typeface="Times New Roman"/>
                <a:cs typeface="Times New Roman"/>
              </a:rPr>
              <a:t>ФК:	воспитание,	образование,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ts val="1645"/>
              </a:lnSpc>
              <a:tabLst>
                <a:tab pos="909319" algn="l"/>
                <a:tab pos="1805305" algn="l"/>
              </a:tabLst>
            </a:pPr>
            <a:r>
              <a:rPr sz="1400" dirty="0">
                <a:latin typeface="Times New Roman"/>
                <a:cs typeface="Times New Roman"/>
              </a:rPr>
              <a:t>¾,	С.	21-26.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4957698"/>
            <a:ext cx="5969635" cy="49434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8890" algn="just">
              <a:lnSpc>
                <a:spcPts val="1610"/>
              </a:lnSpc>
              <a:spcBef>
                <a:spcPts val="215"/>
              </a:spcBef>
              <a:buAutoNum type="arabicPeriod" startAt="11"/>
              <a:tabLst>
                <a:tab pos="281305" algn="l"/>
                <a:tab pos="1800225" algn="l"/>
                <a:tab pos="3458845" algn="l"/>
                <a:tab pos="4752340" algn="l"/>
                <a:tab pos="5817870" algn="l"/>
              </a:tabLst>
            </a:pPr>
            <a:r>
              <a:rPr sz="1400" spc="-5" dirty="0">
                <a:latin typeface="Times New Roman"/>
                <a:cs typeface="Times New Roman"/>
              </a:rPr>
              <a:t>Даугс Р. Наука </a:t>
            </a:r>
            <a:r>
              <a:rPr sz="1400" dirty="0">
                <a:latin typeface="Times New Roman"/>
                <a:cs typeface="Times New Roman"/>
              </a:rPr>
              <a:t>о </a:t>
            </a:r>
            <a:r>
              <a:rPr sz="1400" spc="-5" dirty="0">
                <a:latin typeface="Times New Roman"/>
                <a:cs typeface="Times New Roman"/>
              </a:rPr>
              <a:t>моторике перед лицом кризиса // Теория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практика </a:t>
            </a:r>
            <a:r>
              <a:rPr sz="1400" dirty="0">
                <a:latin typeface="Times New Roman"/>
                <a:cs typeface="Times New Roman"/>
              </a:rPr>
              <a:t> ф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чес</a:t>
            </a:r>
            <a:r>
              <a:rPr sz="1400" spc="-10" dirty="0">
                <a:latin typeface="Times New Roman"/>
                <a:cs typeface="Times New Roman"/>
              </a:rPr>
              <a:t>ко</a:t>
            </a:r>
            <a:r>
              <a:rPr sz="1400" dirty="0">
                <a:latin typeface="Times New Roman"/>
                <a:cs typeface="Times New Roman"/>
              </a:rPr>
              <a:t>й	к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5" dirty="0">
                <a:latin typeface="Times New Roman"/>
                <a:cs typeface="Times New Roman"/>
              </a:rPr>
              <a:t>л</a:t>
            </a:r>
            <a:r>
              <a:rPr sz="1400" spc="-5" dirty="0">
                <a:latin typeface="Times New Roman"/>
                <a:cs typeface="Times New Roman"/>
              </a:rPr>
              <a:t>ь</a:t>
            </a:r>
            <a:r>
              <a:rPr sz="1400" spc="5" dirty="0">
                <a:latin typeface="Times New Roman"/>
                <a:cs typeface="Times New Roman"/>
              </a:rPr>
              <a:t>т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ры,	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10" dirty="0">
                <a:latin typeface="Times New Roman"/>
                <a:cs typeface="Times New Roman"/>
              </a:rPr>
              <a:t>9</a:t>
            </a:r>
            <a:r>
              <a:rPr sz="1400" dirty="0">
                <a:latin typeface="Times New Roman"/>
                <a:cs typeface="Times New Roman"/>
              </a:rPr>
              <a:t>7,	№	5.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spcBef>
                <a:spcPts val="5"/>
              </a:spcBef>
              <a:buAutoNum type="arabicPeriod" startAt="11"/>
              <a:tabLst>
                <a:tab pos="279400" algn="l"/>
              </a:tabLst>
            </a:pPr>
            <a:r>
              <a:rPr sz="1400" spc="-5" dirty="0">
                <a:latin typeface="Times New Roman"/>
                <a:cs typeface="Times New Roman"/>
              </a:rPr>
              <a:t>Залесский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Олимпийский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спорта: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(по</a:t>
            </a:r>
            <a:r>
              <a:rPr sz="1400" dirty="0">
                <a:latin typeface="Times New Roman"/>
                <a:cs typeface="Times New Roman"/>
              </a:rPr>
              <a:t> матер.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беседы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заслуж. </a:t>
            </a:r>
            <a:r>
              <a:rPr sz="1400" dirty="0">
                <a:latin typeface="Times New Roman"/>
                <a:cs typeface="Times New Roman"/>
              </a:rPr>
              <a:t>тренером </a:t>
            </a:r>
            <a:r>
              <a:rPr sz="1400" spc="-5" dirty="0">
                <a:latin typeface="Times New Roman"/>
                <a:cs typeface="Times New Roman"/>
              </a:rPr>
              <a:t>СССР </a:t>
            </a:r>
            <a:r>
              <a:rPr sz="1400" dirty="0">
                <a:latin typeface="Times New Roman"/>
                <a:cs typeface="Times New Roman"/>
              </a:rPr>
              <a:t>С. </a:t>
            </a:r>
            <a:r>
              <a:rPr sz="1400" spc="-5" dirty="0">
                <a:latin typeface="Times New Roman"/>
                <a:cs typeface="Times New Roman"/>
              </a:rPr>
              <a:t>Д. Шпрахом) </a:t>
            </a:r>
            <a:r>
              <a:rPr sz="1400" dirty="0">
                <a:latin typeface="Times New Roman"/>
                <a:cs typeface="Times New Roman"/>
              </a:rPr>
              <a:t>// </a:t>
            </a:r>
            <a:r>
              <a:rPr sz="1400" spc="-5" dirty="0">
                <a:latin typeface="Times New Roman"/>
                <a:cs typeface="Times New Roman"/>
              </a:rPr>
              <a:t>наука </a:t>
            </a:r>
            <a:r>
              <a:rPr sz="1400" dirty="0">
                <a:latin typeface="Times New Roman"/>
                <a:cs typeface="Times New Roman"/>
              </a:rPr>
              <a:t>и жизнь. – </a:t>
            </a:r>
            <a:r>
              <a:rPr sz="1400" spc="-5" dirty="0">
                <a:latin typeface="Times New Roman"/>
                <a:cs typeface="Times New Roman"/>
              </a:rPr>
              <a:t>1987 -№ </a:t>
            </a:r>
            <a:r>
              <a:rPr sz="1400" dirty="0">
                <a:latin typeface="Times New Roman"/>
                <a:cs typeface="Times New Roman"/>
              </a:rPr>
              <a:t>2. – С.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147-151.</a:t>
            </a:r>
            <a:endParaRPr sz="1400">
              <a:latin typeface="Times New Roman"/>
              <a:cs typeface="Times New Roman"/>
            </a:endParaRPr>
          </a:p>
          <a:p>
            <a:pPr marL="280670" indent="-268605" algn="just">
              <a:lnSpc>
                <a:spcPts val="1530"/>
              </a:lnSpc>
              <a:buAutoNum type="arabicPeriod" startAt="11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Иванов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Коллегорский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Теннис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столе.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ФиС,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1970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96100"/>
              </a:lnSpc>
              <a:spcBef>
                <a:spcPts val="30"/>
              </a:spcBef>
              <a:buAutoNum type="arabicPeriod" startAt="11"/>
              <a:tabLst>
                <a:tab pos="281305" algn="l"/>
                <a:tab pos="1635125" algn="l"/>
                <a:tab pos="3027680" algn="l"/>
                <a:tab pos="4384040" algn="l"/>
                <a:tab pos="5730240" algn="l"/>
              </a:tabLst>
            </a:pPr>
            <a:r>
              <a:rPr sz="1400" spc="-5" dirty="0">
                <a:latin typeface="Times New Roman"/>
                <a:cs typeface="Times New Roman"/>
              </a:rPr>
              <a:t>Игуменов</a:t>
            </a:r>
            <a:r>
              <a:rPr sz="1400" dirty="0">
                <a:latin typeface="Times New Roman"/>
                <a:cs typeface="Times New Roman"/>
              </a:rPr>
              <a:t> В.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М.,</a:t>
            </a:r>
            <a:r>
              <a:rPr sz="1400" dirty="0">
                <a:latin typeface="Times New Roman"/>
                <a:cs typeface="Times New Roman"/>
              </a:rPr>
              <a:t> Шиян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Проблема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планирования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предсоревновательной подготовки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спортивной </a:t>
            </a:r>
            <a:r>
              <a:rPr sz="1400" dirty="0">
                <a:latin typeface="Times New Roman"/>
                <a:cs typeface="Times New Roman"/>
              </a:rPr>
              <a:t>борьбе </a:t>
            </a:r>
            <a:r>
              <a:rPr sz="1400" spc="-5" dirty="0">
                <a:latin typeface="Times New Roman"/>
                <a:cs typeface="Times New Roman"/>
              </a:rPr>
              <a:t>// Теория </a:t>
            </a:r>
            <a:r>
              <a:rPr sz="1400" dirty="0">
                <a:latin typeface="Times New Roman"/>
                <a:cs typeface="Times New Roman"/>
              </a:rPr>
              <a:t>и пр. </a:t>
            </a:r>
            <a:r>
              <a:rPr sz="1400" spc="-10" dirty="0">
                <a:latin typeface="Times New Roman"/>
                <a:cs typeface="Times New Roman"/>
              </a:rPr>
              <a:t>ФК.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99</a:t>
            </a:r>
            <a:r>
              <a:rPr sz="1400" dirty="0">
                <a:latin typeface="Times New Roman"/>
                <a:cs typeface="Times New Roman"/>
              </a:rPr>
              <a:t>8,	№	5,	с.	61.</a:t>
            </a:r>
            <a:endParaRPr sz="1400">
              <a:latin typeface="Times New Roman"/>
              <a:cs typeface="Times New Roman"/>
            </a:endParaRPr>
          </a:p>
          <a:p>
            <a:pPr marL="280670" indent="-268605" algn="just">
              <a:lnSpc>
                <a:spcPts val="1570"/>
              </a:lnSpc>
              <a:buAutoNum type="arabicPeriod" startAt="11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Ильин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Теория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функциональных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физиологии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психологии.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0"/>
              </a:lnSpc>
              <a:tabLst>
                <a:tab pos="1257300" algn="l"/>
                <a:tab pos="2663825" algn="l"/>
                <a:tab pos="4325620" algn="l"/>
                <a:tab pos="5836920" algn="l"/>
              </a:tabLst>
            </a:pPr>
            <a:r>
              <a:rPr sz="1400" dirty="0">
                <a:latin typeface="Times New Roman"/>
                <a:cs typeface="Times New Roman"/>
              </a:rPr>
              <a:t>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а,	1</a:t>
            </a:r>
            <a:r>
              <a:rPr sz="1400" spc="-10" dirty="0">
                <a:latin typeface="Times New Roman"/>
                <a:cs typeface="Times New Roman"/>
              </a:rPr>
              <a:t>97</a:t>
            </a:r>
            <a:r>
              <a:rPr sz="1400" dirty="0">
                <a:latin typeface="Times New Roman"/>
                <a:cs typeface="Times New Roman"/>
              </a:rPr>
              <a:t>8	</a:t>
            </a:r>
            <a:r>
              <a:rPr sz="1400" spc="-5" dirty="0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  <a:buAutoNum type="arabicPeriod" startAt="16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Левитов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Д.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психических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состояниях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человека.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просвещение,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1964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16"/>
              <a:tabLst>
                <a:tab pos="281305" algn="l"/>
                <a:tab pos="1398905" algn="l"/>
                <a:tab pos="3039110" algn="l"/>
                <a:tab pos="4089400" algn="l"/>
                <a:tab pos="5554345" algn="l"/>
              </a:tabLst>
            </a:pP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15" dirty="0">
                <a:latin typeface="Times New Roman"/>
                <a:cs typeface="Times New Roman"/>
              </a:rPr>
              <a:t>я</a:t>
            </a:r>
            <a:r>
              <a:rPr sz="1400" dirty="0">
                <a:latin typeface="Times New Roman"/>
                <a:cs typeface="Times New Roman"/>
              </a:rPr>
              <a:t>н	</a:t>
            </a:r>
            <a:r>
              <a:rPr sz="1400" spc="-15" dirty="0">
                <a:latin typeface="Times New Roman"/>
                <a:cs typeface="Times New Roman"/>
              </a:rPr>
              <a:t>Ч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Х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эй</a:t>
            </a:r>
            <a:r>
              <a:rPr sz="1400" dirty="0">
                <a:latin typeface="Times New Roman"/>
                <a:cs typeface="Times New Roman"/>
              </a:rPr>
              <a:t>,	</a:t>
            </a:r>
            <a:r>
              <a:rPr sz="1400" spc="5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у	</a:t>
            </a:r>
            <a:r>
              <a:rPr sz="1400" spc="-10" dirty="0">
                <a:latin typeface="Times New Roman"/>
                <a:cs typeface="Times New Roman"/>
              </a:rPr>
              <a:t>Ц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ан.	</a:t>
            </a:r>
            <a:r>
              <a:rPr sz="1400" spc="-5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кс.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614"/>
              </a:lnSpc>
              <a:buAutoNum type="arabicPeriod" startAt="16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Максименко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Д.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Общая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психология.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Рефл-бук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К.: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Ваклер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2004.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  <a:tabLst>
                <a:tab pos="5830570" algn="l"/>
              </a:tabLst>
            </a:pP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10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8	с.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  <a:buAutoNum type="arabicPeriod" startAt="19"/>
              <a:tabLst>
                <a:tab pos="281305" algn="l"/>
                <a:tab pos="2455545" algn="l"/>
                <a:tab pos="3947795" algn="l"/>
                <a:tab pos="5596890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Марищук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Серова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Информационные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аспекты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управления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ртс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ом.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,	19</a:t>
            </a:r>
            <a:r>
              <a:rPr sz="1400" spc="-10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19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Марищук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Л.,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Серова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Информационные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аспекты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управления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1791335" algn="l"/>
                <a:tab pos="2617470" algn="l"/>
                <a:tab pos="3606800" algn="l"/>
                <a:tab pos="4742815" algn="l"/>
                <a:tab pos="5835650" algn="l"/>
              </a:tabLst>
            </a:pPr>
            <a:r>
              <a:rPr sz="1400" dirty="0">
                <a:latin typeface="Times New Roman"/>
                <a:cs typeface="Times New Roman"/>
              </a:rPr>
              <a:t>сп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ртс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ом.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иС,	1</a:t>
            </a:r>
            <a:r>
              <a:rPr sz="1400" spc="-10" dirty="0">
                <a:latin typeface="Times New Roman"/>
                <a:cs typeface="Times New Roman"/>
              </a:rPr>
              <a:t>98</a:t>
            </a:r>
            <a:r>
              <a:rPr sz="1400" dirty="0">
                <a:latin typeface="Times New Roman"/>
                <a:cs typeface="Times New Roman"/>
              </a:rPr>
              <a:t>3	</a:t>
            </a:r>
            <a:r>
              <a:rPr sz="1400" spc="-5" dirty="0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  <a:buAutoNum type="arabicPeriod" startAt="21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Матвеев Л. П. Теория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методика физической культуры (общие основы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теории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методики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физического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воспитания;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теоретико-методические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аспекты спорта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профессионально-прикладных форм физической культуры):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Учебн.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ин-тов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физ.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культуры.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М.: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Физкультура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1991.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543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8365" cy="105854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  <a:buAutoNum type="arabicPeriod" startAt="22"/>
              <a:tabLst>
                <a:tab pos="281305" algn="l"/>
                <a:tab pos="972185" algn="l"/>
                <a:tab pos="1431925" algn="l"/>
                <a:tab pos="2331720" algn="l"/>
                <a:tab pos="2785745" algn="l"/>
                <a:tab pos="3835400" algn="l"/>
                <a:tab pos="4500245" algn="l"/>
                <a:tab pos="4947920" algn="l"/>
                <a:tab pos="555434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Матыцин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Многолетняя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подготовка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юных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настольном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теннисе	//	</a:t>
            </a:r>
            <a:r>
              <a:rPr sz="1400" spc="-20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рия	и	пр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ктика	</a:t>
            </a: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К.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,	2</a:t>
            </a:r>
            <a:r>
              <a:rPr sz="1400" spc="-10" dirty="0">
                <a:latin typeface="Times New Roman"/>
                <a:cs typeface="Times New Roman"/>
              </a:rPr>
              <a:t>00</a:t>
            </a:r>
            <a:r>
              <a:rPr sz="1400" dirty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22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Матыцин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Подготовка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высококвалифицированных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80"/>
              </a:spcBef>
              <a:tabLst>
                <a:tab pos="1146810" algn="l"/>
                <a:tab pos="1995170" algn="l"/>
                <a:tab pos="2322830" algn="l"/>
                <a:tab pos="3105785" algn="l"/>
                <a:tab pos="4641850" algn="l"/>
              </a:tabLst>
            </a:pPr>
            <a:r>
              <a:rPr sz="1400" dirty="0">
                <a:latin typeface="Times New Roman"/>
                <a:cs typeface="Times New Roman"/>
              </a:rPr>
              <a:t>нас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м	те</a:t>
            </a:r>
            <a:r>
              <a:rPr sz="1400" spc="-10" dirty="0">
                <a:latin typeface="Times New Roman"/>
                <a:cs typeface="Times New Roman"/>
              </a:rPr>
              <a:t>нн</a:t>
            </a:r>
            <a:r>
              <a:rPr sz="1400" dirty="0">
                <a:latin typeface="Times New Roman"/>
                <a:cs typeface="Times New Roman"/>
              </a:rPr>
              <a:t>исе	с	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чет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м	и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ди</a:t>
            </a:r>
            <a:r>
              <a:rPr sz="1400" spc="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ид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ал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х	пс</a:t>
            </a:r>
            <a:r>
              <a:rPr sz="1400" spc="-10" dirty="0">
                <a:latin typeface="Times New Roman"/>
                <a:cs typeface="Times New Roman"/>
              </a:rPr>
              <a:t>их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ич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ск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х  </a:t>
            </a:r>
            <a:r>
              <a:rPr sz="1400" spc="-5" dirty="0">
                <a:latin typeface="Times New Roman"/>
                <a:cs typeface="Times New Roman"/>
              </a:rPr>
              <a:t>особенностей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Дисс.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соис.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ученой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степени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канд.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712721"/>
            <a:ext cx="4443730" cy="443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  <a:tabLst>
                <a:tab pos="1445895" algn="l"/>
                <a:tab pos="2963545" algn="l"/>
                <a:tab pos="4178300" algn="l"/>
              </a:tabLst>
            </a:pPr>
            <a:r>
              <a:rPr sz="1400" dirty="0">
                <a:latin typeface="Times New Roman"/>
                <a:cs typeface="Times New Roman"/>
              </a:rPr>
              <a:t>пед.	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к.	–	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1995170" algn="l"/>
                <a:tab pos="3950970" algn="l"/>
              </a:tabLst>
            </a:pPr>
            <a:r>
              <a:rPr sz="1400" spc="5" dirty="0">
                <a:latin typeface="Times New Roman"/>
                <a:cs typeface="Times New Roman"/>
              </a:rPr>
              <a:t>24.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Бокс:	</a:t>
            </a:r>
            <a:r>
              <a:rPr sz="1400" dirty="0">
                <a:latin typeface="Times New Roman"/>
                <a:cs typeface="Times New Roman"/>
              </a:rPr>
              <a:t>Журнал.	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6134" y="1712721"/>
            <a:ext cx="63055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203200">
              <a:lnSpc>
                <a:spcPts val="1610"/>
              </a:lnSpc>
              <a:spcBef>
                <a:spcPts val="215"/>
              </a:spcBef>
            </a:pP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10" dirty="0">
                <a:latin typeface="Times New Roman"/>
                <a:cs typeface="Times New Roman"/>
              </a:rPr>
              <a:t>9</a:t>
            </a:r>
            <a:r>
              <a:rPr sz="1400" dirty="0">
                <a:latin typeface="Times New Roman"/>
                <a:cs typeface="Times New Roman"/>
              </a:rPr>
              <a:t>0. 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00</a:t>
            </a: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122677"/>
            <a:ext cx="5969000" cy="49415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6350" algn="just">
              <a:lnSpc>
                <a:spcPts val="1610"/>
              </a:lnSpc>
              <a:spcBef>
                <a:spcPts val="215"/>
              </a:spcBef>
              <a:buAutoNum type="arabicPeriod" startAt="25"/>
              <a:tabLst>
                <a:tab pos="281305" algn="l"/>
                <a:tab pos="1304925" algn="l"/>
                <a:tab pos="1898014" algn="l"/>
                <a:tab pos="2654935" algn="l"/>
                <a:tab pos="3558540" algn="l"/>
                <a:tab pos="4464685" algn="l"/>
                <a:tab pos="5059045" algn="l"/>
                <a:tab pos="5830570" algn="l"/>
              </a:tabLst>
            </a:pPr>
            <a:r>
              <a:rPr sz="1400" spc="-5" dirty="0">
                <a:latin typeface="Times New Roman"/>
                <a:cs typeface="Times New Roman"/>
              </a:rPr>
              <a:t>Ормаи Л. Современный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Бокс: </a:t>
            </a:r>
            <a:r>
              <a:rPr sz="1400" spc="-10" dirty="0">
                <a:latin typeface="Times New Roman"/>
                <a:cs typeface="Times New Roman"/>
              </a:rPr>
              <a:t>Пер.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венгерского </a:t>
            </a:r>
            <a:r>
              <a:rPr sz="1400" dirty="0">
                <a:latin typeface="Times New Roman"/>
                <a:cs typeface="Times New Roman"/>
              </a:rPr>
              <a:t>/ </a:t>
            </a:r>
            <a:r>
              <a:rPr sz="1400" spc="-5" dirty="0">
                <a:latin typeface="Times New Roman"/>
                <a:cs typeface="Times New Roman"/>
              </a:rPr>
              <a:t>Предисловие Л. </a:t>
            </a:r>
            <a:r>
              <a:rPr sz="1400" dirty="0">
                <a:latin typeface="Times New Roman"/>
                <a:cs typeface="Times New Roman"/>
              </a:rPr>
              <a:t>С.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Мак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ро</a:t>
            </a:r>
            <a:r>
              <a:rPr sz="1400" spc="-5" dirty="0">
                <a:latin typeface="Times New Roman"/>
                <a:cs typeface="Times New Roman"/>
              </a:rPr>
              <a:t>ва</a:t>
            </a:r>
            <a:r>
              <a:rPr sz="1400" dirty="0">
                <a:latin typeface="Times New Roman"/>
                <a:cs typeface="Times New Roman"/>
              </a:rPr>
              <a:t>.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иС,	1</a:t>
            </a:r>
            <a:r>
              <a:rPr sz="1400" spc="-10" dirty="0">
                <a:latin typeface="Times New Roman"/>
                <a:cs typeface="Times New Roman"/>
              </a:rPr>
              <a:t>9</a:t>
            </a:r>
            <a:r>
              <a:rPr sz="1400" dirty="0">
                <a:latin typeface="Times New Roman"/>
                <a:cs typeface="Times New Roman"/>
              </a:rPr>
              <a:t>85.	–	1</a:t>
            </a:r>
            <a:r>
              <a:rPr sz="1400" spc="-10" dirty="0">
                <a:latin typeface="Times New Roman"/>
                <a:cs typeface="Times New Roman"/>
              </a:rPr>
              <a:t>7</a:t>
            </a:r>
            <a:r>
              <a:rPr sz="1400" dirty="0">
                <a:latin typeface="Times New Roman"/>
                <a:cs typeface="Times New Roman"/>
              </a:rPr>
              <a:t>5	с.</a:t>
            </a:r>
            <a:endParaRPr sz="1400">
              <a:latin typeface="Times New Roman"/>
              <a:cs typeface="Times New Roman"/>
            </a:endParaRPr>
          </a:p>
          <a:p>
            <a:pPr marL="280670" indent="-268605" algn="just">
              <a:lnSpc>
                <a:spcPts val="1530"/>
              </a:lnSpc>
              <a:buAutoNum type="arabicPeriod" startAt="25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Плахтиенко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А.,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Блудов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Ю.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Надежность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спорте.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Физкультура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0"/>
              </a:lnSpc>
              <a:tabLst>
                <a:tab pos="1005840" algn="l"/>
                <a:tab pos="2377440" algn="l"/>
                <a:tab pos="3676650" algn="l"/>
                <a:tab pos="4664710" algn="l"/>
                <a:tab pos="5829935" algn="l"/>
              </a:tabLst>
            </a:pPr>
            <a:r>
              <a:rPr sz="1400" dirty="0">
                <a:latin typeface="Times New Roman"/>
                <a:cs typeface="Times New Roman"/>
              </a:rPr>
              <a:t>и	сп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рт,	19</a:t>
            </a:r>
            <a:r>
              <a:rPr sz="1400" spc="-10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3.	–	176	с.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200"/>
              </a:lnSpc>
              <a:spcBef>
                <a:spcPts val="25"/>
              </a:spcBef>
              <a:buAutoNum type="arabicPeriod" startAt="27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Портных </a:t>
            </a:r>
            <a:r>
              <a:rPr sz="1400" dirty="0">
                <a:latin typeface="Times New Roman"/>
                <a:cs typeface="Times New Roman"/>
              </a:rPr>
              <a:t>Ю. </a:t>
            </a:r>
            <a:r>
              <a:rPr sz="1400" spc="-5" dirty="0">
                <a:latin typeface="Times New Roman"/>
                <a:cs typeface="Times New Roman"/>
              </a:rPr>
              <a:t>И. Дидактические основы использования </a:t>
            </a:r>
            <a:r>
              <a:rPr sz="1400" dirty="0">
                <a:latin typeface="Times New Roman"/>
                <a:cs typeface="Times New Roman"/>
              </a:rPr>
              <a:t>игр в </a:t>
            </a:r>
            <a:r>
              <a:rPr sz="1400" spc="-5" dirty="0">
                <a:latin typeface="Times New Roman"/>
                <a:cs typeface="Times New Roman"/>
              </a:rPr>
              <a:t>физическом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воспитании, образовании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спорте: Автореф. дис…. докт. пед. наук.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Спб.,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1994</a:t>
            </a:r>
            <a:endParaRPr sz="1400">
              <a:latin typeface="Times New Roman"/>
              <a:cs typeface="Times New Roman"/>
            </a:endParaRPr>
          </a:p>
          <a:p>
            <a:pPr marL="280670" indent="-268605" algn="just">
              <a:lnSpc>
                <a:spcPts val="1570"/>
              </a:lnSpc>
              <a:buAutoNum type="arabicPeriod" startAt="27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Портных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Ю.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И.,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Серова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Психологическая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подготовка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игроков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/   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СПбГАФК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им.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spc="525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Ф.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Лесгафта.</a:t>
            </a:r>
            <a:r>
              <a:rPr sz="1400" spc="535" dirty="0">
                <a:latin typeface="Times New Roman"/>
                <a:cs typeface="Times New Roman"/>
              </a:rPr>
              <a:t> </a:t>
            </a:r>
            <a:r>
              <a:rPr sz="1400" spc="5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  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СПб.,</a:t>
            </a:r>
            <a:r>
              <a:rPr sz="1400" spc="520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1997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  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Т.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  <a:buAutoNum type="arabicPeriod" startAt="29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Психология спорта: Хрестоматия </a:t>
            </a:r>
            <a:r>
              <a:rPr sz="1400" dirty="0">
                <a:latin typeface="Times New Roman"/>
                <a:cs typeface="Times New Roman"/>
              </a:rPr>
              <a:t>/ сост. – </a:t>
            </a:r>
            <a:r>
              <a:rPr sz="1400" spc="-5" dirty="0">
                <a:latin typeface="Times New Roman"/>
                <a:cs typeface="Times New Roman"/>
              </a:rPr>
              <a:t>ред. А. Е. </a:t>
            </a:r>
            <a:r>
              <a:rPr sz="1400" dirty="0">
                <a:latin typeface="Times New Roman"/>
                <a:cs typeface="Times New Roman"/>
              </a:rPr>
              <a:t>Тарас /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-5" dirty="0">
                <a:latin typeface="Times New Roman"/>
                <a:cs typeface="Times New Roman"/>
              </a:rPr>
              <a:t>М: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АСТ;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Мн.: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харвест,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2005.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352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с.-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(библ.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практ.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псих.).</a:t>
            </a:r>
            <a:endParaRPr sz="1400">
              <a:latin typeface="Times New Roman"/>
              <a:cs typeface="Times New Roman"/>
            </a:endParaRPr>
          </a:p>
          <a:p>
            <a:pPr marL="280670" indent="-268605" algn="just">
              <a:lnSpc>
                <a:spcPts val="1530"/>
              </a:lnSpc>
              <a:buAutoNum type="arabicPeriod" startAt="29"/>
              <a:tabLst>
                <a:tab pos="281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Пузик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И.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Возрастная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морфология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скелетной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мускулатуры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человека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//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latin typeface="Times New Roman"/>
                <a:cs typeface="Times New Roman"/>
              </a:rPr>
              <a:t>Изв.</a:t>
            </a:r>
            <a:r>
              <a:rPr sz="1400" spc="495" dirty="0">
                <a:latin typeface="Times New Roman"/>
                <a:cs typeface="Times New Roman"/>
              </a:rPr>
              <a:t>    </a:t>
            </a:r>
            <a:r>
              <a:rPr sz="1400" spc="-5" dirty="0">
                <a:latin typeface="Times New Roman"/>
                <a:cs typeface="Times New Roman"/>
              </a:rPr>
              <a:t>АПН</a:t>
            </a:r>
            <a:r>
              <a:rPr sz="1400" spc="500" dirty="0">
                <a:latin typeface="Times New Roman"/>
                <a:cs typeface="Times New Roman"/>
              </a:rPr>
              <a:t>   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РСФСР.</a:t>
            </a:r>
            <a:r>
              <a:rPr sz="1400" spc="495" dirty="0">
                <a:latin typeface="Times New Roman"/>
                <a:cs typeface="Times New Roman"/>
              </a:rPr>
              <a:t>   </a:t>
            </a:r>
            <a:r>
              <a:rPr sz="1400" spc="5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1954.</a:t>
            </a:r>
            <a:r>
              <a:rPr sz="1400" spc="495" dirty="0">
                <a:latin typeface="Times New Roman"/>
                <a:cs typeface="Times New Roman"/>
              </a:rPr>
              <a:t>   </a:t>
            </a:r>
            <a:r>
              <a:rPr sz="1400" spc="5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Вып.</a:t>
            </a:r>
            <a:r>
              <a:rPr sz="1400" spc="495" dirty="0">
                <a:latin typeface="Times New Roman"/>
                <a:cs typeface="Times New Roman"/>
              </a:rPr>
              <a:t>    </a:t>
            </a:r>
            <a:r>
              <a:rPr sz="1400" dirty="0">
                <a:latin typeface="Times New Roman"/>
                <a:cs typeface="Times New Roman"/>
              </a:rPr>
              <a:t>60,        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        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49-86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614"/>
              </a:lnSpc>
              <a:buAutoNum type="arabicPeriod" startAt="31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Родионов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А.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Практическая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психология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спорта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физической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культуры.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2391410" algn="l"/>
                <a:tab pos="5553710" algn="l"/>
              </a:tabLst>
            </a:pPr>
            <a:r>
              <a:rPr sz="1400" dirty="0">
                <a:latin typeface="Times New Roman"/>
                <a:cs typeface="Times New Roman"/>
              </a:rPr>
              <a:t>–	Махачкала,	</a:t>
            </a:r>
            <a:r>
              <a:rPr sz="1400" spc="-5" dirty="0">
                <a:latin typeface="Times New Roman"/>
                <a:cs typeface="Times New Roman"/>
              </a:rPr>
              <a:t>2002.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 startAt="32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Родионов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А.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Психология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физического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воспитания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спорта: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Учебник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вузов.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М.: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Академический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Проект: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Фонд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Мир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2004.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576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32"/>
              <a:tabLst>
                <a:tab pos="281305" algn="l"/>
                <a:tab pos="1442085" algn="l"/>
                <a:tab pos="1814195" algn="l"/>
                <a:tab pos="2188210" algn="l"/>
                <a:tab pos="2995930" algn="l"/>
                <a:tab pos="3695700" algn="l"/>
                <a:tab pos="4797425" algn="l"/>
                <a:tab pos="5097145" algn="l"/>
                <a:tab pos="5554345" algn="l"/>
              </a:tabLst>
            </a:pPr>
            <a:r>
              <a:rPr sz="1400" spc="-5" dirty="0">
                <a:latin typeface="Times New Roman"/>
                <a:cs typeface="Times New Roman"/>
              </a:rPr>
              <a:t>Р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нште</a:t>
            </a:r>
            <a:r>
              <a:rPr sz="1400" spc="-10" dirty="0">
                <a:latin typeface="Times New Roman"/>
                <a:cs typeface="Times New Roman"/>
              </a:rPr>
              <a:t>й</a:t>
            </a:r>
            <a:r>
              <a:rPr sz="1400" dirty="0">
                <a:latin typeface="Times New Roman"/>
                <a:cs typeface="Times New Roman"/>
              </a:rPr>
              <a:t>н	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.	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.	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сно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ы	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бщ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й	п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х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20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г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и	–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,	1</a:t>
            </a:r>
            <a:r>
              <a:rPr sz="1400" spc="-10" dirty="0">
                <a:latin typeface="Times New Roman"/>
                <a:cs typeface="Times New Roman"/>
              </a:rPr>
              <a:t>94</a:t>
            </a:r>
            <a:r>
              <a:rPr sz="1400" dirty="0"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1620"/>
              </a:lnSpc>
              <a:spcBef>
                <a:spcPts val="65"/>
              </a:spcBef>
              <a:buAutoNum type="arabicPeriod" startAt="32"/>
              <a:tabLst>
                <a:tab pos="281305" algn="l"/>
                <a:tab pos="893444" algn="l"/>
                <a:tab pos="1461770" algn="l"/>
                <a:tab pos="2295525" algn="l"/>
                <a:tab pos="2863850" algn="l"/>
                <a:tab pos="3718560" algn="l"/>
                <a:tab pos="4330700" algn="l"/>
                <a:tab pos="4897755" algn="l"/>
                <a:tab pos="5539105" algn="l"/>
              </a:tabLst>
            </a:pPr>
            <a:r>
              <a:rPr sz="1400" spc="-5" dirty="0">
                <a:latin typeface="Times New Roman"/>
                <a:cs typeface="Times New Roman"/>
              </a:rPr>
              <a:t>Серова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Психограмма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игровика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//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Вестник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ПА</a:t>
            </a:r>
            <a:r>
              <a:rPr sz="1400" dirty="0">
                <a:latin typeface="Times New Roman"/>
                <a:cs typeface="Times New Roman"/>
              </a:rPr>
              <a:t>.	–	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10" dirty="0">
                <a:latin typeface="Times New Roman"/>
                <a:cs typeface="Times New Roman"/>
              </a:rPr>
              <a:t>9</a:t>
            </a:r>
            <a:r>
              <a:rPr sz="1400" dirty="0">
                <a:latin typeface="Times New Roman"/>
                <a:cs typeface="Times New Roman"/>
              </a:rPr>
              <a:t>6	–	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п.	6.	–	С.	</a:t>
            </a:r>
            <a:r>
              <a:rPr sz="1400" spc="-10" dirty="0">
                <a:latin typeface="Times New Roman"/>
                <a:cs typeface="Times New Roman"/>
              </a:rPr>
              <a:t>6</a:t>
            </a:r>
            <a:r>
              <a:rPr sz="1400" spc="5" dirty="0">
                <a:latin typeface="Times New Roman"/>
                <a:cs typeface="Times New Roman"/>
              </a:rPr>
              <a:t>7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70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32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Сопов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Ф.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Психические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напряженной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профессиональной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деятельности: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Учебное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пособие.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М.: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Академический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проект,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Трикста,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2005.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702945" algn="l"/>
                <a:tab pos="1569085" algn="l"/>
                <a:tab pos="2294255" algn="l"/>
                <a:tab pos="2984500" algn="l"/>
                <a:tab pos="4977130" algn="l"/>
              </a:tabLst>
            </a:pPr>
            <a:r>
              <a:rPr sz="1400" dirty="0">
                <a:latin typeface="Times New Roman"/>
                <a:cs typeface="Times New Roman"/>
              </a:rPr>
              <a:t>–	</a:t>
            </a:r>
            <a:r>
              <a:rPr sz="1400" spc="-5" dirty="0">
                <a:latin typeface="Times New Roman"/>
                <a:cs typeface="Times New Roman"/>
              </a:rPr>
              <a:t>128	</a:t>
            </a:r>
            <a:r>
              <a:rPr sz="1400" dirty="0">
                <a:latin typeface="Times New Roman"/>
                <a:cs typeface="Times New Roman"/>
              </a:rPr>
              <a:t>с.	–	</a:t>
            </a:r>
            <a:r>
              <a:rPr sz="1400" spc="-5" dirty="0">
                <a:latin typeface="Times New Roman"/>
                <a:cs typeface="Times New Roman"/>
              </a:rPr>
              <a:t>(Психологические	технологии).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5" dirty="0">
                <a:latin typeface="Times New Roman"/>
                <a:cs typeface="Times New Roman"/>
              </a:rPr>
              <a:t>36.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Уэйнберг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Р.</a:t>
            </a:r>
            <a:r>
              <a:rPr sz="1400" spc="5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С.,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Гоулд</a:t>
            </a:r>
            <a:r>
              <a:rPr sz="1400" spc="5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Д.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Основы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психологии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спорта</a:t>
            </a:r>
            <a:r>
              <a:rPr sz="1400" spc="5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физической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7029068"/>
            <a:ext cx="339915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26260" algn="l"/>
                <a:tab pos="2963545" algn="l"/>
              </a:tabLst>
            </a:pP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spc="5" dirty="0">
                <a:latin typeface="Times New Roman"/>
                <a:cs typeface="Times New Roman"/>
              </a:rPr>
              <a:t>т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ры.	–	Кие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7233284"/>
            <a:ext cx="42335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93420" algn="l"/>
                <a:tab pos="1660525" algn="l"/>
                <a:tab pos="2313940" algn="l"/>
                <a:tab pos="2947670" algn="l"/>
                <a:tab pos="3197225" algn="l"/>
                <a:tab pos="3577590" algn="l"/>
                <a:tab pos="4130675" algn="l"/>
              </a:tabLst>
            </a:pPr>
            <a:r>
              <a:rPr sz="1400" spc="5" dirty="0">
                <a:latin typeface="Times New Roman"/>
                <a:cs typeface="Times New Roman"/>
              </a:rPr>
              <a:t>37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 Ц</a:t>
            </a:r>
            <a:r>
              <a:rPr sz="1400" dirty="0">
                <a:latin typeface="Times New Roman"/>
                <a:cs typeface="Times New Roman"/>
              </a:rPr>
              <a:t>ю	Чж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нх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эй</a:t>
            </a:r>
            <a:r>
              <a:rPr sz="1400" dirty="0">
                <a:latin typeface="Times New Roman"/>
                <a:cs typeface="Times New Roman"/>
              </a:rPr>
              <a:t>,	Чж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ан	Узяфу	и	др.	</a:t>
            </a:r>
            <a:r>
              <a:rPr sz="1400" spc="-5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кс.	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28869" y="7029068"/>
            <a:ext cx="1606550" cy="443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1755">
              <a:lnSpc>
                <a:spcPts val="1645"/>
              </a:lnSpc>
              <a:spcBef>
                <a:spcPts val="105"/>
              </a:spcBef>
              <a:tabLst>
                <a:tab pos="1475740" algn="l"/>
              </a:tabLst>
            </a:pP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00</a:t>
            </a:r>
            <a:r>
              <a:rPr sz="1400" dirty="0">
                <a:latin typeface="Times New Roman"/>
                <a:cs typeface="Times New Roman"/>
              </a:rPr>
              <a:t>1	</a:t>
            </a:r>
            <a:r>
              <a:rPr sz="1400" spc="-5" dirty="0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561975" algn="l"/>
                <a:tab pos="967105" algn="l"/>
                <a:tab pos="1475740" algn="l"/>
              </a:tabLst>
            </a:pPr>
            <a:r>
              <a:rPr sz="1400" spc="-2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иС,	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10" dirty="0">
                <a:latin typeface="Times New Roman"/>
                <a:cs typeface="Times New Roman"/>
              </a:rPr>
              <a:t>19</a:t>
            </a:r>
            <a:r>
              <a:rPr sz="1400" dirty="0">
                <a:latin typeface="Times New Roman"/>
                <a:cs typeface="Times New Roman"/>
              </a:rPr>
              <a:t>87	</a:t>
            </a:r>
            <a:r>
              <a:rPr sz="1400" spc="-5" dirty="0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7439025"/>
            <a:ext cx="5969000" cy="248793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7620">
              <a:lnSpc>
                <a:spcPts val="1610"/>
              </a:lnSpc>
              <a:spcBef>
                <a:spcPts val="215"/>
              </a:spcBef>
              <a:buAutoNum type="arabicPeriod" startAt="38"/>
              <a:tabLst>
                <a:tab pos="281305" algn="l"/>
                <a:tab pos="918210" algn="l"/>
                <a:tab pos="2033270" algn="l"/>
                <a:tab pos="2320290" algn="l"/>
                <a:tab pos="3077845" algn="l"/>
                <a:tab pos="3658235" algn="l"/>
                <a:tab pos="5111115" algn="l"/>
                <a:tab pos="5551805" algn="l"/>
              </a:tabLst>
            </a:pPr>
            <a:r>
              <a:rPr sz="1400" spc="-5" dirty="0">
                <a:latin typeface="Times New Roman"/>
                <a:cs typeface="Times New Roman"/>
              </a:rPr>
              <a:t>Чикова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Психологические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ич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	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ртс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ена.	–	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ин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к:	</a:t>
            </a:r>
            <a:r>
              <a:rPr sz="1400" spc="-10" dirty="0">
                <a:latin typeface="Times New Roman"/>
                <a:cs typeface="Times New Roman"/>
              </a:rPr>
              <a:t>ИП</a:t>
            </a:r>
            <a:r>
              <a:rPr sz="1400" dirty="0">
                <a:latin typeface="Times New Roman"/>
                <a:cs typeface="Times New Roman"/>
              </a:rPr>
              <a:t>П	Госэ</a:t>
            </a:r>
            <a:r>
              <a:rPr sz="1400" spc="-1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ана	</a:t>
            </a:r>
            <a:r>
              <a:rPr sz="1400" spc="-5" dirty="0">
                <a:latin typeface="Times New Roman"/>
                <a:cs typeface="Times New Roman"/>
              </a:rPr>
              <a:t>РБ</a:t>
            </a:r>
            <a:r>
              <a:rPr sz="1400" dirty="0">
                <a:latin typeface="Times New Roman"/>
                <a:cs typeface="Times New Roman"/>
              </a:rPr>
              <a:t>,	1</a:t>
            </a:r>
            <a:r>
              <a:rPr sz="1400" spc="-10" dirty="0">
                <a:latin typeface="Times New Roman"/>
                <a:cs typeface="Times New Roman"/>
              </a:rPr>
              <a:t>99</a:t>
            </a:r>
            <a:r>
              <a:rPr sz="1400" dirty="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1610"/>
              </a:lnSpc>
              <a:buAutoNum type="arabicPeriod" startAt="38"/>
              <a:tabLst>
                <a:tab pos="281305" algn="l"/>
                <a:tab pos="928369" algn="l"/>
                <a:tab pos="2383790" algn="l"/>
                <a:tab pos="3625215" algn="l"/>
                <a:tab pos="4743450" algn="l"/>
                <a:tab pos="5727700" algn="l"/>
              </a:tabLst>
            </a:pPr>
            <a:r>
              <a:rPr sz="1400" spc="-5" dirty="0">
                <a:latin typeface="Times New Roman"/>
                <a:cs typeface="Times New Roman"/>
              </a:rPr>
              <a:t>Bess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Marcus,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PhD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Leigh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Forsyth,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PhD.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Motivating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People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	Ph</a:t>
            </a:r>
            <a:r>
              <a:rPr sz="1400" spc="-20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sic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ly	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ctiv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/	2</a:t>
            </a:r>
            <a:r>
              <a:rPr sz="1400" spc="-10" dirty="0">
                <a:latin typeface="Times New Roman"/>
                <a:cs typeface="Times New Roman"/>
              </a:rPr>
              <a:t>00</a:t>
            </a:r>
            <a:r>
              <a:rPr sz="1400" dirty="0">
                <a:latin typeface="Times New Roman"/>
                <a:cs typeface="Times New Roman"/>
              </a:rPr>
              <a:t>3,	2</a:t>
            </a:r>
            <a:r>
              <a:rPr sz="1400" spc="-10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2	pp.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38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Gould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D.,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Krane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V.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(1992)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arousal-athletic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performance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relationship: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1620"/>
              </a:lnSpc>
              <a:spcBef>
                <a:spcPts val="65"/>
              </a:spcBef>
              <a:tabLst>
                <a:tab pos="1146810" algn="l"/>
                <a:tab pos="1752600" algn="l"/>
                <a:tab pos="2766060" algn="l"/>
                <a:tab pos="3945890" algn="l"/>
                <a:tab pos="4476115" algn="l"/>
                <a:tab pos="5316220" algn="l"/>
              </a:tabLst>
            </a:pPr>
            <a:r>
              <a:rPr sz="1400" spc="-5" dirty="0">
                <a:latin typeface="Times New Roman"/>
                <a:cs typeface="Times New Roman"/>
              </a:rPr>
              <a:t>Current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status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future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directions.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T.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Horn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(Ed.),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Advances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sport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ps</a:t>
            </a:r>
            <a:r>
              <a:rPr sz="1400" spc="-20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ol</a:t>
            </a:r>
            <a:r>
              <a:rPr sz="1400" dirty="0">
                <a:latin typeface="Times New Roman"/>
                <a:cs typeface="Times New Roman"/>
              </a:rPr>
              <a:t>ogy	(Pp.	1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spc="20" dirty="0">
                <a:latin typeface="Times New Roman"/>
                <a:cs typeface="Times New Roman"/>
              </a:rPr>
              <a:t>9</a:t>
            </a:r>
            <a:r>
              <a:rPr sz="1400" spc="-15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41).	C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spc="1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pa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gn,	I</a:t>
            </a:r>
            <a:r>
              <a:rPr sz="1400" spc="-20" dirty="0">
                <a:latin typeface="Times New Roman"/>
                <a:cs typeface="Times New Roman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2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n	</a:t>
            </a:r>
            <a:r>
              <a:rPr sz="1400" spc="-10" dirty="0">
                <a:latin typeface="Times New Roman"/>
                <a:cs typeface="Times New Roman"/>
              </a:rPr>
              <a:t>K</a:t>
            </a:r>
            <a:r>
              <a:rPr sz="1400" dirty="0">
                <a:latin typeface="Times New Roman"/>
                <a:cs typeface="Times New Roman"/>
              </a:rPr>
              <a:t>ine</a:t>
            </a: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80670" indent="-268605">
              <a:lnSpc>
                <a:spcPts val="1530"/>
              </a:lnSpc>
              <a:buAutoNum type="arabicPeriod" startAt="41"/>
              <a:tabLst>
                <a:tab pos="281305" algn="l"/>
              </a:tabLst>
            </a:pPr>
            <a:r>
              <a:rPr sz="1400" spc="-10" dirty="0">
                <a:latin typeface="Times New Roman"/>
                <a:cs typeface="Times New Roman"/>
              </a:rPr>
              <a:t>Hardy,</a:t>
            </a:r>
            <a:r>
              <a:rPr sz="1400" dirty="0">
                <a:latin typeface="Times New Roman"/>
                <a:cs typeface="Times New Roman"/>
              </a:rPr>
              <a:t> L (1990). A </a:t>
            </a:r>
            <a:r>
              <a:rPr sz="1400" spc="-5" dirty="0">
                <a:latin typeface="Times New Roman"/>
                <a:cs typeface="Times New Roman"/>
              </a:rPr>
              <a:t>catastrophe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model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performance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sport.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Jonse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  <a:tabLst>
                <a:tab pos="5473065" algn="l"/>
              </a:tabLst>
            </a:pPr>
            <a:r>
              <a:rPr sz="1400" spc="-5" dirty="0">
                <a:latin typeface="Times New Roman"/>
                <a:cs typeface="Times New Roman"/>
              </a:rPr>
              <a:t>L.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Hardy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(Eds.),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Stress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performance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sport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(Pp.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81-106).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Chi-Chester,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l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:	</a:t>
            </a:r>
            <a:r>
              <a:rPr sz="1400" spc="-20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ile</a:t>
            </a:r>
            <a:r>
              <a:rPr sz="1400" spc="-10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400" spc="5" dirty="0">
                <a:latin typeface="Times New Roman"/>
                <a:cs typeface="Times New Roman"/>
              </a:rPr>
              <a:t>42.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Kerr,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(1985)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experience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arousal: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new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basis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studying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arousal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798195" algn="l"/>
                <a:tab pos="1247140" algn="l"/>
                <a:tab pos="1958339" algn="l"/>
                <a:tab pos="2794000" algn="l"/>
                <a:tab pos="3251200" algn="l"/>
                <a:tab pos="3919220" algn="l"/>
                <a:tab pos="4866005" algn="l"/>
                <a:tab pos="5310505" algn="l"/>
              </a:tabLst>
            </a:pPr>
            <a:r>
              <a:rPr sz="1400" dirty="0">
                <a:latin typeface="Times New Roman"/>
                <a:cs typeface="Times New Roman"/>
              </a:rPr>
              <a:t>effects	</a:t>
            </a:r>
            <a:r>
              <a:rPr sz="1400" spc="-5" dirty="0">
                <a:latin typeface="Times New Roman"/>
                <a:cs typeface="Times New Roman"/>
              </a:rPr>
              <a:t>in	sport.	Journal	of	sport	sciences,	</a:t>
            </a:r>
            <a:r>
              <a:rPr sz="1400" dirty="0">
                <a:latin typeface="Times New Roman"/>
                <a:cs typeface="Times New Roman"/>
              </a:rPr>
              <a:t>3,	169-179.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000" cy="187642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96100"/>
              </a:lnSpc>
              <a:spcBef>
                <a:spcPts val="170"/>
              </a:spcBef>
              <a:buAutoNum type="arabicPeriod" startAt="43"/>
              <a:tabLst>
                <a:tab pos="281305" algn="l"/>
                <a:tab pos="1526540" algn="l"/>
                <a:tab pos="2908300" algn="l"/>
                <a:tab pos="4363720" algn="l"/>
                <a:tab pos="5316855" algn="l"/>
              </a:tabLst>
            </a:pPr>
            <a:r>
              <a:rPr sz="1400" spc="-5" dirty="0">
                <a:latin typeface="Times New Roman"/>
                <a:cs typeface="Times New Roman"/>
              </a:rPr>
              <a:t>Landers, D. </a:t>
            </a:r>
            <a:r>
              <a:rPr sz="1400" dirty="0">
                <a:latin typeface="Times New Roman"/>
                <a:cs typeface="Times New Roman"/>
              </a:rPr>
              <a:t>M., </a:t>
            </a:r>
            <a:r>
              <a:rPr sz="1400" spc="-5" dirty="0">
                <a:latin typeface="Times New Roman"/>
                <a:cs typeface="Times New Roman"/>
              </a:rPr>
              <a:t>Wang, </a:t>
            </a:r>
            <a:r>
              <a:rPr sz="1400" dirty="0">
                <a:latin typeface="Times New Roman"/>
                <a:cs typeface="Times New Roman"/>
              </a:rPr>
              <a:t>M. </a:t>
            </a:r>
            <a:r>
              <a:rPr sz="1400" spc="-5" dirty="0">
                <a:latin typeface="Times New Roman"/>
                <a:cs typeface="Times New Roman"/>
              </a:rPr>
              <a:t>Q.,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5" dirty="0">
                <a:latin typeface="Times New Roman"/>
                <a:cs typeface="Times New Roman"/>
              </a:rPr>
              <a:t>Courtet, </a:t>
            </a:r>
            <a:r>
              <a:rPr sz="1400" dirty="0">
                <a:latin typeface="Times New Roman"/>
                <a:cs typeface="Times New Roman"/>
              </a:rPr>
              <a:t>P. </a:t>
            </a:r>
            <a:r>
              <a:rPr sz="1400" spc="-5" dirty="0">
                <a:latin typeface="Times New Roman"/>
                <a:cs typeface="Times New Roman"/>
              </a:rPr>
              <a:t>(1985). Peripheral narrowing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among experienced and inexperienced rifle shooters under </a:t>
            </a:r>
            <a:r>
              <a:rPr sz="1400" spc="5" dirty="0">
                <a:latin typeface="Times New Roman"/>
                <a:cs typeface="Times New Roman"/>
              </a:rPr>
              <a:t>Low-and </a:t>
            </a:r>
            <a:r>
              <a:rPr sz="1400" spc="-5" dirty="0">
                <a:latin typeface="Times New Roman"/>
                <a:cs typeface="Times New Roman"/>
              </a:rPr>
              <a:t>high-stress </a:t>
            </a:r>
            <a:r>
              <a:rPr sz="1400" dirty="0">
                <a:latin typeface="Times New Roman"/>
                <a:cs typeface="Times New Roman"/>
              </a:rPr>
              <a:t> c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0" dirty="0">
                <a:latin typeface="Times New Roman"/>
                <a:cs typeface="Times New Roman"/>
              </a:rPr>
              <a:t>ti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s.	Rese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rch	</a:t>
            </a:r>
            <a:r>
              <a:rPr sz="1400" spc="-10" dirty="0">
                <a:latin typeface="Times New Roman"/>
                <a:cs typeface="Times New Roman"/>
              </a:rPr>
              <a:t>Q</a:t>
            </a:r>
            <a:r>
              <a:rPr sz="1400" dirty="0">
                <a:latin typeface="Times New Roman"/>
                <a:cs typeface="Times New Roman"/>
              </a:rPr>
              <a:t>ua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spc="25" dirty="0">
                <a:latin typeface="Times New Roman"/>
                <a:cs typeface="Times New Roman"/>
              </a:rPr>
              <a:t>l</a:t>
            </a:r>
            <a:r>
              <a:rPr sz="1400" spc="-20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	56,	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15" dirty="0">
                <a:latin typeface="Times New Roman"/>
                <a:cs typeface="Times New Roman"/>
              </a:rPr>
              <a:t>2</a:t>
            </a:r>
            <a:r>
              <a:rPr sz="1400" spc="-15" dirty="0">
                <a:latin typeface="Times New Roman"/>
                <a:cs typeface="Times New Roman"/>
              </a:rPr>
              <a:t>-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10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610"/>
              </a:lnSpc>
              <a:spcBef>
                <a:spcPts val="40"/>
              </a:spcBef>
              <a:buAutoNum type="arabicPeriod" startAt="43"/>
              <a:tabLst>
                <a:tab pos="281305" algn="l"/>
                <a:tab pos="5316220" algn="l"/>
              </a:tabLst>
            </a:pPr>
            <a:r>
              <a:rPr sz="1400" spc="-5" dirty="0">
                <a:latin typeface="Times New Roman"/>
                <a:cs typeface="Times New Roman"/>
              </a:rPr>
              <a:t>Martens,</a:t>
            </a:r>
            <a:r>
              <a:rPr sz="1400" dirty="0">
                <a:latin typeface="Times New Roman"/>
                <a:cs typeface="Times New Roman"/>
              </a:rPr>
              <a:t> R.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(1987).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Coaches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guide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sport</a:t>
            </a:r>
            <a:r>
              <a:rPr sz="1400" spc="-5" dirty="0">
                <a:latin typeface="Times New Roman"/>
                <a:cs typeface="Times New Roman"/>
              </a:rPr>
              <a:t> psychology.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Champaign,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IL: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an	</a:t>
            </a:r>
            <a:r>
              <a:rPr sz="1400" spc="-10" dirty="0">
                <a:latin typeface="Times New Roman"/>
                <a:cs typeface="Times New Roman"/>
              </a:rPr>
              <a:t>K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80670" indent="-268605" algn="just">
              <a:lnSpc>
                <a:spcPts val="1530"/>
              </a:lnSpc>
              <a:buAutoNum type="arabicPeriod" startAt="43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Nideffer,</a:t>
            </a:r>
            <a:r>
              <a:rPr sz="1400" spc="3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R.   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M.  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(1976).</a:t>
            </a:r>
            <a:r>
              <a:rPr sz="1400" spc="375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70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inner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athlete</a:t>
            </a:r>
            <a:r>
              <a:rPr sz="1400" spc="375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New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York: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Crowell.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6100"/>
              </a:lnSpc>
              <a:spcBef>
                <a:spcPts val="30"/>
              </a:spcBef>
              <a:buAutoNum type="arabicPeriod" startAt="43"/>
              <a:tabLst>
                <a:tab pos="281305" algn="l"/>
              </a:tabLst>
            </a:pPr>
            <a:r>
              <a:rPr sz="1400" spc="-5" dirty="0">
                <a:latin typeface="Times New Roman"/>
                <a:cs typeface="Times New Roman"/>
              </a:rPr>
              <a:t>Scanlan, T. K., </a:t>
            </a:r>
            <a:r>
              <a:rPr sz="1400" dirty="0">
                <a:latin typeface="Times New Roman"/>
                <a:cs typeface="Times New Roman"/>
              </a:rPr>
              <a:t>Stein, </a:t>
            </a:r>
            <a:r>
              <a:rPr sz="1400" spc="-5" dirty="0">
                <a:latin typeface="Times New Roman"/>
                <a:cs typeface="Times New Roman"/>
              </a:rPr>
              <a:t>G. L.,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5" dirty="0">
                <a:latin typeface="Times New Roman"/>
                <a:cs typeface="Times New Roman"/>
              </a:rPr>
              <a:t>Ravizza, K. </a:t>
            </a:r>
            <a:r>
              <a:rPr sz="1400" dirty="0">
                <a:latin typeface="Times New Roman"/>
                <a:cs typeface="Times New Roman"/>
              </a:rPr>
              <a:t>(1991). </a:t>
            </a:r>
            <a:r>
              <a:rPr sz="1400" spc="-5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in-depth </a:t>
            </a:r>
            <a:r>
              <a:rPr sz="1400" spc="-5" dirty="0">
                <a:latin typeface="Times New Roman"/>
                <a:cs typeface="Times New Roman"/>
              </a:rPr>
              <a:t>study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former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elite figure skaters-part</a:t>
            </a:r>
            <a:r>
              <a:rPr sz="1400" dirty="0">
                <a:latin typeface="Times New Roman"/>
                <a:cs typeface="Times New Roman"/>
              </a:rPr>
              <a:t> 3. </a:t>
            </a:r>
            <a:r>
              <a:rPr sz="1400" spc="-5" dirty="0">
                <a:latin typeface="Times New Roman"/>
                <a:cs typeface="Times New Roman"/>
              </a:rPr>
              <a:t>Sources</a:t>
            </a:r>
            <a:r>
              <a:rPr sz="1400" dirty="0">
                <a:latin typeface="Times New Roman"/>
                <a:cs typeface="Times New Roman"/>
              </a:rPr>
              <a:t> of </a:t>
            </a:r>
            <a:r>
              <a:rPr sz="1400" spc="-5" dirty="0">
                <a:latin typeface="Times New Roman"/>
                <a:cs typeface="Times New Roman"/>
              </a:rPr>
              <a:t>stress. Journal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sport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exercise psychology, </a:t>
            </a:r>
            <a:r>
              <a:rPr sz="1400" dirty="0">
                <a:latin typeface="Times New Roman"/>
                <a:cs typeface="Times New Roman"/>
              </a:rPr>
              <a:t> 13 </a:t>
            </a:r>
            <a:r>
              <a:rPr sz="1400" spc="-5" dirty="0">
                <a:latin typeface="Times New Roman"/>
                <a:cs typeface="Times New Roman"/>
              </a:rPr>
              <a:t>(2), 103-120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000" cy="509460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42265" algn="just">
              <a:lnSpc>
                <a:spcPct val="959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Бокс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представляет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собой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сложнокоординированную</a:t>
            </a:r>
            <a:r>
              <a:rPr sz="1400" dirty="0">
                <a:latin typeface="Times New Roman"/>
                <a:cs typeface="Times New Roman"/>
              </a:rPr>
              <a:t> деятельность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вариативных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ситуациях.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Неопределенность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осложнена </a:t>
            </a:r>
            <a:r>
              <a:rPr sz="1400" dirty="0">
                <a:latin typeface="Times New Roman"/>
                <a:cs typeface="Times New Roman"/>
              </a:rPr>
              <a:t>жестким лимитом </a:t>
            </a:r>
            <a:r>
              <a:rPr sz="1400" spc="-5" dirty="0">
                <a:latin typeface="Times New Roman"/>
                <a:cs typeface="Times New Roman"/>
              </a:rPr>
              <a:t>времени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малой информативностью действий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соперника,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представляет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сложность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технико-тактических</a:t>
            </a:r>
            <a:r>
              <a:rPr sz="1400" dirty="0">
                <a:latin typeface="Times New Roman"/>
                <a:cs typeface="Times New Roman"/>
              </a:rPr>
              <a:t> задач,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непрерывно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решаемых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течение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встречи</a:t>
            </a:r>
            <a:r>
              <a:rPr sz="1400" dirty="0">
                <a:latin typeface="Times New Roman"/>
                <a:cs typeface="Times New Roman"/>
              </a:rPr>
              <a:t> (3,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13,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37).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Специфическая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структура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характеризуется</a:t>
            </a:r>
            <a:r>
              <a:rPr sz="1400" dirty="0">
                <a:latin typeface="Times New Roman"/>
                <a:cs typeface="Times New Roman"/>
              </a:rPr>
              <a:t> тем,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каждая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ситуация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каждым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новым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обменом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ударами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воспринимается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как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предстартовое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способное</a:t>
            </a:r>
            <a:r>
              <a:rPr sz="1400" dirty="0">
                <a:latin typeface="Times New Roman"/>
                <a:cs typeface="Times New Roman"/>
              </a:rPr>
              <a:t> оказывать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мощное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стрессогенное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воздействие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организм спортсмена (23). </a:t>
            </a:r>
            <a:r>
              <a:rPr sz="1400" dirty="0">
                <a:latin typeface="Times New Roman"/>
                <a:cs typeface="Times New Roman"/>
              </a:rPr>
              <a:t>Состязательный бой, </a:t>
            </a:r>
            <a:r>
              <a:rPr sz="1400" spc="-5" dirty="0">
                <a:latin typeface="Times New Roman"/>
                <a:cs typeface="Times New Roman"/>
              </a:rPr>
              <a:t>протекающий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условиях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постоянного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соперничества,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оперативного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разгадывания </a:t>
            </a:r>
            <a:r>
              <a:rPr sz="1400" dirty="0">
                <a:latin typeface="Times New Roman"/>
                <a:cs typeface="Times New Roman"/>
              </a:rPr>
              <a:t> замыслов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противника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отыгрывании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каждого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отдельного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удара.</a:t>
            </a:r>
            <a:r>
              <a:rPr sz="1400" dirty="0">
                <a:latin typeface="Times New Roman"/>
                <a:cs typeface="Times New Roman"/>
              </a:rPr>
              <a:t> 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поединках спортсменов-профессионалов </a:t>
            </a:r>
            <a:r>
              <a:rPr sz="1400" dirty="0">
                <a:latin typeface="Times New Roman"/>
                <a:cs typeface="Times New Roman"/>
              </a:rPr>
              <a:t>нет и не </a:t>
            </a:r>
            <a:r>
              <a:rPr sz="1400" spc="-5" dirty="0">
                <a:latin typeface="Times New Roman"/>
                <a:cs typeface="Times New Roman"/>
              </a:rPr>
              <a:t>может </a:t>
            </a:r>
            <a:r>
              <a:rPr sz="1400" dirty="0">
                <a:latin typeface="Times New Roman"/>
                <a:cs typeface="Times New Roman"/>
              </a:rPr>
              <a:t>быть </a:t>
            </a:r>
            <a:r>
              <a:rPr sz="1400" spc="-5" dirty="0">
                <a:latin typeface="Times New Roman"/>
                <a:cs typeface="Times New Roman"/>
              </a:rPr>
              <a:t>длительного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обмена ударами </a:t>
            </a:r>
            <a:r>
              <a:rPr sz="1400" spc="-10" dirty="0">
                <a:latin typeface="Times New Roman"/>
                <a:cs typeface="Times New Roman"/>
              </a:rPr>
              <a:t>(12). </a:t>
            </a:r>
            <a:r>
              <a:rPr sz="1400" spc="-5" dirty="0">
                <a:latin typeface="Times New Roman"/>
                <a:cs typeface="Times New Roman"/>
              </a:rPr>
              <a:t>Этот процесс носит сложный конфликтный характер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отличается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напряжением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(4).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Современный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настолько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правомерно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встает</a:t>
            </a:r>
            <a:r>
              <a:rPr sz="1400" spc="-5" dirty="0">
                <a:latin typeface="Times New Roman"/>
                <a:cs typeface="Times New Roman"/>
              </a:rPr>
              <a:t> вопрос</a:t>
            </a:r>
            <a:r>
              <a:rPr sz="1400" dirty="0">
                <a:latin typeface="Times New Roman"/>
                <a:cs typeface="Times New Roman"/>
              </a:rPr>
              <a:t> 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пределе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человеческих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возможностей,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обуславливающих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достижения.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условиях,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когда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физическая,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техническая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тактическая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подготовленность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высшей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квалификации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достигла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примерно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одинакового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уровня,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часто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определяется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психологическими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факторами.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Психические резервы спортсмена существенно определяют надежность его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поведения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сложных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и,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прежде всего,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спорте </a:t>
            </a:r>
            <a:r>
              <a:rPr sz="1400" spc="-5" dirty="0">
                <a:latin typeface="Times New Roman"/>
                <a:cs typeface="Times New Roman"/>
              </a:rPr>
              <a:t>высших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достижений.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969" y="5927216"/>
            <a:ext cx="9277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9584" algn="l"/>
              </a:tabLst>
            </a:pPr>
            <a:r>
              <a:rPr sz="1400" dirty="0">
                <a:latin typeface="Times New Roman"/>
                <a:cs typeface="Times New Roman"/>
              </a:rPr>
              <a:t>В	</a:t>
            </a:r>
            <a:r>
              <a:rPr sz="1400" spc="-5" dirty="0">
                <a:latin typeface="Times New Roman"/>
                <a:cs typeface="Times New Roman"/>
              </a:rPr>
              <a:t>боксе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6131432"/>
            <a:ext cx="14109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подготовленности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1006" y="5927216"/>
            <a:ext cx="4413250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50165">
              <a:lnSpc>
                <a:spcPts val="1610"/>
              </a:lnSpc>
              <a:spcBef>
                <a:spcPts val="215"/>
              </a:spcBef>
              <a:tabLst>
                <a:tab pos="1149985" algn="l"/>
                <a:tab pos="1499235" algn="l"/>
                <a:tab pos="2209800" algn="l"/>
                <a:tab pos="2463165" algn="l"/>
                <a:tab pos="3505200" algn="l"/>
                <a:tab pos="3663950" algn="l"/>
              </a:tabLst>
            </a:pPr>
            <a:r>
              <a:rPr sz="1400" spc="-5" dirty="0">
                <a:latin typeface="Times New Roman"/>
                <a:cs typeface="Times New Roman"/>
              </a:rPr>
              <a:t>выра</a:t>
            </a:r>
            <a:r>
              <a:rPr sz="1400" spc="-1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ни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е		те</a:t>
            </a:r>
            <a:r>
              <a:rPr sz="1400" spc="-10" dirty="0">
                <a:latin typeface="Times New Roman"/>
                <a:cs typeface="Times New Roman"/>
              </a:rPr>
              <a:t>хн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spc="1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-так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ич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ой,	ф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зич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ой  сп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ртс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ов	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жается	в	</a:t>
            </a:r>
            <a:r>
              <a:rPr sz="1400" spc="-15" dirty="0">
                <a:latin typeface="Times New Roman"/>
                <a:cs typeface="Times New Roman"/>
              </a:rPr>
              <a:t>з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10" dirty="0">
                <a:latin typeface="Times New Roman"/>
                <a:cs typeface="Times New Roman"/>
              </a:rPr>
              <a:t>ч</a:t>
            </a:r>
            <a:r>
              <a:rPr sz="1400" dirty="0">
                <a:latin typeface="Times New Roman"/>
                <a:cs typeface="Times New Roman"/>
              </a:rPr>
              <a:t>ит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dirty="0">
                <a:latin typeface="Times New Roman"/>
                <a:cs typeface="Times New Roman"/>
              </a:rPr>
              <a:t>ной		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ин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ми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6335648"/>
            <a:ext cx="5969000" cy="34588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7620" algn="just">
              <a:lnSpc>
                <a:spcPct val="95800"/>
              </a:lnSpc>
              <a:spcBef>
                <a:spcPts val="175"/>
              </a:spcBef>
            </a:pPr>
            <a:r>
              <a:rPr sz="1400" spc="-5" dirty="0">
                <a:latin typeface="Times New Roman"/>
                <a:cs typeface="Times New Roman"/>
              </a:rPr>
              <a:t>соотношения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счете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течение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раунда,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эмоциональной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напряженности, остроконфликтном характере боя, </a:t>
            </a:r>
            <a:r>
              <a:rPr sz="1400" dirty="0">
                <a:latin typeface="Times New Roman"/>
                <a:cs typeface="Times New Roman"/>
              </a:rPr>
              <a:t>где до конца </a:t>
            </a:r>
            <a:r>
              <a:rPr sz="1400" spc="-5" dirty="0">
                <a:latin typeface="Times New Roman"/>
                <a:cs typeface="Times New Roman"/>
              </a:rPr>
              <a:t>розыгрыша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очка каждый </a:t>
            </a:r>
            <a:r>
              <a:rPr sz="1400" dirty="0">
                <a:latin typeface="Times New Roman"/>
                <a:cs typeface="Times New Roman"/>
              </a:rPr>
              <a:t>из </a:t>
            </a:r>
            <a:r>
              <a:rPr sz="1400" spc="-5" dirty="0">
                <a:latin typeface="Times New Roman"/>
                <a:cs typeface="Times New Roman"/>
              </a:rPr>
              <a:t>соперников </a:t>
            </a:r>
            <a:r>
              <a:rPr sz="1400" dirty="0">
                <a:latin typeface="Times New Roman"/>
                <a:cs typeface="Times New Roman"/>
              </a:rPr>
              <a:t>имеет </a:t>
            </a:r>
            <a:r>
              <a:rPr sz="1400" spc="-5" dirty="0">
                <a:latin typeface="Times New Roman"/>
                <a:cs typeface="Times New Roman"/>
              </a:rPr>
              <a:t>возможность коренным образом </a:t>
            </a:r>
            <a:r>
              <a:rPr sz="1400" dirty="0">
                <a:latin typeface="Times New Roman"/>
                <a:cs typeface="Times New Roman"/>
              </a:rPr>
              <a:t>изменить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направленность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содержание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Указанные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предъявляют </a:t>
            </a:r>
            <a:r>
              <a:rPr sz="1400" dirty="0">
                <a:latin typeface="Times New Roman"/>
                <a:cs typeface="Times New Roman"/>
              </a:rPr>
              <a:t> серьезные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требования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устойчивости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возможностям высокой работоспособности, оперативному приему, </a:t>
            </a:r>
            <a:r>
              <a:rPr sz="1400" dirty="0">
                <a:latin typeface="Times New Roman"/>
                <a:cs typeface="Times New Roman"/>
              </a:rPr>
              <a:t>анализу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информации, принятию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исполнению решения, что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комплексе определяет </a:t>
            </a:r>
            <a:r>
              <a:rPr sz="1400" dirty="0">
                <a:latin typeface="Times New Roman"/>
                <a:cs typeface="Times New Roman"/>
              </a:rPr>
              <a:t> надежность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(25).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350" indent="342265" algn="just">
              <a:lnSpc>
                <a:spcPct val="96000"/>
              </a:lnSpc>
            </a:pPr>
            <a:r>
              <a:rPr sz="1400" spc="-5" dirty="0">
                <a:latin typeface="Times New Roman"/>
                <a:cs typeface="Times New Roman"/>
              </a:rPr>
              <a:t>Надежность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сложная комплексная способность, зависящая </a:t>
            </a:r>
            <a:r>
              <a:rPr sz="1400" dirty="0">
                <a:latin typeface="Times New Roman"/>
                <a:cs typeface="Times New Roman"/>
              </a:rPr>
              <a:t>от </a:t>
            </a:r>
            <a:r>
              <a:rPr sz="1400" spc="-5" dirty="0">
                <a:latin typeface="Times New Roman"/>
                <a:cs typeface="Times New Roman"/>
              </a:rPr>
              <a:t>уровня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всех видов спортивной подготовленности, многих личностных особенностей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ведущей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роли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эмоционально-волевой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устойчивости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влиянию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внешних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 внутренних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сбивающих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факторов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(7, </a:t>
            </a:r>
            <a:r>
              <a:rPr sz="1400" dirty="0">
                <a:latin typeface="Times New Roman"/>
                <a:cs typeface="Times New Roman"/>
              </a:rPr>
              <a:t>8,</a:t>
            </a:r>
            <a:r>
              <a:rPr sz="1400" spc="-5" dirty="0">
                <a:latin typeface="Times New Roman"/>
                <a:cs typeface="Times New Roman"/>
              </a:rPr>
              <a:t> 21).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Применительно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боксу – </a:t>
            </a:r>
            <a:r>
              <a:rPr sz="1400" spc="-5" dirty="0">
                <a:latin typeface="Times New Roman"/>
                <a:cs typeface="Times New Roman"/>
              </a:rPr>
              <a:t>это способность удерживать или </a:t>
            </a:r>
            <a:r>
              <a:rPr sz="1400" dirty="0">
                <a:latin typeface="Times New Roman"/>
                <a:cs typeface="Times New Roman"/>
              </a:rPr>
              <a:t>повышать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индивидуально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высокую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удерживать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или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повышать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показатели,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ориентируясь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уже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разработанные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000" cy="72377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6350">
              <a:lnSpc>
                <a:spcPts val="1620"/>
              </a:lnSpc>
              <a:spcBef>
                <a:spcPts val="204"/>
              </a:spcBef>
              <a:tabLst>
                <a:tab pos="1005205" algn="l"/>
                <a:tab pos="2359660" algn="l"/>
                <a:tab pos="2601595" algn="l"/>
                <a:tab pos="3356610" algn="l"/>
                <a:tab pos="4269105" algn="l"/>
                <a:tab pos="4509770" algn="l"/>
                <a:tab pos="5874385" algn="l"/>
              </a:tabLst>
            </a:pPr>
            <a:r>
              <a:rPr sz="1400" dirty="0">
                <a:latin typeface="Times New Roman"/>
                <a:cs typeface="Times New Roman"/>
              </a:rPr>
              <a:t>мо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ел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е	х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5" dirty="0">
                <a:latin typeface="Times New Roman"/>
                <a:cs typeface="Times New Roman"/>
              </a:rPr>
              <a:t>р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ст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ки	в	т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че</a:t>
            </a:r>
            <a:r>
              <a:rPr sz="1400" spc="-5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ие	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д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нк</a:t>
            </a:r>
            <a:r>
              <a:rPr sz="1400" spc="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,	в	п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оти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рстве	с  </a:t>
            </a:r>
            <a:r>
              <a:rPr sz="1400" spc="-5" dirty="0">
                <a:latin typeface="Times New Roman"/>
                <a:cs typeface="Times New Roman"/>
              </a:rPr>
              <a:t>различными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особенностям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соперниками.</a:t>
            </a:r>
            <a:endParaRPr sz="140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6000"/>
              </a:lnSpc>
              <a:spcBef>
                <a:spcPts val="1345"/>
              </a:spcBef>
            </a:pPr>
            <a:r>
              <a:rPr sz="1400" dirty="0">
                <a:latin typeface="Times New Roman"/>
                <a:cs typeface="Times New Roman"/>
              </a:rPr>
              <a:t>В боксе, где </a:t>
            </a:r>
            <a:r>
              <a:rPr sz="1400" spc="-5" dirty="0">
                <a:latin typeface="Times New Roman"/>
                <a:cs typeface="Times New Roman"/>
              </a:rPr>
              <a:t>техника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успех неразрывно </a:t>
            </a:r>
            <a:r>
              <a:rPr sz="1400" dirty="0">
                <a:latin typeface="Times New Roman"/>
                <a:cs typeface="Times New Roman"/>
              </a:rPr>
              <a:t>связаны, а </a:t>
            </a:r>
            <a:r>
              <a:rPr sz="1400" spc="-5" dirty="0">
                <a:latin typeface="Times New Roman"/>
                <a:cs typeface="Times New Roman"/>
              </a:rPr>
              <a:t>тактика является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главенствующей</a:t>
            </a:r>
            <a:r>
              <a:rPr sz="1400" dirty="0">
                <a:latin typeface="Times New Roman"/>
                <a:cs typeface="Times New Roman"/>
              </a:rPr>
              <a:t> составляющей,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содержание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определяют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первую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очередь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профессиональные</a:t>
            </a:r>
            <a:r>
              <a:rPr sz="1400" dirty="0">
                <a:latin typeface="Times New Roman"/>
                <a:cs typeface="Times New Roman"/>
              </a:rPr>
              <a:t> качества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Составление психограммы основывается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структуре </a:t>
            </a:r>
            <a:r>
              <a:rPr sz="1400" dirty="0">
                <a:latin typeface="Times New Roman"/>
                <a:cs typeface="Times New Roman"/>
              </a:rPr>
              <a:t>профессионально-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важных</a:t>
            </a:r>
            <a:r>
              <a:rPr sz="1400" dirty="0">
                <a:latin typeface="Times New Roman"/>
                <a:cs typeface="Times New Roman"/>
              </a:rPr>
              <a:t> качеств,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свою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очередь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предусматривает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создании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психограммы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применение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подхода,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связывающего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различные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явления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единое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целое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(34).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900"/>
              </a:lnSpc>
              <a:buAutoNum type="arabicPeriod"/>
              <a:tabLst>
                <a:tab pos="55943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Мотивационная </a:t>
            </a:r>
            <a:r>
              <a:rPr sz="1400" dirty="0">
                <a:latin typeface="Times New Roman"/>
                <a:cs typeface="Times New Roman"/>
              </a:rPr>
              <a:t>сфера </a:t>
            </a:r>
            <a:r>
              <a:rPr sz="1400" spc="-5" dirty="0">
                <a:latin typeface="Times New Roman"/>
                <a:cs typeface="Times New Roman"/>
              </a:rPr>
              <a:t>личности спортсмена составляет первый блок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структуры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профессионально-важных</a:t>
            </a:r>
            <a:r>
              <a:rPr sz="1400" dirty="0">
                <a:latin typeface="Times New Roman"/>
                <a:cs typeface="Times New Roman"/>
              </a:rPr>
              <a:t> качеств.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определению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С.Л.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Рубинштейна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(33),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любую</a:t>
            </a:r>
            <a:r>
              <a:rPr sz="1400" dirty="0">
                <a:latin typeface="Times New Roman"/>
                <a:cs typeface="Times New Roman"/>
              </a:rPr>
              <a:t> деятельность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определяют</a:t>
            </a:r>
            <a:r>
              <a:rPr sz="1400" dirty="0">
                <a:latin typeface="Times New Roman"/>
                <a:cs typeface="Times New Roman"/>
              </a:rPr>
              <a:t> мотивы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как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динамические тенденции, причем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поединке мотив перемещается на </a:t>
            </a:r>
            <a:r>
              <a:rPr sz="1400" dirty="0">
                <a:latin typeface="Times New Roman"/>
                <a:cs typeface="Times New Roman"/>
              </a:rPr>
              <a:t>саму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деятельность.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Поэтому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выявление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мотивации</a:t>
            </a:r>
            <a:r>
              <a:rPr sz="1400" dirty="0">
                <a:latin typeface="Times New Roman"/>
                <a:cs typeface="Times New Roman"/>
              </a:rPr>
              <a:t> является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первоочередной </a:t>
            </a:r>
            <a:r>
              <a:rPr sz="1400" dirty="0">
                <a:latin typeface="Times New Roman"/>
                <a:cs typeface="Times New Roman"/>
              </a:rPr>
              <a:t> задачей </a:t>
            </a:r>
            <a:r>
              <a:rPr sz="1400" spc="-5" dirty="0">
                <a:latin typeface="Times New Roman"/>
                <a:cs typeface="Times New Roman"/>
              </a:rPr>
              <a:t>исследования.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25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Мотивационная</a:t>
            </a:r>
            <a:r>
              <a:rPr sz="1400" dirty="0">
                <a:latin typeface="Times New Roman"/>
                <a:cs typeface="Times New Roman"/>
              </a:rPr>
              <a:t> сфера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определяется</a:t>
            </a:r>
            <a:r>
              <a:rPr sz="1400" dirty="0">
                <a:latin typeface="Times New Roman"/>
                <a:cs typeface="Times New Roman"/>
              </a:rPr>
              <a:t> как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блок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результатов.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Он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включает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себя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структурные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элементы, </a:t>
            </a:r>
            <a:r>
              <a:rPr sz="1400" spc="-5" dirty="0">
                <a:latin typeface="Times New Roman"/>
                <a:cs typeface="Times New Roman"/>
              </a:rPr>
              <a:t>как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интерес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боксу,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притязаний, стремление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лидерству.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800"/>
              </a:lnSpc>
              <a:buAutoNum type="arabicPeriod" startAt="2"/>
              <a:tabLst>
                <a:tab pos="565785" algn="l"/>
              </a:tabLst>
            </a:pPr>
            <a:r>
              <a:rPr sz="1400" dirty="0">
                <a:latin typeface="Times New Roman"/>
                <a:cs typeface="Times New Roman"/>
              </a:rPr>
              <a:t>Второй </a:t>
            </a:r>
            <a:r>
              <a:rPr sz="1400" spc="-5" dirty="0">
                <a:latin typeface="Times New Roman"/>
                <a:cs typeface="Times New Roman"/>
              </a:rPr>
              <a:t>основной </a:t>
            </a:r>
            <a:r>
              <a:rPr sz="1400" dirty="0">
                <a:latin typeface="Times New Roman"/>
                <a:cs typeface="Times New Roman"/>
              </a:rPr>
              <a:t>блок </a:t>
            </a:r>
            <a:r>
              <a:rPr sz="1400" spc="-5" dirty="0">
                <a:latin typeface="Times New Roman"/>
                <a:cs typeface="Times New Roman"/>
              </a:rPr>
              <a:t>структуры профессионально важных </a:t>
            </a:r>
            <a:r>
              <a:rPr sz="1400" dirty="0">
                <a:latin typeface="Times New Roman"/>
                <a:cs typeface="Times New Roman"/>
              </a:rPr>
              <a:t>качеств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образуют</a:t>
            </a:r>
            <a:r>
              <a:rPr sz="1400" dirty="0">
                <a:latin typeface="Times New Roman"/>
                <a:cs typeface="Times New Roman"/>
              </a:rPr>
              <a:t> составляющие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Ананьев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Б.</a:t>
            </a:r>
            <a:r>
              <a:rPr sz="1400" dirty="0">
                <a:latin typeface="Times New Roman"/>
                <a:cs typeface="Times New Roman"/>
              </a:rPr>
              <a:t> Г.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(1)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рассматривает интеллект </a:t>
            </a:r>
            <a:r>
              <a:rPr sz="1400" dirty="0">
                <a:latin typeface="Times New Roman"/>
                <a:cs typeface="Times New Roman"/>
              </a:rPr>
              <a:t>как </a:t>
            </a:r>
            <a:r>
              <a:rPr sz="1400" spc="-5" dirty="0">
                <a:latin typeface="Times New Roman"/>
                <a:cs typeface="Times New Roman"/>
              </a:rPr>
              <a:t>многоуровневую организацию познавательных </a:t>
            </a:r>
            <a:r>
              <a:rPr sz="1400" dirty="0">
                <a:latin typeface="Times New Roman"/>
                <a:cs typeface="Times New Roman"/>
              </a:rPr>
              <a:t> сил,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имеющую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сенсомоторный,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перцептивный,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мнемический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мыслительные аспекты. Спортивные психологи подробно изучили </a:t>
            </a:r>
            <a:r>
              <a:rPr sz="1400" dirty="0">
                <a:latin typeface="Times New Roman"/>
                <a:cs typeface="Times New Roman"/>
              </a:rPr>
              <a:t>каждый </a:t>
            </a:r>
            <a:r>
              <a:rPr sz="1400" spc="-5" dirty="0">
                <a:latin typeface="Times New Roman"/>
                <a:cs typeface="Times New Roman"/>
              </a:rPr>
              <a:t>из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названных аспектов.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спортивных играх интеллект спортсмена приобретает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решающее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значение</a:t>
            </a:r>
            <a:r>
              <a:rPr sz="1400" dirty="0">
                <a:latin typeface="Times New Roman"/>
                <a:cs typeface="Times New Roman"/>
              </a:rPr>
              <a:t> для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успеха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состязаниях.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Интеллектуальный</a:t>
            </a:r>
            <a:r>
              <a:rPr sz="1400" dirty="0">
                <a:latin typeface="Times New Roman"/>
                <a:cs typeface="Times New Roman"/>
              </a:rPr>
              <a:t> блок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структуре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важных</a:t>
            </a:r>
            <a:r>
              <a:rPr sz="1400" dirty="0">
                <a:latin typeface="Times New Roman"/>
                <a:cs typeface="Times New Roman"/>
              </a:rPr>
              <a:t> качеств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определяется</a:t>
            </a:r>
            <a:r>
              <a:rPr sz="1400" dirty="0">
                <a:latin typeface="Times New Roman"/>
                <a:cs typeface="Times New Roman"/>
              </a:rPr>
              <a:t> как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сфера </a:t>
            </a:r>
            <a:r>
              <a:rPr sz="1400" spc="-5" dirty="0">
                <a:latin typeface="Times New Roman"/>
                <a:cs typeface="Times New Roman"/>
              </a:rPr>
              <a:t>оперативного интеллекта, </a:t>
            </a:r>
            <a:r>
              <a:rPr sz="1400" dirty="0">
                <a:latin typeface="Times New Roman"/>
                <a:cs typeface="Times New Roman"/>
              </a:rPr>
              <a:t>т. к. </a:t>
            </a:r>
            <a:r>
              <a:rPr sz="1400" spc="-5" dirty="0">
                <a:latin typeface="Times New Roman"/>
                <a:cs typeface="Times New Roman"/>
              </a:rPr>
              <a:t>мыслительные способности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данном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случае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реализуются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непосредственно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процессе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 marL="630555" indent="-276225">
              <a:lnSpc>
                <a:spcPct val="100000"/>
              </a:lnSpc>
              <a:spcBef>
                <a:spcPts val="1335"/>
              </a:spcBef>
              <a:buAutoNum type="arabicPeriod" startAt="2"/>
              <a:tabLst>
                <a:tab pos="630555" algn="l"/>
                <a:tab pos="631190" algn="l"/>
                <a:tab pos="1315720" algn="l"/>
                <a:tab pos="2172335" algn="l"/>
                <a:tab pos="2668905" algn="l"/>
                <a:tab pos="3526790" algn="l"/>
                <a:tab pos="4771390" algn="l"/>
              </a:tabLst>
            </a:pPr>
            <a:r>
              <a:rPr sz="1400" spc="-5" dirty="0">
                <a:latin typeface="Times New Roman"/>
                <a:cs typeface="Times New Roman"/>
              </a:rPr>
              <a:t>Третий	основной	</a:t>
            </a:r>
            <a:r>
              <a:rPr sz="1400" dirty="0">
                <a:latin typeface="Times New Roman"/>
                <a:cs typeface="Times New Roman"/>
              </a:rPr>
              <a:t>блок	</a:t>
            </a:r>
            <a:r>
              <a:rPr sz="1400" spc="-5" dirty="0">
                <a:latin typeface="Times New Roman"/>
                <a:cs typeface="Times New Roman"/>
              </a:rPr>
              <a:t>образуют	</a:t>
            </a:r>
            <a:r>
              <a:rPr sz="1400" dirty="0">
                <a:latin typeface="Times New Roman"/>
                <a:cs typeface="Times New Roman"/>
              </a:rPr>
              <a:t>составляющие	</a:t>
            </a:r>
            <a:r>
              <a:rPr sz="1400" spc="-5" dirty="0">
                <a:latin typeface="Times New Roman"/>
                <a:cs typeface="Times New Roman"/>
              </a:rPr>
              <a:t>эмоциональной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7892033"/>
            <a:ext cx="48266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0005" algn="l"/>
                <a:tab pos="2114550" algn="l"/>
                <a:tab pos="3106420" algn="l"/>
                <a:tab pos="3572510" algn="l"/>
                <a:tab pos="4726940" algn="l"/>
              </a:tabLst>
            </a:pP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стойч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ости,	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ая	</a:t>
            </a:r>
            <a:r>
              <a:rPr sz="1400" spc="-5" dirty="0">
                <a:latin typeface="Times New Roman"/>
                <a:cs typeface="Times New Roman"/>
              </a:rPr>
              <a:t>выст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пает	как	с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бн</a:t>
            </a:r>
            <a:r>
              <a:rPr sz="1400" dirty="0">
                <a:latin typeface="Times New Roman"/>
                <a:cs typeface="Times New Roman"/>
              </a:rPr>
              <a:t>ость	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892033"/>
            <a:ext cx="5963920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5014595">
              <a:lnSpc>
                <a:spcPts val="1610"/>
              </a:lnSpc>
              <a:spcBef>
                <a:spcPts val="215"/>
              </a:spcBef>
              <a:tabLst>
                <a:tab pos="1732280" algn="l"/>
                <a:tab pos="3491229" algn="l"/>
                <a:tab pos="3862704" algn="l"/>
                <a:tab pos="4845050" algn="l"/>
              </a:tabLst>
            </a:pP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х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ию  п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оф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сс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нал</a:t>
            </a:r>
            <a:r>
              <a:rPr sz="1400" spc="-10" dirty="0">
                <a:latin typeface="Times New Roman"/>
                <a:cs typeface="Times New Roman"/>
              </a:rPr>
              <a:t>ьн</a:t>
            </a:r>
            <a:r>
              <a:rPr sz="1400" dirty="0">
                <a:latin typeface="Times New Roman"/>
                <a:cs typeface="Times New Roman"/>
              </a:rPr>
              <a:t>ой	р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бо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об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сти	в	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слови</a:t>
            </a:r>
            <a:r>
              <a:rPr sz="1400" spc="-10" dirty="0">
                <a:latin typeface="Times New Roman"/>
                <a:cs typeface="Times New Roman"/>
              </a:rPr>
              <a:t>я</a:t>
            </a:r>
            <a:r>
              <a:rPr sz="1400" dirty="0">
                <a:latin typeface="Times New Roman"/>
                <a:cs typeface="Times New Roman"/>
              </a:rPr>
              <a:t>х	</a:t>
            </a:r>
            <a:r>
              <a:rPr sz="1400" spc="-5" dirty="0">
                <a:latin typeface="Times New Roman"/>
                <a:cs typeface="Times New Roman"/>
              </a:rPr>
              <a:t>э</a:t>
            </a:r>
            <a:r>
              <a:rPr sz="1400" spc="-20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ц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ге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2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х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300465"/>
            <a:ext cx="5968365" cy="164465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8890" algn="just">
              <a:lnSpc>
                <a:spcPct val="960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воздействий.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роль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соревнований,</a:t>
            </a:r>
            <a:r>
              <a:rPr sz="1400" dirty="0">
                <a:latin typeface="Times New Roman"/>
                <a:cs typeface="Times New Roman"/>
              </a:rPr>
              <a:t> по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мнению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психологов,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является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решающей.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Характеристика эмоциональной устойчивости включает следующие аспекты: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моторная,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сенсорная,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интеллектуальная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(19,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На основании выявленной структуры </a:t>
            </a:r>
            <a:r>
              <a:rPr sz="1400" dirty="0">
                <a:latin typeface="Times New Roman"/>
                <a:cs typeface="Times New Roman"/>
              </a:rPr>
              <a:t>профессионально </a:t>
            </a:r>
            <a:r>
              <a:rPr sz="1400" spc="-5" dirty="0">
                <a:latin typeface="Times New Roman"/>
                <a:cs typeface="Times New Roman"/>
              </a:rPr>
              <a:t>важных </a:t>
            </a:r>
            <a:r>
              <a:rPr sz="1400" dirty="0">
                <a:latin typeface="Times New Roman"/>
                <a:cs typeface="Times New Roman"/>
              </a:rPr>
              <a:t>качеств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работе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Серовой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Л.К.</a:t>
            </a:r>
            <a:r>
              <a:rPr sz="1400" dirty="0">
                <a:latin typeface="Times New Roman"/>
                <a:cs typeface="Times New Roman"/>
              </a:rPr>
              <a:t> (34)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составлена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психограмма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примере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бокса.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Исследования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проводились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сборных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000" cy="91046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715" algn="just">
              <a:lnSpc>
                <a:spcPts val="1620"/>
              </a:lnSpc>
              <a:spcBef>
                <a:spcPts val="204"/>
              </a:spcBef>
            </a:pPr>
            <a:r>
              <a:rPr sz="1400" spc="-5" dirty="0">
                <a:latin typeface="Times New Roman"/>
                <a:cs typeface="Times New Roman"/>
              </a:rPr>
              <a:t>командах города Ленинграда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Санкт-Петербурга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течение 10 </a:t>
            </a:r>
            <a:r>
              <a:rPr sz="1400" dirty="0">
                <a:latin typeface="Times New Roman"/>
                <a:cs typeface="Times New Roman"/>
              </a:rPr>
              <a:t>лет </a:t>
            </a:r>
            <a:r>
              <a:rPr sz="1400" spc="-10" dirty="0">
                <a:latin typeface="Times New Roman"/>
                <a:cs typeface="Times New Roman"/>
              </a:rPr>
              <a:t>(1986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1996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гг.).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350" indent="342265" algn="just">
              <a:lnSpc>
                <a:spcPct val="95800"/>
              </a:lnSpc>
              <a:spcBef>
                <a:spcPts val="5"/>
              </a:spcBef>
              <a:buAutoNum type="arabicPeriod"/>
              <a:tabLst>
                <a:tab pos="58991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Мотивация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достижения.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dirty="0">
                <a:latin typeface="Times New Roman"/>
                <a:cs typeface="Times New Roman"/>
              </a:rPr>
              <a:t> ее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измерения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использовались:</a:t>
            </a:r>
            <a:r>
              <a:rPr sz="1400" dirty="0">
                <a:latin typeface="Times New Roman"/>
                <a:cs typeface="Times New Roman"/>
              </a:rPr>
              <a:t> шкала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Маслоу,</a:t>
            </a:r>
            <a:r>
              <a:rPr sz="1400" spc="-5" dirty="0">
                <a:latin typeface="Times New Roman"/>
                <a:cs typeface="Times New Roman"/>
              </a:rPr>
              <a:t> шкала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лидерства</a:t>
            </a:r>
            <a:r>
              <a:rPr sz="1400" dirty="0">
                <a:latin typeface="Times New Roman"/>
                <a:cs typeface="Times New Roman"/>
              </a:rPr>
              <a:t> (Леевик,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Серова),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цветовой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тест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Люшера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(8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цветный).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сравнении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четырех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групп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спортсменов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различной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квалификации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новичок,</a:t>
            </a:r>
            <a:r>
              <a:rPr sz="1400" dirty="0">
                <a:latin typeface="Times New Roman"/>
                <a:cs typeface="Times New Roman"/>
              </a:rPr>
              <a:t> КМС,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МС,</a:t>
            </a:r>
            <a:r>
              <a:rPr sz="1400" dirty="0">
                <a:latin typeface="Times New Roman"/>
                <a:cs typeface="Times New Roman"/>
              </a:rPr>
              <a:t> МСМК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выявлено,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что </a:t>
            </a:r>
            <a:r>
              <a:rPr sz="1400" spc="-5" dirty="0">
                <a:latin typeface="Times New Roman"/>
                <a:cs typeface="Times New Roman"/>
              </a:rPr>
              <a:t> наиболее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достижения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обнаружен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группы </a:t>
            </a:r>
            <a:r>
              <a:rPr sz="1400" dirty="0">
                <a:latin typeface="Times New Roman"/>
                <a:cs typeface="Times New Roman"/>
              </a:rPr>
              <a:t> мастеров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спорта.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МСМК</a:t>
            </a:r>
            <a:r>
              <a:rPr sz="1400" dirty="0">
                <a:latin typeface="Times New Roman"/>
                <a:cs typeface="Times New Roman"/>
              </a:rPr>
              <a:t> он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несколько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понижается,</a:t>
            </a:r>
            <a:r>
              <a:rPr sz="1400" dirty="0">
                <a:latin typeface="Times New Roman"/>
                <a:cs typeface="Times New Roman"/>
              </a:rPr>
              <a:t> 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соответствует </a:t>
            </a:r>
            <a:r>
              <a:rPr sz="1400" dirty="0">
                <a:latin typeface="Times New Roman"/>
                <a:cs typeface="Times New Roman"/>
              </a:rPr>
              <a:t> закону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Йеркса-Додсона.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800"/>
              </a:lnSpc>
              <a:buAutoNum type="arabicPeriod"/>
              <a:tabLst>
                <a:tab pos="599440" algn="l"/>
              </a:tabLst>
            </a:pPr>
            <a:r>
              <a:rPr sz="1400" spc="-5" dirty="0">
                <a:latin typeface="Times New Roman"/>
                <a:cs typeface="Times New Roman"/>
              </a:rPr>
              <a:t>Оперативный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интеллект.</a:t>
            </a:r>
            <a:r>
              <a:rPr sz="1400" dirty="0">
                <a:latin typeface="Times New Roman"/>
                <a:cs typeface="Times New Roman"/>
              </a:rPr>
              <a:t> Сенсорный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аспект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изучался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помощью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электрорефлексометра,</a:t>
            </a:r>
            <a:r>
              <a:rPr sz="1400" dirty="0">
                <a:latin typeface="Times New Roman"/>
                <a:cs typeface="Times New Roman"/>
              </a:rPr>
              <a:t> теппинг-теста,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величины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пространственных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отрезков. </a:t>
            </a:r>
            <a:r>
              <a:rPr sz="1400" spc="-5" dirty="0">
                <a:latin typeface="Times New Roman"/>
                <a:cs typeface="Times New Roman"/>
              </a:rPr>
              <a:t>Спортсмены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боксе показывают высокий </a:t>
            </a:r>
            <a:r>
              <a:rPr sz="1400" spc="-10" dirty="0">
                <a:latin typeface="Times New Roman"/>
                <a:cs typeface="Times New Roman"/>
              </a:rPr>
              <a:t>уровень </a:t>
            </a:r>
            <a:r>
              <a:rPr sz="1400" spc="-5" dirty="0">
                <a:latin typeface="Times New Roman"/>
                <a:cs typeface="Times New Roman"/>
              </a:rPr>
              <a:t>простой реакции </a:t>
            </a:r>
            <a:r>
              <a:rPr sz="1400" dirty="0">
                <a:latin typeface="Times New Roman"/>
                <a:cs typeface="Times New Roman"/>
              </a:rPr>
              <a:t> (х = </a:t>
            </a:r>
            <a:r>
              <a:rPr sz="1400" spc="-5" dirty="0">
                <a:latin typeface="Times New Roman"/>
                <a:cs typeface="Times New Roman"/>
              </a:rPr>
              <a:t>0,219 .0,003), сложной реакции </a:t>
            </a:r>
            <a:r>
              <a:rPr sz="1400" spc="-10" dirty="0">
                <a:latin typeface="Times New Roman"/>
                <a:cs typeface="Times New Roman"/>
              </a:rPr>
              <a:t>(х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0,263.0,13), </a:t>
            </a:r>
            <a:r>
              <a:rPr sz="1400" dirty="0">
                <a:latin typeface="Times New Roman"/>
                <a:cs typeface="Times New Roman"/>
              </a:rPr>
              <a:t>а </a:t>
            </a:r>
            <a:r>
              <a:rPr sz="1400" spc="-5" dirty="0">
                <a:latin typeface="Times New Roman"/>
                <a:cs typeface="Times New Roman"/>
              </a:rPr>
              <a:t>также высокий уровень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быстроты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движений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усилий.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сенсомоторики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обеспечивается подвижностью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лабильностью нервной системы боксеров.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Перцептивный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аспект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изучался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помощью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черно-красных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таблиц,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колец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Ландольта,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хронометрирования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боевой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Выявлено,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перцептивные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процессы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боксер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среднем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затрачивает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0,2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0,3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секунды,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требует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высокой</a:t>
            </a:r>
            <a:r>
              <a:rPr sz="1400" dirty="0">
                <a:latin typeface="Times New Roman"/>
                <a:cs typeface="Times New Roman"/>
              </a:rPr>
              <a:t> скорости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переработки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информации. </a:t>
            </a:r>
            <a:r>
              <a:rPr sz="1400" dirty="0">
                <a:latin typeface="Times New Roman"/>
                <a:cs typeface="Times New Roman"/>
              </a:rPr>
              <a:t> Тесты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подтвердили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переработки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информации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спортсменов. Мнемический компонент интеллекта изучался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применением </a:t>
            </a:r>
            <a:r>
              <a:rPr sz="1400" dirty="0">
                <a:latin typeface="Times New Roman"/>
                <a:cs typeface="Times New Roman"/>
              </a:rPr>
              <a:t> тестов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слова,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числа,</a:t>
            </a:r>
            <a:r>
              <a:rPr sz="1400" dirty="0">
                <a:latin typeface="Times New Roman"/>
                <a:cs typeface="Times New Roman"/>
              </a:rPr>
              <a:t> фигуры.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</a:t>
            </a:r>
            <a:r>
              <a:rPr sz="1400" dirty="0">
                <a:latin typeface="Times New Roman"/>
                <a:cs typeface="Times New Roman"/>
              </a:rPr>
              <a:t> развита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зрительная</a:t>
            </a:r>
            <a:r>
              <a:rPr sz="1400" dirty="0">
                <a:latin typeface="Times New Roman"/>
                <a:cs typeface="Times New Roman"/>
              </a:rPr>
              <a:t> память.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</a:t>
            </a:r>
            <a:r>
              <a:rPr sz="1400" dirty="0">
                <a:latin typeface="Times New Roman"/>
                <a:cs typeface="Times New Roman"/>
              </a:rPr>
              <a:t> 9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фигур,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предъявляемых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течение</a:t>
            </a:r>
            <a:r>
              <a:rPr sz="1400" dirty="0">
                <a:latin typeface="Times New Roman"/>
                <a:cs typeface="Times New Roman"/>
              </a:rPr>
              <a:t> 30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секунд,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запоминание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среднем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8,42.0,12 фигуры </a:t>
            </a:r>
            <a:r>
              <a:rPr sz="1400" dirty="0">
                <a:latin typeface="Times New Roman"/>
                <a:cs typeface="Times New Roman"/>
              </a:rPr>
              <a:t>(43). </a:t>
            </a:r>
            <a:r>
              <a:rPr sz="1400" spc="-5" dirty="0">
                <a:latin typeface="Times New Roman"/>
                <a:cs typeface="Times New Roman"/>
              </a:rPr>
              <a:t>Мыслительный компонент, </a:t>
            </a:r>
            <a:r>
              <a:rPr sz="1400" dirty="0">
                <a:latin typeface="Times New Roman"/>
                <a:cs typeface="Times New Roman"/>
              </a:rPr>
              <a:t> или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интеллект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узком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смысле,</a:t>
            </a:r>
            <a:r>
              <a:rPr sz="1400" dirty="0">
                <a:latin typeface="Times New Roman"/>
                <a:cs typeface="Times New Roman"/>
              </a:rPr>
              <a:t> изучался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тестам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Кеттелла,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Равенна.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Боксеры</a:t>
            </a:r>
            <a:r>
              <a:rPr sz="1400" dirty="0">
                <a:latin typeface="Times New Roman"/>
                <a:cs typeface="Times New Roman"/>
              </a:rPr>
              <a:t> показали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общий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выше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среднего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уровня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(по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шкале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Равенна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107,8.3,5 </a:t>
            </a:r>
            <a:r>
              <a:rPr sz="1400" dirty="0">
                <a:latin typeface="Times New Roman"/>
                <a:cs typeface="Times New Roman"/>
              </a:rPr>
              <a:t>балла), </a:t>
            </a:r>
            <a:r>
              <a:rPr sz="1400" spc="-5" dirty="0">
                <a:latin typeface="Times New Roman"/>
                <a:cs typeface="Times New Roman"/>
              </a:rPr>
              <a:t>что соответствует </a:t>
            </a:r>
            <a:r>
              <a:rPr sz="1400" dirty="0">
                <a:latin typeface="Times New Roman"/>
                <a:cs typeface="Times New Roman"/>
              </a:rPr>
              <a:t>оценке </a:t>
            </a:r>
            <a:r>
              <a:rPr sz="1400" spc="-5" dirty="0">
                <a:latin typeface="Times New Roman"/>
                <a:cs typeface="Times New Roman"/>
              </a:rPr>
              <a:t>нормальный, высокий,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средний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интеллект</a:t>
            </a:r>
            <a:r>
              <a:rPr sz="1400" dirty="0">
                <a:latin typeface="Times New Roman"/>
                <a:cs typeface="Times New Roman"/>
              </a:rPr>
              <a:t> 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ts val="16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3.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устойчивость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оценивалась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тестам</a:t>
            </a:r>
            <a:r>
              <a:rPr sz="1400" dirty="0">
                <a:latin typeface="Times New Roman"/>
                <a:cs typeface="Times New Roman"/>
              </a:rPr>
              <a:t> Кеттелла,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Спилбергера,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Люшера.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Установлено,</a:t>
            </a:r>
            <a:r>
              <a:rPr sz="1400" dirty="0">
                <a:latin typeface="Times New Roman"/>
                <a:cs typeface="Times New Roman"/>
              </a:rPr>
              <a:t> 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устойчивость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находится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низком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уровне,</a:t>
            </a:r>
            <a:r>
              <a:rPr sz="1400" dirty="0">
                <a:latin typeface="Times New Roman"/>
                <a:cs typeface="Times New Roman"/>
              </a:rPr>
              <a:t> 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соответствует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требованиям,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предъявляемым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профессиональным</a:t>
            </a:r>
            <a:r>
              <a:rPr sz="1400" dirty="0">
                <a:latin typeface="Times New Roman"/>
                <a:cs typeface="Times New Roman"/>
              </a:rPr>
              <a:t> качествам.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Объективные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показатели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дают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представление </a:t>
            </a:r>
            <a:r>
              <a:rPr sz="1400" dirty="0">
                <a:latin typeface="Times New Roman"/>
                <a:cs typeface="Times New Roman"/>
              </a:rPr>
              <a:t>об </a:t>
            </a:r>
            <a:r>
              <a:rPr sz="1400" spc="-5" dirty="0">
                <a:latin typeface="Times New Roman"/>
                <a:cs typeface="Times New Roman"/>
              </a:rPr>
              <a:t>эффективности отдельных технико-тактических действий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боксеров.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Однако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условиях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будет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многом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зависеть</a:t>
            </a:r>
            <a:r>
              <a:rPr sz="1400" dirty="0">
                <a:latin typeface="Times New Roman"/>
                <a:cs typeface="Times New Roman"/>
              </a:rPr>
              <a:t> от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которые</a:t>
            </a:r>
            <a:r>
              <a:rPr sz="1400" dirty="0">
                <a:latin typeface="Times New Roman"/>
                <a:cs typeface="Times New Roman"/>
              </a:rPr>
              <a:t> проявляются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опосредованно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через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механизмы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регуляции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(22).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635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мнению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многих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авторов</a:t>
            </a:r>
            <a:r>
              <a:rPr sz="1400" dirty="0">
                <a:latin typeface="Times New Roman"/>
                <a:cs typeface="Times New Roman"/>
              </a:rPr>
              <a:t> (5,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22,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30)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предъявляет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ряд </a:t>
            </a:r>
            <a:r>
              <a:rPr sz="1400" spc="-5" dirty="0">
                <a:latin typeface="Times New Roman"/>
                <a:cs typeface="Times New Roman"/>
              </a:rPr>
              <a:t> существенных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требований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высокий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моральный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6460" cy="8540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960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уровень,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чувство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долга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факторы,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характеризуют</a:t>
            </a:r>
            <a:r>
              <a:rPr sz="1400" dirty="0">
                <a:latin typeface="Times New Roman"/>
                <a:cs typeface="Times New Roman"/>
              </a:rPr>
              <a:t> взаимосвязь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мотивации достижения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деловой мотивацией, непосредственно соединяют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волевые </a:t>
            </a:r>
            <a:r>
              <a:rPr sz="1400" dirty="0">
                <a:latin typeface="Times New Roman"/>
                <a:cs typeface="Times New Roman"/>
              </a:rPr>
              <a:t>качества с мотивами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склонность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соперничеству,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ориентированность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успех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высокой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самооценкой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обусловлены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тем,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508506"/>
            <a:ext cx="53365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1405" algn="l"/>
                <a:tab pos="2036445" algn="l"/>
                <a:tab pos="2955925" algn="l"/>
                <a:tab pos="3733165" algn="l"/>
                <a:tab pos="4200525" algn="l"/>
              </a:tabLst>
            </a:pPr>
            <a:r>
              <a:rPr sz="1400" spc="-5" dirty="0">
                <a:latin typeface="Times New Roman"/>
                <a:cs typeface="Times New Roman"/>
              </a:rPr>
              <a:t>реализация	принципа	активной	борьбы	как	определяющая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1508506"/>
            <a:ext cx="596709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5528310">
              <a:lnSpc>
                <a:spcPts val="1610"/>
              </a:lnSpc>
              <a:spcBef>
                <a:spcPts val="215"/>
              </a:spcBef>
              <a:tabLst>
                <a:tab pos="1452880" algn="l"/>
                <a:tab pos="2320290" algn="l"/>
                <a:tab pos="3088005" algn="l"/>
                <a:tab pos="4423410" algn="l"/>
                <a:tab pos="5346065" algn="l"/>
              </a:tabLst>
            </a:pPr>
            <a:r>
              <a:rPr sz="1400" spc="-10" dirty="0">
                <a:latin typeface="Times New Roman"/>
                <a:cs typeface="Times New Roman"/>
              </a:rPr>
              <a:t>ч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5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а  </a:t>
            </a:r>
            <a:r>
              <a:rPr sz="1400" spc="-5" dirty="0">
                <a:latin typeface="Times New Roman"/>
                <a:cs typeface="Times New Roman"/>
              </a:rPr>
              <a:t>эффе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	</a:t>
            </a:r>
            <a:r>
              <a:rPr sz="1400" spc="-10" dirty="0">
                <a:latin typeface="Times New Roman"/>
                <a:cs typeface="Times New Roman"/>
              </a:rPr>
              <a:t>б</a:t>
            </a:r>
            <a:r>
              <a:rPr sz="1400" dirty="0">
                <a:latin typeface="Times New Roman"/>
                <a:cs typeface="Times New Roman"/>
              </a:rPr>
              <a:t>окс</a:t>
            </a: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ра	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елает	не</a:t>
            </a:r>
            <a:r>
              <a:rPr sz="1400" spc="-10" dirty="0">
                <a:latin typeface="Times New Roman"/>
                <a:cs typeface="Times New Roman"/>
              </a:rPr>
              <a:t>об</a:t>
            </a:r>
            <a:r>
              <a:rPr sz="1400" dirty="0">
                <a:latin typeface="Times New Roman"/>
                <a:cs typeface="Times New Roman"/>
              </a:rPr>
              <a:t>х</a:t>
            </a:r>
            <a:r>
              <a:rPr sz="1400" spc="-10" dirty="0">
                <a:latin typeface="Times New Roman"/>
                <a:cs typeface="Times New Roman"/>
              </a:rPr>
              <a:t>од</a:t>
            </a:r>
            <a:r>
              <a:rPr sz="1400" dirty="0">
                <a:latin typeface="Times New Roman"/>
                <a:cs typeface="Times New Roman"/>
              </a:rPr>
              <a:t>им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м	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ий	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ро</a:t>
            </a:r>
            <a:r>
              <a:rPr sz="1400" spc="-5" dirty="0">
                <a:latin typeface="Times New Roman"/>
                <a:cs typeface="Times New Roman"/>
              </a:rPr>
              <a:t>вень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916937"/>
            <a:ext cx="5967095" cy="44513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sz="1400" dirty="0">
                <a:latin typeface="Times New Roman"/>
                <a:cs typeface="Times New Roman"/>
              </a:rPr>
              <a:t>состязательности,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постоянный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поиск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путей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захвата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инициативы,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мгновенное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создание </a:t>
            </a:r>
            <a:r>
              <a:rPr sz="1400" spc="-5" dirty="0">
                <a:latin typeface="Times New Roman"/>
                <a:cs typeface="Times New Roman"/>
              </a:rPr>
              <a:t>конфликтной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ситуации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непременной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ориентацией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успех;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2503677"/>
            <a:ext cx="5969000" cy="44513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342265">
              <a:lnSpc>
                <a:spcPts val="1620"/>
              </a:lnSpc>
              <a:spcBef>
                <a:spcPts val="204"/>
              </a:spcBef>
              <a:tabLst>
                <a:tab pos="1354455" algn="l"/>
                <a:tab pos="2371725" algn="l"/>
                <a:tab pos="2644775" algn="l"/>
                <a:tab pos="3418204" algn="l"/>
                <a:tab pos="3696970" algn="l"/>
                <a:tab pos="5245735" algn="l"/>
              </a:tabLst>
            </a:pP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ид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рст</a:t>
            </a:r>
            <a:r>
              <a:rPr sz="1400" spc="-2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о,	д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м</a:t>
            </a:r>
            <a:r>
              <a:rPr sz="1400" spc="-10" dirty="0">
                <a:latin typeface="Times New Roman"/>
                <a:cs typeface="Times New Roman"/>
              </a:rPr>
              <a:t>ин</a:t>
            </a:r>
            <a:r>
              <a:rPr sz="1400" dirty="0">
                <a:latin typeface="Times New Roman"/>
                <a:cs typeface="Times New Roman"/>
              </a:rPr>
              <a:t>ац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я	–	</a:t>
            </a:r>
            <a:r>
              <a:rPr sz="1400" spc="-5" dirty="0">
                <a:latin typeface="Times New Roman"/>
                <a:cs typeface="Times New Roman"/>
              </a:rPr>
              <a:t>воле</a:t>
            </a:r>
            <a:r>
              <a:rPr sz="1400" spc="-2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ое	и	к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мм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ни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ат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вн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е	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аче</a:t>
            </a:r>
            <a:r>
              <a:rPr sz="1400" spc="20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т</a:t>
            </a:r>
            <a:r>
              <a:rPr sz="1400" spc="-2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о,  </a:t>
            </a:r>
            <a:r>
              <a:rPr sz="1400" spc="-5" dirty="0">
                <a:latin typeface="Times New Roman"/>
                <a:cs typeface="Times New Roman"/>
              </a:rPr>
              <a:t>формирование	которого,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8424" y="2709418"/>
            <a:ext cx="36322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9575" algn="l"/>
                <a:tab pos="2618105" algn="l"/>
              </a:tabLst>
            </a:pPr>
            <a:r>
              <a:rPr sz="1400" spc="-5" dirty="0">
                <a:latin typeface="Times New Roman"/>
                <a:cs typeface="Times New Roman"/>
              </a:rPr>
              <a:t>концентрированно	отражает	современные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2913633"/>
            <a:ext cx="5967095" cy="363601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715" algn="just">
              <a:lnSpc>
                <a:spcPct val="95800"/>
              </a:lnSpc>
              <a:spcBef>
                <a:spcPts val="175"/>
              </a:spcBef>
            </a:pPr>
            <a:r>
              <a:rPr sz="1400" spc="-5" dirty="0">
                <a:latin typeface="Times New Roman"/>
                <a:cs typeface="Times New Roman"/>
              </a:rPr>
              <a:t>тенденции развития </a:t>
            </a:r>
            <a:r>
              <a:rPr sz="1400" dirty="0">
                <a:latin typeface="Times New Roman"/>
                <a:cs typeface="Times New Roman"/>
              </a:rPr>
              <a:t>бокса, </a:t>
            </a:r>
            <a:r>
              <a:rPr sz="1400" spc="-5" dirty="0">
                <a:latin typeface="Times New Roman"/>
                <a:cs typeface="Times New Roman"/>
              </a:rPr>
              <a:t>требующие проявления активности, инициативы,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настойчивости,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уверенности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себе,</a:t>
            </a:r>
            <a:r>
              <a:rPr sz="1400" dirty="0">
                <a:latin typeface="Times New Roman"/>
                <a:cs typeface="Times New Roman"/>
              </a:rPr>
              <a:t> 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также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самостоятельности</a:t>
            </a:r>
            <a:r>
              <a:rPr sz="1400" dirty="0">
                <a:latin typeface="Times New Roman"/>
                <a:cs typeface="Times New Roman"/>
              </a:rPr>
              <a:t> 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непреклонной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решимости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-5" dirty="0">
                <a:latin typeface="Times New Roman"/>
                <a:cs typeface="Times New Roman"/>
              </a:rPr>
              <a:t> борьбе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5" dirty="0">
                <a:latin typeface="Times New Roman"/>
                <a:cs typeface="Times New Roman"/>
              </a:rPr>
              <a:t> соперником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любого </a:t>
            </a:r>
            <a:r>
              <a:rPr sz="1400" dirty="0">
                <a:latin typeface="Times New Roman"/>
                <a:cs typeface="Times New Roman"/>
              </a:rPr>
              <a:t>ранга.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635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эмоциональная устойчивость, выдержка, способность реально оценивать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обстановку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эмоционально-волевое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качество,</a:t>
            </a:r>
            <a:r>
              <a:rPr sz="1400" dirty="0">
                <a:latin typeface="Times New Roman"/>
                <a:cs typeface="Times New Roman"/>
              </a:rPr>
              <a:t> от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уровня которого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зависит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любом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имеющей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конфликтный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(14);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проницательность,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гибкий,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точный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ум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необходимы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спортсмены,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предполагает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проявление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оперативно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оценивать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содержание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прогнозировать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направленность действий соперника, распознать </a:t>
            </a:r>
            <a:r>
              <a:rPr sz="1400" dirty="0">
                <a:latin typeface="Times New Roman"/>
                <a:cs typeface="Times New Roman"/>
              </a:rPr>
              <a:t>его </a:t>
            </a:r>
            <a:r>
              <a:rPr sz="1400" spc="-5" dirty="0">
                <a:latin typeface="Times New Roman"/>
                <a:cs typeface="Times New Roman"/>
              </a:rPr>
              <a:t>замыслы </a:t>
            </a:r>
            <a:r>
              <a:rPr sz="1400" dirty="0">
                <a:latin typeface="Times New Roman"/>
                <a:cs typeface="Times New Roman"/>
              </a:rPr>
              <a:t>и на </a:t>
            </a:r>
            <a:r>
              <a:rPr sz="1400" spc="-5" dirty="0">
                <a:latin typeface="Times New Roman"/>
                <a:cs typeface="Times New Roman"/>
              </a:rPr>
              <a:t>основании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данной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строить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собственную тактическую линию;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6000"/>
              </a:lnSpc>
            </a:pPr>
            <a:r>
              <a:rPr sz="1400" spc="-5" dirty="0">
                <a:latin typeface="Times New Roman"/>
                <a:cs typeface="Times New Roman"/>
              </a:rPr>
              <a:t>коллегиальность,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приверженность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интересам,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ценностям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идеалам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спортивного коллектива важны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боксе </a:t>
            </a:r>
            <a:r>
              <a:rPr sz="1400" dirty="0">
                <a:latin typeface="Times New Roman"/>
                <a:cs typeface="Times New Roman"/>
              </a:rPr>
              <a:t>как </a:t>
            </a:r>
            <a:r>
              <a:rPr sz="1400" spc="-5" dirty="0">
                <a:latin typeface="Times New Roman"/>
                <a:cs typeface="Times New Roman"/>
              </a:rPr>
              <a:t>командно-индивидуальном виде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задач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тренировочного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процесса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 деятельности;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969" y="6692265"/>
            <a:ext cx="23355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60500" algn="l"/>
              </a:tabLst>
            </a:pPr>
            <a:r>
              <a:rPr sz="1400" spc="-5" dirty="0">
                <a:latin typeface="Times New Roman"/>
                <a:cs typeface="Times New Roman"/>
              </a:rPr>
              <a:t>экстраверсия,	социальная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7887" y="6692265"/>
            <a:ext cx="14439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адаптированность,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1228" y="6692265"/>
            <a:ext cx="10833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контактность,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120" y="6896480"/>
            <a:ext cx="5968365" cy="205358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общительность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важны, </a:t>
            </a:r>
            <a:r>
              <a:rPr sz="1400" dirty="0">
                <a:latin typeface="Times New Roman"/>
                <a:cs typeface="Times New Roman"/>
              </a:rPr>
              <a:t>т. к. </a:t>
            </a:r>
            <a:r>
              <a:rPr sz="1400" spc="-5" dirty="0">
                <a:latin typeface="Times New Roman"/>
                <a:cs typeface="Times New Roman"/>
              </a:rPr>
              <a:t>экстраверты более активны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реактивны, </a:t>
            </a:r>
            <a:r>
              <a:rPr sz="1400" dirty="0">
                <a:latin typeface="Times New Roman"/>
                <a:cs typeface="Times New Roman"/>
              </a:rPr>
              <a:t>что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является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предпосылкой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динамичного</a:t>
            </a:r>
            <a:r>
              <a:rPr sz="1400" dirty="0">
                <a:latin typeface="Times New Roman"/>
                <a:cs typeface="Times New Roman"/>
              </a:rPr>
              <a:t> поединка;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легче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снимать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борьбы,</a:t>
            </a:r>
            <a:r>
              <a:rPr sz="1400" dirty="0">
                <a:latin typeface="Times New Roman"/>
                <a:cs typeface="Times New Roman"/>
              </a:rPr>
              <a:t> чему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способствует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общительность, </a:t>
            </a:r>
            <a:r>
              <a:rPr sz="1400" dirty="0">
                <a:latin typeface="Times New Roman"/>
                <a:cs typeface="Times New Roman"/>
              </a:rPr>
              <a:t> свойственная</a:t>
            </a:r>
            <a:r>
              <a:rPr sz="1400" spc="-5" dirty="0">
                <a:latin typeface="Times New Roman"/>
                <a:cs typeface="Times New Roman"/>
              </a:rPr>
              <a:t> экстравертированным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натурам.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ct val="959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Выше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изложенные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определяют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высокую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активность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боксеров,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стремление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захвату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инициативы,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ориентацию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успех деятельности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высокой самооценкой, доминирование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тактическом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отношениях,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необходимо</a:t>
            </a:r>
            <a:r>
              <a:rPr sz="1400" dirty="0">
                <a:latin typeface="Times New Roman"/>
                <a:cs typeface="Times New Roman"/>
              </a:rPr>
              <a:t> для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завершения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конкретной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ситуации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единоборства.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9092945"/>
            <a:ext cx="117792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42265">
              <a:lnSpc>
                <a:spcPts val="161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Наряду </a:t>
            </a:r>
            <a:r>
              <a:rPr sz="1400" dirty="0">
                <a:latin typeface="Times New Roman"/>
                <a:cs typeface="Times New Roman"/>
              </a:rPr>
              <a:t> о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об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нос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ями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9178" y="9092945"/>
            <a:ext cx="475551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94310" marR="5080" indent="-182245">
              <a:lnSpc>
                <a:spcPts val="1610"/>
              </a:lnSpc>
              <a:spcBef>
                <a:spcPts val="215"/>
              </a:spcBef>
              <a:tabLst>
                <a:tab pos="403860" algn="l"/>
                <a:tab pos="1468755" algn="l"/>
                <a:tab pos="1760220" algn="l"/>
                <a:tab pos="2395220" algn="l"/>
                <a:tab pos="3175000" algn="l"/>
                <a:tab pos="3400425" algn="l"/>
                <a:tab pos="4232275" algn="l"/>
                <a:tab pos="4568825" algn="l"/>
              </a:tabLst>
            </a:pPr>
            <a:r>
              <a:rPr sz="1400" dirty="0">
                <a:latin typeface="Times New Roman"/>
                <a:cs typeface="Times New Roman"/>
              </a:rPr>
              <a:t>с		от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еченн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ми		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те</a:t>
            </a:r>
            <a:r>
              <a:rPr sz="1400" spc="-10" dirty="0">
                <a:latin typeface="Times New Roman"/>
                <a:cs typeface="Times New Roman"/>
              </a:rPr>
              <a:t>л</a:t>
            </a:r>
            <a:r>
              <a:rPr sz="1400" spc="-5" dirty="0">
                <a:latin typeface="Times New Roman"/>
                <a:cs typeface="Times New Roman"/>
              </a:rPr>
              <a:t>ь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ы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и		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я</a:t>
            </a:r>
            <a:r>
              <a:rPr sz="1400" dirty="0">
                <a:latin typeface="Times New Roman"/>
                <a:cs typeface="Times New Roman"/>
              </a:rPr>
              <a:t>те</a:t>
            </a:r>
            <a:r>
              <a:rPr sz="1400" spc="-10" dirty="0">
                <a:latin typeface="Times New Roman"/>
                <a:cs typeface="Times New Roman"/>
              </a:rPr>
              <a:t>л</a:t>
            </a:r>
            <a:r>
              <a:rPr sz="1400" spc="-5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нос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ми  </a:t>
            </a:r>
            <a:r>
              <a:rPr sz="1400" spc="-15" dirty="0">
                <a:latin typeface="Times New Roman"/>
                <a:cs typeface="Times New Roman"/>
              </a:rPr>
              <a:t>э</a:t>
            </a:r>
            <a:r>
              <a:rPr sz="1400" dirty="0">
                <a:latin typeface="Times New Roman"/>
                <a:cs typeface="Times New Roman"/>
              </a:rPr>
              <a:t>ффек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х	</a:t>
            </a:r>
            <a:r>
              <a:rPr sz="1400" spc="-10" dirty="0">
                <a:latin typeface="Times New Roman"/>
                <a:cs typeface="Times New Roman"/>
              </a:rPr>
              <a:t>б</a:t>
            </a:r>
            <a:r>
              <a:rPr sz="1400" dirty="0">
                <a:latin typeface="Times New Roman"/>
                <a:cs typeface="Times New Roman"/>
              </a:rPr>
              <a:t>ок</a:t>
            </a:r>
            <a:r>
              <a:rPr sz="1400" spc="-10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ов	авт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ры	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казы</a:t>
            </a:r>
            <a:r>
              <a:rPr sz="1400" spc="-5" dirty="0">
                <a:latin typeface="Times New Roman"/>
                <a:cs typeface="Times New Roman"/>
              </a:rPr>
              <a:t>ва</a:t>
            </a:r>
            <a:r>
              <a:rPr sz="1400" spc="-10" dirty="0">
                <a:latin typeface="Times New Roman"/>
                <a:cs typeface="Times New Roman"/>
              </a:rPr>
              <a:t>ю</a:t>
            </a:r>
            <a:r>
              <a:rPr sz="1400" dirty="0">
                <a:latin typeface="Times New Roman"/>
                <a:cs typeface="Times New Roman"/>
              </a:rPr>
              <a:t>т	и	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120" y="9501327"/>
            <a:ext cx="596709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отрицательные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стороны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их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которые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являются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результатом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влияния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определенных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особенностей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личности.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000" cy="64960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42265" algn="just">
              <a:lnSpc>
                <a:spcPct val="961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Экспрессивность,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излишнее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беспокойство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негативно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сказываются</a:t>
            </a:r>
            <a:r>
              <a:rPr sz="1400" dirty="0">
                <a:latin typeface="Times New Roman"/>
                <a:cs typeface="Times New Roman"/>
              </a:rPr>
              <a:t> на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динамике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результативности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технико-тактических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активности,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стабильности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боев.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Наличие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таких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особенностей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личности,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304289"/>
            <a:ext cx="45288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134" algn="l"/>
                <a:tab pos="1992630" algn="l"/>
                <a:tab pos="3283585" algn="l"/>
                <a:tab pos="3549015" algn="l"/>
                <a:tab pos="4101465" algn="l"/>
              </a:tabLst>
            </a:pPr>
            <a:r>
              <a:rPr sz="1400" dirty="0">
                <a:latin typeface="Times New Roman"/>
                <a:cs typeface="Times New Roman"/>
              </a:rPr>
              <a:t>как	не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еши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ел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ст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,	не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вер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нос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ь	в	се</a:t>
            </a:r>
            <a:r>
              <a:rPr sz="1400" spc="5" dirty="0">
                <a:latin typeface="Times New Roman"/>
                <a:cs typeface="Times New Roman"/>
              </a:rPr>
              <a:t>б</a:t>
            </a:r>
            <a:r>
              <a:rPr sz="1400" dirty="0">
                <a:latin typeface="Times New Roman"/>
                <a:cs typeface="Times New Roman"/>
              </a:rPr>
              <a:t>е,	час</a:t>
            </a:r>
            <a:r>
              <a:rPr sz="1400" spc="-10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1304289"/>
            <a:ext cx="596455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4683125">
              <a:lnSpc>
                <a:spcPts val="1610"/>
              </a:lnSpc>
              <a:spcBef>
                <a:spcPts val="215"/>
              </a:spcBef>
              <a:tabLst>
                <a:tab pos="1378585" algn="l"/>
                <a:tab pos="2118360" algn="l"/>
                <a:tab pos="3268345" algn="l"/>
                <a:tab pos="4562475" algn="l"/>
                <a:tab pos="4821555" algn="l"/>
              </a:tabLst>
            </a:pP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деля</a:t>
            </a:r>
            <a:r>
              <a:rPr sz="1400" spc="-20" dirty="0">
                <a:latin typeface="Times New Roman"/>
                <a:cs typeface="Times New Roman"/>
              </a:rPr>
              <a:t>ю</a:t>
            </a:r>
            <a:r>
              <a:rPr sz="1400" dirty="0">
                <a:latin typeface="Times New Roman"/>
                <a:cs typeface="Times New Roman"/>
              </a:rPr>
              <a:t>т  не</a:t>
            </a:r>
            <a:r>
              <a:rPr sz="1400" spc="-10" dirty="0">
                <a:latin typeface="Times New Roman"/>
                <a:cs typeface="Times New Roman"/>
              </a:rPr>
              <a:t>оп</a:t>
            </a:r>
            <a:r>
              <a:rPr sz="1400" dirty="0">
                <a:latin typeface="Times New Roman"/>
                <a:cs typeface="Times New Roman"/>
              </a:rPr>
              <a:t>рав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ю	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терю	</a:t>
            </a:r>
            <a:r>
              <a:rPr sz="1400" spc="-10" dirty="0">
                <a:latin typeface="Times New Roman"/>
                <a:cs typeface="Times New Roman"/>
              </a:rPr>
              <a:t>ин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ц</a:t>
            </a:r>
            <a:r>
              <a:rPr sz="1400" dirty="0">
                <a:latin typeface="Times New Roman"/>
                <a:cs typeface="Times New Roman"/>
              </a:rPr>
              <a:t>иати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ы,	не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ость	в	</a:t>
            </a:r>
            <a:r>
              <a:rPr sz="1400" spc="-5" dirty="0">
                <a:latin typeface="Times New Roman"/>
                <a:cs typeface="Times New Roman"/>
              </a:rPr>
              <a:t>экст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ма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712721"/>
            <a:ext cx="5968365" cy="782383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8255">
              <a:lnSpc>
                <a:spcPts val="1610"/>
              </a:lnSpc>
              <a:spcBef>
                <a:spcPts val="215"/>
              </a:spcBef>
              <a:tabLst>
                <a:tab pos="895985" algn="l"/>
                <a:tab pos="1748789" algn="l"/>
                <a:tab pos="2938780" algn="l"/>
                <a:tab pos="4029075" algn="l"/>
                <a:tab pos="5025390" algn="l"/>
              </a:tabLst>
            </a:pPr>
            <a:r>
              <a:rPr sz="1400" dirty="0">
                <a:latin typeface="Times New Roman"/>
                <a:cs typeface="Times New Roman"/>
              </a:rPr>
              <a:t>сит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ации	</a:t>
            </a:r>
            <a:r>
              <a:rPr sz="1400" spc="-10" dirty="0">
                <a:latin typeface="Times New Roman"/>
                <a:cs typeface="Times New Roman"/>
              </a:rPr>
              <a:t>бо</a:t>
            </a:r>
            <a:r>
              <a:rPr sz="1400" dirty="0">
                <a:latin typeface="Times New Roman"/>
                <a:cs typeface="Times New Roman"/>
              </a:rPr>
              <a:t>рот</a:t>
            </a:r>
            <a:r>
              <a:rPr sz="1400" spc="-10" dirty="0">
                <a:latin typeface="Times New Roman"/>
                <a:cs typeface="Times New Roman"/>
              </a:rPr>
              <a:t>ь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я	ори</a:t>
            </a:r>
            <a:r>
              <a:rPr sz="1400" spc="-15" dirty="0">
                <a:latin typeface="Times New Roman"/>
                <a:cs typeface="Times New Roman"/>
              </a:rPr>
              <a:t>г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нал</a:t>
            </a:r>
            <a:r>
              <a:rPr sz="1400" spc="-10" dirty="0">
                <a:latin typeface="Times New Roman"/>
                <a:cs typeface="Times New Roman"/>
              </a:rPr>
              <a:t>ьн</a:t>
            </a:r>
            <a:r>
              <a:rPr sz="1400" dirty="0">
                <a:latin typeface="Times New Roman"/>
                <a:cs typeface="Times New Roman"/>
              </a:rPr>
              <a:t>о,	</a:t>
            </a:r>
            <a:r>
              <a:rPr sz="1400" spc="-5" dirty="0">
                <a:latin typeface="Times New Roman"/>
                <a:cs typeface="Times New Roman"/>
              </a:rPr>
              <a:t>эффе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	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щать	тактиче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е  замыслы.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6100"/>
              </a:lnSpc>
            </a:pPr>
            <a:r>
              <a:rPr sz="1400" spc="-5" dirty="0">
                <a:latin typeface="Times New Roman"/>
                <a:cs typeface="Times New Roman"/>
              </a:rPr>
              <a:t>Рассматривая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механизм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регуляции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эффективных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 </a:t>
            </a:r>
            <a:r>
              <a:rPr sz="1400" dirty="0">
                <a:latin typeface="Times New Roman"/>
                <a:cs typeface="Times New Roman"/>
              </a:rPr>
              <a:t>в условиях, </a:t>
            </a:r>
            <a:r>
              <a:rPr sz="1400" spc="-5" dirty="0">
                <a:latin typeface="Times New Roman"/>
                <a:cs typeface="Times New Roman"/>
              </a:rPr>
              <a:t>моделирующих соревновательную деятельность, </a:t>
            </a:r>
            <a:r>
              <a:rPr sz="1400" dirty="0">
                <a:latin typeface="Times New Roman"/>
                <a:cs typeface="Times New Roman"/>
              </a:rPr>
              <a:t>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тренировочной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деятельности,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Матыцин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(22)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отмечает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следующее.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Спортсменам,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присущ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реализм,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проявленный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постановки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перспективной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цели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адекватной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социальной норме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характером.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Эффективные спортсмены способны гибко </a:t>
            </a:r>
            <a:r>
              <a:rPr sz="1400" dirty="0">
                <a:latin typeface="Times New Roman"/>
                <a:cs typeface="Times New Roman"/>
              </a:rPr>
              <a:t>изменять </a:t>
            </a:r>
            <a:r>
              <a:rPr sz="1400" spc="-5" dirty="0">
                <a:latin typeface="Times New Roman"/>
                <a:cs typeface="Times New Roman"/>
              </a:rPr>
              <a:t>уровень </a:t>
            </a:r>
            <a:r>
              <a:rPr sz="1400" dirty="0">
                <a:latin typeface="Times New Roman"/>
                <a:cs typeface="Times New Roman"/>
              </a:rPr>
              <a:t>цели, </a:t>
            </a:r>
            <a:r>
              <a:rPr sz="1400" spc="-5" dirty="0">
                <a:latin typeface="Times New Roman"/>
                <a:cs typeface="Times New Roman"/>
              </a:rPr>
              <a:t>если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последняя</a:t>
            </a:r>
            <a:r>
              <a:rPr sz="1400" dirty="0">
                <a:latin typeface="Times New Roman"/>
                <a:cs typeface="Times New Roman"/>
              </a:rPr>
              <a:t> не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реализуется,</a:t>
            </a:r>
            <a:r>
              <a:rPr sz="1400" dirty="0">
                <a:latin typeface="Times New Roman"/>
                <a:cs typeface="Times New Roman"/>
              </a:rPr>
              <a:t> что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свидетельствует</a:t>
            </a:r>
            <a:r>
              <a:rPr sz="1400" dirty="0">
                <a:latin typeface="Times New Roman"/>
                <a:cs typeface="Times New Roman"/>
              </a:rPr>
              <a:t> 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выраженном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боевой деятельности качествено быстро перестраивать тактику спортивной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случае </a:t>
            </a:r>
            <a:r>
              <a:rPr sz="1400" dirty="0">
                <a:latin typeface="Times New Roman"/>
                <a:cs typeface="Times New Roman"/>
              </a:rPr>
              <a:t>ее </a:t>
            </a:r>
            <a:r>
              <a:rPr sz="1400" spc="-5" dirty="0">
                <a:latin typeface="Times New Roman"/>
                <a:cs typeface="Times New Roman"/>
              </a:rPr>
              <a:t>несоответствия конкретным задачам единоборства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как </a:t>
            </a:r>
            <a:r>
              <a:rPr sz="1400" dirty="0">
                <a:latin typeface="Times New Roman"/>
                <a:cs typeface="Times New Roman"/>
              </a:rPr>
              <a:t> следствие – </a:t>
            </a:r>
            <a:r>
              <a:rPr sz="1400" spc="-5" dirty="0">
                <a:latin typeface="Times New Roman"/>
                <a:cs typeface="Times New Roman"/>
              </a:rPr>
              <a:t>низкой эффективности. Это проявляется,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частности, </a:t>
            </a:r>
            <a:r>
              <a:rPr sz="1400" dirty="0">
                <a:latin typeface="Times New Roman"/>
                <a:cs typeface="Times New Roman"/>
              </a:rPr>
              <a:t>в том, </a:t>
            </a:r>
            <a:r>
              <a:rPr sz="1400" spc="-5" dirty="0">
                <a:latin typeface="Times New Roman"/>
                <a:cs typeface="Times New Roman"/>
              </a:rPr>
              <a:t>что </a:t>
            </a:r>
            <a:r>
              <a:rPr sz="1400" dirty="0">
                <a:latin typeface="Times New Roman"/>
                <a:cs typeface="Times New Roman"/>
              </a:rPr>
              <a:t> так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называемый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показатель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настойчивости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оказывается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относительно </a:t>
            </a:r>
            <a:r>
              <a:rPr sz="1400" dirty="0">
                <a:latin typeface="Times New Roman"/>
                <a:cs typeface="Times New Roman"/>
              </a:rPr>
              <a:t> невысоким.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255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Эффективным</a:t>
            </a:r>
            <a:r>
              <a:rPr sz="1400" dirty="0">
                <a:latin typeface="Times New Roman"/>
                <a:cs typeface="Times New Roman"/>
              </a:rPr>
              <a:t> боксерам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свойственна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низкая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вариативность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уверенности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относительно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ее</a:t>
            </a:r>
            <a:r>
              <a:rPr sz="1400" spc="-5" dirty="0">
                <a:latin typeface="Times New Roman"/>
                <a:cs typeface="Times New Roman"/>
              </a:rPr>
              <a:t> значении</a:t>
            </a:r>
            <a:r>
              <a:rPr sz="1400" dirty="0">
                <a:latin typeface="Times New Roman"/>
                <a:cs typeface="Times New Roman"/>
              </a:rPr>
              <a:t> по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отношению</a:t>
            </a:r>
            <a:r>
              <a:rPr sz="1400" dirty="0">
                <a:latin typeface="Times New Roman"/>
                <a:cs typeface="Times New Roman"/>
              </a:rPr>
              <a:t> 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динамике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говорит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стабильности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самооценки, внутренней </a:t>
            </a:r>
            <a:r>
              <a:rPr sz="1400" dirty="0">
                <a:latin typeface="Times New Roman"/>
                <a:cs typeface="Times New Roman"/>
              </a:rPr>
              <a:t>надежности, </a:t>
            </a:r>
            <a:r>
              <a:rPr sz="1400" spc="-5" dirty="0">
                <a:latin typeface="Times New Roman"/>
                <a:cs typeface="Times New Roman"/>
              </a:rPr>
              <a:t>помехоустойчивости спортсменов, их </a:t>
            </a:r>
            <a:r>
              <a:rPr sz="1400" dirty="0">
                <a:latin typeface="Times New Roman"/>
                <a:cs typeface="Times New Roman"/>
              </a:rPr>
              <a:t> активном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отношении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-5" dirty="0">
                <a:latin typeface="Times New Roman"/>
                <a:cs typeface="Times New Roman"/>
              </a:rPr>
              <a:t> фактору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неуспеха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 процессе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255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Самооценка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готовности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решению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трудных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двигательных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задач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характеризуется</a:t>
            </a:r>
            <a:r>
              <a:rPr sz="1400" dirty="0">
                <a:latin typeface="Times New Roman"/>
                <a:cs typeface="Times New Roman"/>
              </a:rPr>
              <a:t> высокой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критичностью.</a:t>
            </a:r>
            <a:r>
              <a:rPr sz="1400" dirty="0">
                <a:latin typeface="Times New Roman"/>
                <a:cs typeface="Times New Roman"/>
              </a:rPr>
              <a:t> Завышенные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самооценки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готовности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неблагоприятно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эффективность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ct val="96000"/>
              </a:lnSpc>
            </a:pPr>
            <a:r>
              <a:rPr sz="1400" spc="-5" dirty="0">
                <a:latin typeface="Times New Roman"/>
                <a:cs typeface="Times New Roman"/>
              </a:rPr>
              <a:t>Вышеназванные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аспекты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регуляции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обеспечивают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проявление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выраженной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способности</a:t>
            </a:r>
            <a:r>
              <a:rPr sz="1400" dirty="0">
                <a:latin typeface="Times New Roman"/>
                <a:cs typeface="Times New Roman"/>
              </a:rPr>
              <a:t> 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мобилизации психомоторных функций </a:t>
            </a:r>
            <a:r>
              <a:rPr sz="1400" dirty="0">
                <a:latin typeface="Times New Roman"/>
                <a:cs typeface="Times New Roman"/>
              </a:rPr>
              <a:t>в наиболее </a:t>
            </a:r>
            <a:r>
              <a:rPr sz="1400" spc="-5" dirty="0">
                <a:latin typeface="Times New Roman"/>
                <a:cs typeface="Times New Roman"/>
              </a:rPr>
              <a:t>трудных, экстремальных </a:t>
            </a:r>
            <a:r>
              <a:rPr sz="1400" dirty="0">
                <a:latin typeface="Times New Roman"/>
                <a:cs typeface="Times New Roman"/>
              </a:rPr>
              <a:t> условиях.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255" indent="342265" algn="just">
              <a:lnSpc>
                <a:spcPct val="96100"/>
              </a:lnSpc>
            </a:pPr>
            <a:r>
              <a:rPr sz="1400" spc="-5" dirty="0">
                <a:latin typeface="Times New Roman"/>
                <a:cs typeface="Times New Roman"/>
              </a:rPr>
              <a:t>Спортсменам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эффективным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протеканием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отличает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целесообразно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управлять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</a:t>
            </a:r>
            <a:r>
              <a:rPr sz="1400" dirty="0">
                <a:latin typeface="Times New Roman"/>
                <a:cs typeface="Times New Roman"/>
              </a:rPr>
              <a:t> формы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мере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приближения</a:t>
            </a:r>
            <a:r>
              <a:rPr sz="1400" dirty="0">
                <a:latin typeface="Times New Roman"/>
                <a:cs typeface="Times New Roman"/>
              </a:rPr>
              <a:t> к </a:t>
            </a:r>
            <a:r>
              <a:rPr sz="1400" spc="-5" dirty="0">
                <a:latin typeface="Times New Roman"/>
                <a:cs typeface="Times New Roman"/>
              </a:rPr>
              <a:t>главному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соревнованию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сезона.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70270" cy="690816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42265" algn="just">
              <a:lnSpc>
                <a:spcPct val="959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Матыцин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О.В.</a:t>
            </a:r>
            <a:r>
              <a:rPr sz="1400" dirty="0">
                <a:latin typeface="Times New Roman"/>
                <a:cs typeface="Times New Roman"/>
              </a:rPr>
              <a:t> (22)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отмечает,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специфика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эффективной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dirty="0">
                <a:latin typeface="Times New Roman"/>
                <a:cs typeface="Times New Roman"/>
              </a:rPr>
              <a:t>в боксе, </a:t>
            </a:r>
            <a:r>
              <a:rPr sz="1400" spc="-5" dirty="0">
                <a:latin typeface="Times New Roman"/>
                <a:cs typeface="Times New Roman"/>
              </a:rPr>
              <a:t>характеризуется высокой ценой отдельного </a:t>
            </a:r>
            <a:r>
              <a:rPr sz="1400" dirty="0">
                <a:latin typeface="Times New Roman"/>
                <a:cs typeface="Times New Roman"/>
              </a:rPr>
              <a:t>технико-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тактического действия </a:t>
            </a:r>
            <a:r>
              <a:rPr sz="1400" dirty="0">
                <a:latin typeface="Times New Roman"/>
                <a:cs typeface="Times New Roman"/>
              </a:rPr>
              <a:t>для </a:t>
            </a:r>
            <a:r>
              <a:rPr sz="1400" spc="-5" dirty="0">
                <a:latin typeface="Times New Roman"/>
                <a:cs typeface="Times New Roman"/>
              </a:rPr>
              <a:t>успеха </a:t>
            </a:r>
            <a:r>
              <a:rPr sz="1400" dirty="0">
                <a:latin typeface="Times New Roman"/>
                <a:cs typeface="Times New Roman"/>
              </a:rPr>
              <a:t>в целом, </a:t>
            </a:r>
            <a:r>
              <a:rPr sz="1400" spc="-5" dirty="0">
                <a:latin typeface="Times New Roman"/>
                <a:cs typeface="Times New Roman"/>
              </a:rPr>
              <a:t>необходимостью демонстрации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устойчивого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уровня</a:t>
            </a:r>
            <a:r>
              <a:rPr sz="1400" spc="-5" dirty="0">
                <a:latin typeface="Times New Roman"/>
                <a:cs typeface="Times New Roman"/>
              </a:rPr>
              <a:t> эмоционально-волевых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поведенческих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реакций, </a:t>
            </a:r>
            <a:r>
              <a:rPr sz="1400" dirty="0">
                <a:latin typeface="Times New Roman"/>
                <a:cs typeface="Times New Roman"/>
              </a:rPr>
              <a:t> активным </a:t>
            </a:r>
            <a:r>
              <a:rPr sz="1400" spc="-5" dirty="0">
                <a:latin typeface="Times New Roman"/>
                <a:cs typeface="Times New Roman"/>
              </a:rPr>
              <a:t>поиском неординарных средств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методов реализации инициативы </a:t>
            </a:r>
            <a:r>
              <a:rPr sz="1400" dirty="0">
                <a:latin typeface="Times New Roman"/>
                <a:cs typeface="Times New Roman"/>
              </a:rPr>
              <a:t> в </a:t>
            </a:r>
            <a:r>
              <a:rPr sz="1400" spc="-5" dirty="0">
                <a:latin typeface="Times New Roman"/>
                <a:cs typeface="Times New Roman"/>
              </a:rPr>
              <a:t>экстремальной ситуации, умением спортсмена </a:t>
            </a:r>
            <a:r>
              <a:rPr sz="1400" dirty="0">
                <a:latin typeface="Times New Roman"/>
                <a:cs typeface="Times New Roman"/>
              </a:rPr>
              <a:t>от </a:t>
            </a:r>
            <a:r>
              <a:rPr sz="1400" spc="-5" dirty="0">
                <a:latin typeface="Times New Roman"/>
                <a:cs typeface="Times New Roman"/>
              </a:rPr>
              <a:t>начала </a:t>
            </a:r>
            <a:r>
              <a:rPr sz="1400" dirty="0">
                <a:latin typeface="Times New Roman"/>
                <a:cs typeface="Times New Roman"/>
              </a:rPr>
              <a:t>и до </a:t>
            </a:r>
            <a:r>
              <a:rPr sz="1400" spc="-5" dirty="0">
                <a:latin typeface="Times New Roman"/>
                <a:cs typeface="Times New Roman"/>
              </a:rPr>
              <a:t>конца</a:t>
            </a:r>
            <a:r>
              <a:rPr sz="1400" dirty="0">
                <a:latin typeface="Times New Roman"/>
                <a:cs typeface="Times New Roman"/>
              </a:rPr>
              <a:t> боя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находиться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мобилизации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целью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ограничить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влияние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отрицательных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эмоциональных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факторов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350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Иванов </a:t>
            </a:r>
            <a:r>
              <a:rPr sz="1400" dirty="0">
                <a:latin typeface="Times New Roman"/>
                <a:cs typeface="Times New Roman"/>
              </a:rPr>
              <a:t>В.С. и </a:t>
            </a:r>
            <a:r>
              <a:rPr sz="1400" spc="-5" dirty="0">
                <a:latin typeface="Times New Roman"/>
                <a:cs typeface="Times New Roman"/>
              </a:rPr>
              <a:t>Коллегорский. (13) </a:t>
            </a:r>
            <a:r>
              <a:rPr sz="1400" dirty="0">
                <a:latin typeface="Times New Roman"/>
                <a:cs typeface="Times New Roman"/>
              </a:rPr>
              <a:t>отмечают, </a:t>
            </a:r>
            <a:r>
              <a:rPr sz="1400" spc="-5" dirty="0">
                <a:latin typeface="Times New Roman"/>
                <a:cs typeface="Times New Roman"/>
              </a:rPr>
              <a:t>что </a:t>
            </a:r>
            <a:r>
              <a:rPr sz="1400" dirty="0">
                <a:latin typeface="Times New Roman"/>
                <a:cs typeface="Times New Roman"/>
              </a:rPr>
              <a:t>для </a:t>
            </a:r>
            <a:r>
              <a:rPr sz="1400" spc="-5" dirty="0">
                <a:latin typeface="Times New Roman"/>
                <a:cs typeface="Times New Roman"/>
              </a:rPr>
              <a:t>многих боксеров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преимущество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очках </a:t>
            </a:r>
            <a:r>
              <a:rPr sz="1400" dirty="0">
                <a:latin typeface="Times New Roman"/>
                <a:cs typeface="Times New Roman"/>
              </a:rPr>
              <a:t>в концовке </a:t>
            </a:r>
            <a:r>
              <a:rPr sz="1400" spc="-5" dirty="0">
                <a:latin typeface="Times New Roman"/>
                <a:cs typeface="Times New Roman"/>
              </a:rPr>
              <a:t>поединка или последнее очко проявляли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страх. Близость реальной ощутимой победы, </a:t>
            </a:r>
            <a:r>
              <a:rPr sz="1400" dirty="0">
                <a:latin typeface="Times New Roman"/>
                <a:cs typeface="Times New Roman"/>
              </a:rPr>
              <a:t>ее </a:t>
            </a:r>
            <a:r>
              <a:rPr sz="1400" spc="-5" dirty="0">
                <a:latin typeface="Times New Roman"/>
                <a:cs typeface="Times New Roman"/>
              </a:rPr>
              <a:t>предвкушение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перевес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очках,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страх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упустить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победу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решающий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момент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главная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причина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ослабления </a:t>
            </a:r>
            <a:r>
              <a:rPr sz="1400" dirty="0">
                <a:latin typeface="Times New Roman"/>
                <a:cs typeface="Times New Roman"/>
              </a:rPr>
              <a:t>темпа </a:t>
            </a:r>
            <a:r>
              <a:rPr sz="1400" spc="-5" dirty="0">
                <a:latin typeface="Times New Roman"/>
                <a:cs typeface="Times New Roman"/>
              </a:rPr>
              <a:t>боя. </a:t>
            </a:r>
            <a:r>
              <a:rPr sz="1400" dirty="0">
                <a:latin typeface="Times New Roman"/>
                <a:cs typeface="Times New Roman"/>
              </a:rPr>
              <a:t>Очки, </a:t>
            </a:r>
            <a:r>
              <a:rPr sz="1400" spc="-5" dirty="0">
                <a:latin typeface="Times New Roman"/>
                <a:cs typeface="Times New Roman"/>
              </a:rPr>
              <a:t>по мнению </a:t>
            </a:r>
            <a:r>
              <a:rPr sz="1400" dirty="0">
                <a:latin typeface="Times New Roman"/>
                <a:cs typeface="Times New Roman"/>
              </a:rPr>
              <a:t>авторов, </a:t>
            </a:r>
            <a:r>
              <a:rPr sz="1400" spc="-5" dirty="0">
                <a:latin typeface="Times New Roman"/>
                <a:cs typeface="Times New Roman"/>
              </a:rPr>
              <a:t>как </a:t>
            </a:r>
            <a:r>
              <a:rPr sz="1400" dirty="0">
                <a:latin typeface="Times New Roman"/>
                <a:cs typeface="Times New Roman"/>
              </a:rPr>
              <a:t>бы </a:t>
            </a:r>
            <a:r>
              <a:rPr sz="1400" spc="-5" dirty="0">
                <a:latin typeface="Times New Roman"/>
                <a:cs typeface="Times New Roman"/>
              </a:rPr>
              <a:t>давит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боксера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мешает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ему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выступать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конца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боя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остро,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успех,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мнению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Матыцина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О.В.</a:t>
            </a:r>
            <a:r>
              <a:rPr sz="1400" dirty="0">
                <a:latin typeface="Times New Roman"/>
                <a:cs typeface="Times New Roman"/>
              </a:rPr>
              <a:t> (22),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зависит</a:t>
            </a:r>
            <a:r>
              <a:rPr sz="1400" dirty="0">
                <a:latin typeface="Times New Roman"/>
                <a:cs typeface="Times New Roman"/>
              </a:rPr>
              <a:t> от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решающий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момент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единоборства,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заключительной</a:t>
            </a:r>
            <a:r>
              <a:rPr sz="1400" dirty="0">
                <a:latin typeface="Times New Roman"/>
                <a:cs typeface="Times New Roman"/>
              </a:rPr>
              <a:t> фазе,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действовать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результативно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комплексной мобилизации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возможностей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организма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психики.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2065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Основной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целью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многолетней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психологической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подготовки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является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развитие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стабилизация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индивидуальных</a:t>
            </a:r>
            <a:r>
              <a:rPr sz="1400" dirty="0">
                <a:latin typeface="Times New Roman"/>
                <a:cs typeface="Times New Roman"/>
              </a:rPr>
              <a:t> качеств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способностей, обеспечивающих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конечном итоге надежность их успешных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выступлений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ответственных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(3).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мнению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китайских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авторов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(17,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37),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ответственными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соревнованиями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спортсмены</a:t>
            </a:r>
            <a:r>
              <a:rPr sz="1400" dirty="0">
                <a:latin typeface="Times New Roman"/>
                <a:cs typeface="Times New Roman"/>
              </a:rPr>
              <a:t> очень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волнуются.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Период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этот,</a:t>
            </a:r>
            <a:r>
              <a:rPr sz="1400" dirty="0">
                <a:latin typeface="Times New Roman"/>
                <a:cs typeface="Times New Roman"/>
              </a:rPr>
              <a:t> кроме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того,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насыщен разными мероприятиями. Спортсмены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10" dirty="0">
                <a:latin typeface="Times New Roman"/>
                <a:cs typeface="Times New Roman"/>
              </a:rPr>
              <a:t>эти </a:t>
            </a:r>
            <a:r>
              <a:rPr sz="1400" spc="-5" dirty="0">
                <a:latin typeface="Times New Roman"/>
                <a:cs typeface="Times New Roman"/>
              </a:rPr>
              <a:t>дни перебирают все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возможные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невозможные варианты выступления, мысленно боксируют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каждым </a:t>
            </a:r>
            <a:r>
              <a:rPr sz="1400" spc="-5" dirty="0">
                <a:latin typeface="Times New Roman"/>
                <a:cs typeface="Times New Roman"/>
              </a:rPr>
              <a:t>из своих соперников </a:t>
            </a:r>
            <a:r>
              <a:rPr sz="1400" dirty="0">
                <a:latin typeface="Times New Roman"/>
                <a:cs typeface="Times New Roman"/>
              </a:rPr>
              <a:t>и решают </a:t>
            </a:r>
            <a:r>
              <a:rPr sz="1400" spc="-5" dirty="0">
                <a:latin typeface="Times New Roman"/>
                <a:cs typeface="Times New Roman"/>
              </a:rPr>
              <a:t>целый ряд других вопросов. Не менее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сложные и </a:t>
            </a:r>
            <a:r>
              <a:rPr sz="1400" spc="-5" dirty="0">
                <a:latin typeface="Times New Roman"/>
                <a:cs typeface="Times New Roman"/>
              </a:rPr>
              <a:t>разнообразные чувства владеют спортсменом </a:t>
            </a:r>
            <a:r>
              <a:rPr sz="1400" dirty="0">
                <a:latin typeface="Times New Roman"/>
                <a:cs typeface="Times New Roman"/>
              </a:rPr>
              <a:t>и в </a:t>
            </a:r>
            <a:r>
              <a:rPr sz="1400" spc="-5" dirty="0">
                <a:latin typeface="Times New Roman"/>
                <a:cs typeface="Times New Roman"/>
              </a:rPr>
              <a:t>процессе самих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соревнований. Одни </a:t>
            </a:r>
            <a:r>
              <a:rPr sz="1400" dirty="0">
                <a:latin typeface="Times New Roman"/>
                <a:cs typeface="Times New Roman"/>
              </a:rPr>
              <a:t>сохраняют </a:t>
            </a:r>
            <a:r>
              <a:rPr sz="1400" spc="-5" dirty="0">
                <a:latin typeface="Times New Roman"/>
                <a:cs typeface="Times New Roman"/>
              </a:rPr>
              <a:t>веселое, оптимистическое настроение, другие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чувтвуют </a:t>
            </a:r>
            <a:r>
              <a:rPr sz="1400" dirty="0">
                <a:latin typeface="Times New Roman"/>
                <a:cs typeface="Times New Roman"/>
              </a:rPr>
              <a:t>себя </a:t>
            </a:r>
            <a:r>
              <a:rPr sz="1400" spc="-5" dirty="0">
                <a:latin typeface="Times New Roman"/>
                <a:cs typeface="Times New Roman"/>
              </a:rPr>
              <a:t>подавленными </a:t>
            </a:r>
            <a:r>
              <a:rPr sz="1400" dirty="0">
                <a:latin typeface="Times New Roman"/>
                <a:cs typeface="Times New Roman"/>
              </a:rPr>
              <a:t>и угнетенными. </a:t>
            </a:r>
            <a:r>
              <a:rPr sz="1400" spc="-5" dirty="0">
                <a:latin typeface="Times New Roman"/>
                <a:cs typeface="Times New Roman"/>
              </a:rPr>
              <a:t>Спортсмены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большой силой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воли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верой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победу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демонстрируют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соревнованиях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неукротимый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7562468"/>
            <a:ext cx="10172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1515" algn="l"/>
              </a:tabLst>
            </a:pP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ев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й	д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х,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767065"/>
            <a:ext cx="1029335" cy="44513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sz="1400" spc="-5" dirty="0">
                <a:latin typeface="Times New Roman"/>
                <a:cs typeface="Times New Roman"/>
              </a:rPr>
              <a:t>возм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и  </a:t>
            </a:r>
            <a:r>
              <a:rPr sz="1400" spc="-5" dirty="0">
                <a:latin typeface="Times New Roman"/>
                <a:cs typeface="Times New Roman"/>
              </a:rPr>
              <a:t>спортсмены,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1758" y="7562468"/>
            <a:ext cx="4890770" cy="65024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69850" algn="just">
              <a:lnSpc>
                <a:spcPct val="96200"/>
              </a:lnSpc>
              <a:spcBef>
                <a:spcPts val="165"/>
              </a:spcBef>
            </a:pPr>
            <a:r>
              <a:rPr sz="1400" spc="-5" dirty="0">
                <a:latin typeface="Times New Roman"/>
                <a:cs typeface="Times New Roman"/>
              </a:rPr>
              <a:t>полностью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используют</a:t>
            </a:r>
            <a:r>
              <a:rPr sz="1400" spc="8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свои  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технические</a:t>
            </a:r>
            <a:r>
              <a:rPr sz="1400" spc="8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 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тактические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добиваются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хороших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результатов.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бывают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морально-волевой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уровень,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которых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высок;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они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теряют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177021"/>
            <a:ext cx="5967095" cy="143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уверенность,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борются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скованно,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делают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простых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ошибок.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Отсутствие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правильного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подхода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процессу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соревнований мешает </a:t>
            </a:r>
            <a:r>
              <a:rPr sz="1400" dirty="0">
                <a:latin typeface="Times New Roman"/>
                <a:cs typeface="Times New Roman"/>
              </a:rPr>
              <a:t>им </a:t>
            </a:r>
            <a:r>
              <a:rPr sz="1400" spc="-5" dirty="0">
                <a:latin typeface="Times New Roman"/>
                <a:cs typeface="Times New Roman"/>
              </a:rPr>
              <a:t>продемонстрировать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бою </a:t>
            </a:r>
            <a:r>
              <a:rPr sz="1400" dirty="0">
                <a:latin typeface="Times New Roman"/>
                <a:cs typeface="Times New Roman"/>
              </a:rPr>
              <a:t>ту технику и </a:t>
            </a:r>
            <a:r>
              <a:rPr sz="1400" spc="-5" dirty="0">
                <a:latin typeface="Times New Roman"/>
                <a:cs typeface="Times New Roman"/>
              </a:rPr>
              <a:t>тактику,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которую</a:t>
            </a:r>
            <a:r>
              <a:rPr sz="1400" dirty="0">
                <a:latin typeface="Times New Roman"/>
                <a:cs typeface="Times New Roman"/>
              </a:rPr>
              <a:t> они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применяют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обычных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тренировочных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поединках.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психологические процессы оказывают </a:t>
            </a:r>
            <a:r>
              <a:rPr sz="1400" dirty="0">
                <a:latin typeface="Times New Roman"/>
                <a:cs typeface="Times New Roman"/>
              </a:rPr>
              <a:t>самое </a:t>
            </a:r>
            <a:r>
              <a:rPr sz="1400" spc="-5" dirty="0">
                <a:latin typeface="Times New Roman"/>
                <a:cs typeface="Times New Roman"/>
              </a:rPr>
              <a:t>непосредственное влияние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 соревнований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(17).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8365" cy="345884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42265" algn="just">
              <a:lnSpc>
                <a:spcPct val="959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Достижение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конечной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цели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боксеров</a:t>
            </a:r>
            <a:r>
              <a:rPr sz="1400" dirty="0">
                <a:latin typeface="Times New Roman"/>
                <a:cs typeface="Times New Roman"/>
              </a:rPr>
              <a:t> –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обеспечение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надежности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условиях</a:t>
            </a:r>
            <a:r>
              <a:rPr sz="1400" dirty="0">
                <a:latin typeface="Times New Roman"/>
                <a:cs typeface="Times New Roman"/>
              </a:rPr>
              <a:t> сбивающих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соревнований,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таких,</a:t>
            </a:r>
            <a:r>
              <a:rPr sz="1400" dirty="0">
                <a:latin typeface="Times New Roman"/>
                <a:cs typeface="Times New Roman"/>
              </a:rPr>
              <a:t> как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обстановка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реакция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зрителей, внешние </a:t>
            </a:r>
            <a:r>
              <a:rPr sz="1400" dirty="0">
                <a:latin typeface="Times New Roman"/>
                <a:cs typeface="Times New Roman"/>
              </a:rPr>
              <a:t>условия, </a:t>
            </a:r>
            <a:r>
              <a:rPr sz="1400" spc="-5" dirty="0">
                <a:latin typeface="Times New Roman"/>
                <a:cs typeface="Times New Roman"/>
              </a:rPr>
              <a:t>поведение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неожиданные приемы противников,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ошибки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 своих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действиях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т.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Решающую</a:t>
            </a:r>
            <a:r>
              <a:rPr sz="1400" dirty="0">
                <a:latin typeface="Times New Roman"/>
                <a:cs typeface="Times New Roman"/>
              </a:rPr>
              <a:t> роль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преодолении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возникших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ходе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сбивающих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факторов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различного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рода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трудностей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(стресс: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бой</a:t>
            </a:r>
            <a:r>
              <a:rPr sz="1400" dirty="0">
                <a:latin typeface="Times New Roman"/>
                <a:cs typeface="Times New Roman"/>
              </a:rPr>
              <a:t> 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более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сильными противниками,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фоне усталости, психической травмы) играют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волевые качества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игроков.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мнению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Байгулова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Ю.П.</a:t>
            </a:r>
            <a:r>
              <a:rPr sz="1400" dirty="0">
                <a:latin typeface="Times New Roman"/>
                <a:cs typeface="Times New Roman"/>
              </a:rPr>
              <a:t> (3,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4),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комплексу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волевых</a:t>
            </a:r>
            <a:r>
              <a:rPr sz="1400" dirty="0">
                <a:latin typeface="Times New Roman"/>
                <a:cs typeface="Times New Roman"/>
              </a:rPr>
              <a:t> качеств,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необходимых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выступления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можно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отнести: упорство, терпеливость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продолжительной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мало эмоциональной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работе,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трудолюбие,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оптимизм,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выносливость,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приспособляемость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внешним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факторам,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самообладание,</a:t>
            </a:r>
            <a:r>
              <a:rPr sz="1400" dirty="0">
                <a:latin typeface="Times New Roman"/>
                <a:cs typeface="Times New Roman"/>
              </a:rPr>
              <a:t> смелость,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любознательность,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инициативность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(3).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677282"/>
            <a:ext cx="5968365" cy="5036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ЗАКЛЮЧЕНИЕ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Постоянно растущее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мастерство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боксеров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все более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ожесточает борьбу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 </a:t>
            </a:r>
            <a:r>
              <a:rPr sz="1400" dirty="0">
                <a:latin typeface="Times New Roman"/>
                <a:cs typeface="Times New Roman"/>
              </a:rPr>
              <a:t>победу в </a:t>
            </a:r>
            <a:r>
              <a:rPr sz="1400" spc="-5" dirty="0">
                <a:latin typeface="Times New Roman"/>
                <a:cs typeface="Times New Roman"/>
              </a:rPr>
              <a:t>соревнованиях. При этом довольно часто наблюдается </a:t>
            </a:r>
            <a:r>
              <a:rPr sz="1400" dirty="0">
                <a:latin typeface="Times New Roman"/>
                <a:cs typeface="Times New Roman"/>
              </a:rPr>
              <a:t>равенство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сил </a:t>
            </a:r>
            <a:r>
              <a:rPr sz="1400" spc="-5" dirty="0">
                <a:latin typeface="Times New Roman"/>
                <a:cs typeface="Times New Roman"/>
              </a:rPr>
              <a:t>соперничающих спортсменов.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этом случае причина поражения одного </a:t>
            </a:r>
            <a:r>
              <a:rPr sz="1400" dirty="0">
                <a:latin typeface="Times New Roman"/>
                <a:cs typeface="Times New Roman"/>
              </a:rPr>
              <a:t> из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боксеров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кроется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слабостях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готовности</a:t>
            </a:r>
            <a:r>
              <a:rPr sz="1400" dirty="0">
                <a:latin typeface="Times New Roman"/>
                <a:cs typeface="Times New Roman"/>
              </a:rPr>
              <a:t> спортсмена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ведению спортивной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борьбы</a:t>
            </a:r>
            <a:r>
              <a:rPr sz="1400" dirty="0">
                <a:latin typeface="Times New Roman"/>
                <a:cs typeface="Times New Roman"/>
              </a:rPr>
              <a:t> в </a:t>
            </a:r>
            <a:r>
              <a:rPr sz="1400" spc="-5" dirty="0">
                <a:latin typeface="Times New Roman"/>
                <a:cs typeface="Times New Roman"/>
              </a:rPr>
              <a:t>сложных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(26).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Можно утверждать, </a:t>
            </a:r>
            <a:r>
              <a:rPr sz="1400" dirty="0">
                <a:latin typeface="Times New Roman"/>
                <a:cs typeface="Times New Roman"/>
              </a:rPr>
              <a:t>что на </a:t>
            </a:r>
            <a:r>
              <a:rPr sz="1400" spc="-5" dirty="0">
                <a:latin typeface="Times New Roman"/>
                <a:cs typeface="Times New Roman"/>
              </a:rPr>
              <a:t>современном этапе развития бокса </a:t>
            </a:r>
            <a:r>
              <a:rPr sz="1400" spc="-10" dirty="0">
                <a:latin typeface="Times New Roman"/>
                <a:cs typeface="Times New Roman"/>
              </a:rPr>
              <a:t>ведущим </a:t>
            </a:r>
            <a:r>
              <a:rPr sz="1400" spc="-5" dirty="0">
                <a:latin typeface="Times New Roman"/>
                <a:cs typeface="Times New Roman"/>
              </a:rPr>
              <a:t> компонентом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мастерства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становится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психическая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подготовленность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понимаемая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комплексное</a:t>
            </a:r>
            <a:r>
              <a:rPr sz="1400" dirty="0">
                <a:latin typeface="Times New Roman"/>
                <a:cs typeface="Times New Roman"/>
              </a:rPr>
              <a:t> воспитание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формирование спортсмена боксера, обладающего необходимыми качествами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бойца,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способного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преодолевать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внешние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внутренние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трудности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5" dirty="0">
                <a:latin typeface="Times New Roman"/>
                <a:cs typeface="Times New Roman"/>
              </a:rPr>
              <a:t> пути</a:t>
            </a:r>
            <a:r>
              <a:rPr sz="1400" dirty="0">
                <a:latin typeface="Times New Roman"/>
                <a:cs typeface="Times New Roman"/>
              </a:rPr>
              <a:t> к</a:t>
            </a:r>
            <a:r>
              <a:rPr sz="1400" spc="-5" dirty="0">
                <a:latin typeface="Times New Roman"/>
                <a:cs typeface="Times New Roman"/>
              </a:rPr>
              <a:t> победе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(28).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89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Различные </a:t>
            </a:r>
            <a:r>
              <a:rPr sz="1400" dirty="0">
                <a:latin typeface="Times New Roman"/>
                <a:cs typeface="Times New Roman"/>
              </a:rPr>
              <a:t>авторы </a:t>
            </a:r>
            <a:r>
              <a:rPr sz="1400" spc="-5" dirty="0">
                <a:latin typeface="Times New Roman"/>
                <a:cs typeface="Times New Roman"/>
              </a:rPr>
              <a:t>неоднократно предпринимали попытки дать научное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определение понятия психическое состояние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разработать </a:t>
            </a:r>
            <a:r>
              <a:rPr sz="1400" dirty="0">
                <a:latin typeface="Times New Roman"/>
                <a:cs typeface="Times New Roman"/>
              </a:rPr>
              <a:t>классификацию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состояний</a:t>
            </a:r>
            <a:r>
              <a:rPr sz="1400" dirty="0">
                <a:latin typeface="Times New Roman"/>
                <a:cs typeface="Times New Roman"/>
              </a:rPr>
              <a:t> (9, 15, </a:t>
            </a:r>
            <a:r>
              <a:rPr sz="1400" spc="-5" dirty="0">
                <a:latin typeface="Times New Roman"/>
                <a:cs typeface="Times New Roman"/>
              </a:rPr>
              <a:t>16,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32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др.).</a:t>
            </a:r>
            <a:r>
              <a:rPr sz="1400" dirty="0">
                <a:latin typeface="Times New Roman"/>
                <a:cs typeface="Times New Roman"/>
              </a:rPr>
              <a:t> Как отмечают </a:t>
            </a:r>
            <a:r>
              <a:rPr sz="1400" spc="-5" dirty="0">
                <a:latin typeface="Times New Roman"/>
                <a:cs typeface="Times New Roman"/>
              </a:rPr>
              <a:t>авторы,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все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классификации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носят </a:t>
            </a:r>
            <a:r>
              <a:rPr sz="1400" dirty="0">
                <a:latin typeface="Times New Roman"/>
                <a:cs typeface="Times New Roman"/>
              </a:rPr>
              <a:t>условный </a:t>
            </a:r>
            <a:r>
              <a:rPr sz="1400" spc="-5" dirty="0">
                <a:latin typeface="Times New Roman"/>
                <a:cs typeface="Times New Roman"/>
              </a:rPr>
              <a:t>характер, </a:t>
            </a:r>
            <a:r>
              <a:rPr sz="1400" dirty="0">
                <a:latin typeface="Times New Roman"/>
                <a:cs typeface="Times New Roman"/>
              </a:rPr>
              <a:t>и в </a:t>
            </a:r>
            <a:r>
              <a:rPr sz="1400" spc="-5" dirty="0">
                <a:latin typeface="Times New Roman"/>
                <a:cs typeface="Times New Roman"/>
              </a:rPr>
              <a:t>некоторых нет четкого разграничения </a:t>
            </a:r>
            <a:r>
              <a:rPr sz="1400" dirty="0">
                <a:latin typeface="Times New Roman"/>
                <a:cs typeface="Times New Roman"/>
              </a:rPr>
              <a:t>между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состояниями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психическими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процессами.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результате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происходит </a:t>
            </a:r>
            <a:r>
              <a:rPr sz="1400" dirty="0">
                <a:latin typeface="Times New Roman"/>
                <a:cs typeface="Times New Roman"/>
              </a:rPr>
              <a:t> невольное</a:t>
            </a:r>
            <a:r>
              <a:rPr sz="1400" spc="-5" dirty="0">
                <a:latin typeface="Times New Roman"/>
                <a:cs typeface="Times New Roman"/>
              </a:rPr>
              <a:t> смешивание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отдельных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понятий.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795" indent="342265" algn="just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Среди психических состояний, наиболее исследованных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спорте, можно </a:t>
            </a:r>
            <a:r>
              <a:rPr sz="1400" dirty="0">
                <a:latin typeface="Times New Roman"/>
                <a:cs typeface="Times New Roman"/>
              </a:rPr>
              <a:t> назвать </a:t>
            </a:r>
            <a:r>
              <a:rPr sz="1400" spc="-5" dirty="0">
                <a:latin typeface="Times New Roman"/>
                <a:cs typeface="Times New Roman"/>
              </a:rPr>
              <a:t>состояние стресса, тревоги, утомления, монотонии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психического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пресыщения.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0969" y="689863"/>
            <a:ext cx="56203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9169" algn="l"/>
                <a:tab pos="1536700" algn="l"/>
                <a:tab pos="2582545" algn="l"/>
                <a:tab pos="2987675" algn="l"/>
                <a:tab pos="4056379" algn="l"/>
                <a:tab pos="4373245" algn="l"/>
              </a:tabLst>
            </a:pPr>
            <a:r>
              <a:rPr sz="1400" spc="-5" dirty="0">
                <a:latin typeface="Times New Roman"/>
                <a:cs typeface="Times New Roman"/>
              </a:rPr>
              <a:t>Описание	этих	состояний,	их	смысловые	</a:t>
            </a:r>
            <a:r>
              <a:rPr sz="1400" dirty="0">
                <a:latin typeface="Times New Roman"/>
                <a:cs typeface="Times New Roman"/>
              </a:rPr>
              <a:t>и	</a:t>
            </a:r>
            <a:r>
              <a:rPr sz="1400" spc="-5" dirty="0">
                <a:latin typeface="Times New Roman"/>
                <a:cs typeface="Times New Roman"/>
              </a:rPr>
              <a:t>количественные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895857"/>
            <a:ext cx="5549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2245" algn="l"/>
                <a:tab pos="2555875" algn="l"/>
                <a:tab pos="3524250" algn="l"/>
                <a:tab pos="3862070" algn="l"/>
                <a:tab pos="4974590" algn="l"/>
              </a:tabLst>
            </a:pPr>
            <a:r>
              <a:rPr sz="1400" spc="-5" dirty="0">
                <a:latin typeface="Times New Roman"/>
                <a:cs typeface="Times New Roman"/>
              </a:rPr>
              <a:t>характеристики	достоверно	различны	</a:t>
            </a:r>
            <a:r>
              <a:rPr sz="1400" dirty="0">
                <a:latin typeface="Times New Roman"/>
                <a:cs typeface="Times New Roman"/>
              </a:rPr>
              <a:t>и	по-разному	</a:t>
            </a:r>
            <a:r>
              <a:rPr sz="1400" spc="-5" dirty="0">
                <a:latin typeface="Times New Roman"/>
                <a:cs typeface="Times New Roman"/>
              </a:rPr>
              <a:t>влияют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4802" y="895857"/>
            <a:ext cx="2006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на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100073"/>
            <a:ext cx="5969000" cy="8791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эффективность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тренировочной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соревновательной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Наиболее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часто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занятиях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описывается терминами возбуждение, тревога, психическое </a:t>
            </a:r>
            <a:r>
              <a:rPr sz="1400" dirty="0">
                <a:latin typeface="Times New Roman"/>
                <a:cs typeface="Times New Roman"/>
              </a:rPr>
              <a:t>напряжение. </a:t>
            </a:r>
            <a:r>
              <a:rPr sz="1400" spc="-10" dirty="0">
                <a:latin typeface="Times New Roman"/>
                <a:cs typeface="Times New Roman"/>
              </a:rPr>
              <a:t>При </a:t>
            </a:r>
            <a:r>
              <a:rPr sz="1400" spc="-5" dirty="0">
                <a:latin typeface="Times New Roman"/>
                <a:cs typeface="Times New Roman"/>
              </a:rPr>
              <a:t> этом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это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разные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разноуровневые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проявления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динамике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организма.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900"/>
              </a:lnSpc>
            </a:pPr>
            <a:r>
              <a:rPr sz="1400" dirty="0">
                <a:latin typeface="Times New Roman"/>
                <a:cs typeface="Times New Roman"/>
              </a:rPr>
              <a:t>Стресс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состояние</a:t>
            </a:r>
            <a:r>
              <a:rPr sz="1400" dirty="0">
                <a:latin typeface="Times New Roman"/>
                <a:cs typeface="Times New Roman"/>
              </a:rPr>
              <a:t> понимается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как</a:t>
            </a:r>
            <a:r>
              <a:rPr sz="1400" spc="-5" dirty="0">
                <a:latin typeface="Times New Roman"/>
                <a:cs typeface="Times New Roman"/>
              </a:rPr>
              <a:t> сочетание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физиологической</a:t>
            </a:r>
            <a:r>
              <a:rPr sz="1400" dirty="0">
                <a:latin typeface="Times New Roman"/>
                <a:cs typeface="Times New Roman"/>
              </a:rPr>
              <a:t> 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поведенческой составляющих. Психический стресс (состояние стресса)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10" dirty="0">
                <a:latin typeface="Times New Roman"/>
                <a:cs typeface="Times New Roman"/>
              </a:rPr>
              <a:t>это </a:t>
            </a:r>
            <a:r>
              <a:rPr sz="1400" spc="-5" dirty="0">
                <a:latin typeface="Times New Roman"/>
                <a:cs typeface="Times New Roman"/>
              </a:rPr>
              <a:t> состояние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чрезмерной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напряженности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дезорганизации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поведения, развившееся под воздействием </a:t>
            </a:r>
            <a:r>
              <a:rPr sz="1400" dirty="0">
                <a:latin typeface="Times New Roman"/>
                <a:cs typeface="Times New Roman"/>
              </a:rPr>
              <a:t>или </a:t>
            </a:r>
            <a:r>
              <a:rPr sz="1400" spc="-5" dirty="0">
                <a:latin typeface="Times New Roman"/>
                <a:cs typeface="Times New Roman"/>
              </a:rPr>
              <a:t>реальной </a:t>
            </a:r>
            <a:r>
              <a:rPr sz="1400" dirty="0">
                <a:latin typeface="Times New Roman"/>
                <a:cs typeface="Times New Roman"/>
              </a:rPr>
              <a:t>угрозы или </a:t>
            </a:r>
            <a:r>
              <a:rPr sz="1400" spc="-5" dirty="0">
                <a:latin typeface="Times New Roman"/>
                <a:cs typeface="Times New Roman"/>
              </a:rPr>
              <a:t>реально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действующих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экстремальных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стресс-факторов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Существуют</a:t>
            </a:r>
            <a:r>
              <a:rPr sz="1400" dirty="0">
                <a:latin typeface="Times New Roman"/>
                <a:cs typeface="Times New Roman"/>
              </a:rPr>
              <a:t> тысячи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источников</a:t>
            </a:r>
            <a:r>
              <a:rPr sz="1400" dirty="0">
                <a:latin typeface="Times New Roman"/>
                <a:cs typeface="Times New Roman"/>
              </a:rPr>
              <a:t> стресса.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dirty="0">
                <a:latin typeface="Times New Roman"/>
                <a:cs typeface="Times New Roman"/>
              </a:rPr>
              <a:t> стресс-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факторами являются волнение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поводу выступления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должном уровне,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финансовые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расходы,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время,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необходимое</a:t>
            </a:r>
            <a:r>
              <a:rPr sz="1400" dirty="0">
                <a:latin typeface="Times New Roman"/>
                <a:cs typeface="Times New Roman"/>
              </a:rPr>
              <a:t> для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проведения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тренировочных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занятий, сомнения относительно своих способностей, </a:t>
            </a:r>
            <a:r>
              <a:rPr sz="1400" dirty="0">
                <a:latin typeface="Times New Roman"/>
                <a:cs typeface="Times New Roman"/>
              </a:rPr>
              <a:t>а </a:t>
            </a:r>
            <a:r>
              <a:rPr sz="1400" spc="-5" dirty="0">
                <a:latin typeface="Times New Roman"/>
                <a:cs typeface="Times New Roman"/>
              </a:rPr>
              <a:t>также внеспортивные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факторы, например,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смерть</a:t>
            </a:r>
            <a:r>
              <a:rPr sz="1400" spc="-5" dirty="0">
                <a:latin typeface="Times New Roman"/>
                <a:cs typeface="Times New Roman"/>
              </a:rPr>
              <a:t> члена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семьи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др. (46).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143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Эти</a:t>
            </a:r>
            <a:r>
              <a:rPr sz="1400" dirty="0">
                <a:latin typeface="Times New Roman"/>
                <a:cs typeface="Times New Roman"/>
              </a:rPr>
              <a:t> тысячи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источников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стресса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можно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распределить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несколько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общих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категорий, определяемых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ситуацией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или</a:t>
            </a:r>
            <a:r>
              <a:rPr sz="1400" dirty="0">
                <a:latin typeface="Times New Roman"/>
                <a:cs typeface="Times New Roman"/>
              </a:rPr>
              <a:t> личностью.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1430" indent="342265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Существует</a:t>
            </a:r>
            <a:r>
              <a:rPr sz="1400" dirty="0">
                <a:latin typeface="Times New Roman"/>
                <a:cs typeface="Times New Roman"/>
              </a:rPr>
              <a:t> два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основных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источника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стресса: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события</a:t>
            </a:r>
            <a:r>
              <a:rPr sz="1400" dirty="0">
                <a:latin typeface="Times New Roman"/>
                <a:cs typeface="Times New Roman"/>
              </a:rPr>
              <a:t> или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соревнования;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неопределенность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результата</a:t>
            </a:r>
            <a:r>
              <a:rPr sz="1400" dirty="0">
                <a:latin typeface="Times New Roman"/>
                <a:cs typeface="Times New Roman"/>
              </a:rPr>
              <a:t> или </a:t>
            </a:r>
            <a:r>
              <a:rPr sz="1400" spc="-5" dirty="0">
                <a:latin typeface="Times New Roman"/>
                <a:cs typeface="Times New Roman"/>
              </a:rPr>
              <a:t>исхода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(44).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795" indent="342265" algn="just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Чем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важнее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событие,</a:t>
            </a:r>
            <a:r>
              <a:rPr sz="1400" dirty="0">
                <a:latin typeface="Times New Roman"/>
                <a:cs typeface="Times New Roman"/>
              </a:rPr>
              <a:t> тем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стресс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вызывает.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выше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степень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неопределенности, </a:t>
            </a:r>
            <a:r>
              <a:rPr sz="1400" dirty="0">
                <a:latin typeface="Times New Roman"/>
                <a:cs typeface="Times New Roman"/>
              </a:rPr>
              <a:t>тем</a:t>
            </a:r>
            <a:r>
              <a:rPr sz="1400" spc="-5" dirty="0">
                <a:latin typeface="Times New Roman"/>
                <a:cs typeface="Times New Roman"/>
              </a:rPr>
              <a:t> больше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величина </a:t>
            </a:r>
            <a:r>
              <a:rPr sz="1400" spc="-5" dirty="0">
                <a:latin typeface="Times New Roman"/>
                <a:cs typeface="Times New Roman"/>
              </a:rPr>
              <a:t>стресса.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indent="342265" algn="just">
              <a:lnSpc>
                <a:spcPct val="95900"/>
              </a:lnSpc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психологии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давно</a:t>
            </a:r>
            <a:r>
              <a:rPr sz="1400" dirty="0">
                <a:latin typeface="Times New Roman"/>
                <a:cs typeface="Times New Roman"/>
              </a:rPr>
              <a:t> существуют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понятия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стартовая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лихорадка,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стартовая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апатия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(некоторые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авторы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говорят</a:t>
            </a:r>
            <a:r>
              <a:rPr sz="1400" dirty="0">
                <a:latin typeface="Times New Roman"/>
                <a:cs typeface="Times New Roman"/>
              </a:rPr>
              <a:t> 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предстартовых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лихорадке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апатии)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боевая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готовность.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лихорадкой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понимается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психическое перевозбуждение, которое </a:t>
            </a:r>
            <a:r>
              <a:rPr sz="1400" dirty="0">
                <a:latin typeface="Times New Roman"/>
                <a:cs typeface="Times New Roman"/>
              </a:rPr>
              <a:t>чаще </a:t>
            </a:r>
            <a:r>
              <a:rPr sz="1400" spc="-5" dirty="0">
                <a:latin typeface="Times New Roman"/>
                <a:cs typeface="Times New Roman"/>
              </a:rPr>
              <a:t>всего </a:t>
            </a:r>
            <a:r>
              <a:rPr sz="1400" dirty="0">
                <a:latin typeface="Times New Roman"/>
                <a:cs typeface="Times New Roman"/>
              </a:rPr>
              <a:t>сковывает </a:t>
            </a:r>
            <a:r>
              <a:rPr sz="1400" spc="-5" dirty="0">
                <a:latin typeface="Times New Roman"/>
                <a:cs typeface="Times New Roman"/>
              </a:rPr>
              <a:t>спортсменов,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апатией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недовозбуждение,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вялость,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нежелание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бороться.</a:t>
            </a:r>
            <a:r>
              <a:rPr sz="1400" dirty="0">
                <a:latin typeface="Times New Roman"/>
                <a:cs typeface="Times New Roman"/>
              </a:rPr>
              <a:t> 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боевая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готовность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это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золотая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середина,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которой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должен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выступать особенно </a:t>
            </a:r>
            <a:r>
              <a:rPr sz="1400" dirty="0">
                <a:latin typeface="Times New Roman"/>
                <a:cs typeface="Times New Roman"/>
              </a:rPr>
              <a:t>хорошо </a:t>
            </a:r>
            <a:r>
              <a:rPr sz="1400" spc="-5" dirty="0">
                <a:latin typeface="Times New Roman"/>
                <a:cs typeface="Times New Roman"/>
              </a:rPr>
              <a:t>(3, 13, 37</a:t>
            </a:r>
            <a:r>
              <a:rPr sz="1400" dirty="0">
                <a:latin typeface="Times New Roman"/>
                <a:cs typeface="Times New Roman"/>
              </a:rPr>
              <a:t> 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др.).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34226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Подавляющее большинство работ,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которых подчеркивается </a:t>
            </a:r>
            <a:r>
              <a:rPr sz="1400" dirty="0">
                <a:latin typeface="Times New Roman"/>
                <a:cs typeface="Times New Roman"/>
              </a:rPr>
              <a:t>важность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психического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состояния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спортсмена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 деятельности, направлено на исследование состояния готовности </a:t>
            </a:r>
            <a:r>
              <a:rPr sz="1400" dirty="0">
                <a:latin typeface="Times New Roman"/>
                <a:cs typeface="Times New Roman"/>
              </a:rPr>
              <a:t> к </a:t>
            </a:r>
            <a:r>
              <a:rPr sz="1400" spc="-5" dirty="0">
                <a:latin typeface="Times New Roman"/>
                <a:cs typeface="Times New Roman"/>
              </a:rPr>
              <a:t>соревнованиям. Причем состав </a:t>
            </a:r>
            <a:r>
              <a:rPr sz="1400" dirty="0">
                <a:latin typeface="Times New Roman"/>
                <a:cs typeface="Times New Roman"/>
              </a:rPr>
              <a:t>признаков </a:t>
            </a:r>
            <a:r>
              <a:rPr sz="1400" spc="-5" dirty="0">
                <a:latin typeface="Times New Roman"/>
                <a:cs typeface="Times New Roman"/>
              </a:rPr>
              <a:t>состояния готовности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-5" dirty="0">
                <a:latin typeface="Times New Roman"/>
                <a:cs typeface="Times New Roman"/>
              </a:rPr>
              <a:t>разных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спортсменов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 </a:t>
            </a:r>
            <a:r>
              <a:rPr sz="1400" spc="-5" dirty="0">
                <a:latin typeface="Times New Roman"/>
                <a:cs typeface="Times New Roman"/>
              </a:rPr>
              <a:t>совпадает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(14, 16, 31, 35).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7620" indent="342265" algn="just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боксе сочетаются спортивная игра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5" dirty="0">
                <a:latin typeface="Times New Roman"/>
                <a:cs typeface="Times New Roman"/>
              </a:rPr>
              <a:t>единоборством, индивидуальный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спорта.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Указанные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особенности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игры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сочетании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молниеносными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3308</Words>
  <Application>Microsoft Office PowerPoint</Application>
  <PresentationFormat>Произвольный</PresentationFormat>
  <Paragraphs>364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Регулирование эмоционального</dc:title>
  <dc:creator>Admin</dc:creator>
  <cp:lastModifiedBy>FB</cp:lastModifiedBy>
  <cp:revision>1</cp:revision>
  <dcterms:created xsi:type="dcterms:W3CDTF">2023-02-17T15:50:14Z</dcterms:created>
  <dcterms:modified xsi:type="dcterms:W3CDTF">2023-02-17T15:50:41Z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2023-02-17T00:00:00Z</vt:filetime>
  </property>
</Properties>
</file>