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Lst>
  <p:sldSz cx="9144000" cy="6858000" type="screen4x3"/>
  <p:notesSz cx="7772400" cy="100584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7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21040"/>
            <a:ext cx="8229240" cy="1250280"/>
          </a:xfrm>
          <a:prstGeom prst="rect">
            <a:avLst/>
          </a:prstGeom>
        </p:spPr>
        <p:txBody>
          <a:bodyPr lIns="0" tIns="0" rIns="0" bIns="0" anchor="ctr"/>
          <a:lstStyle/>
          <a:p>
            <a:pPr algn="ctr"/>
            <a:endParaRPr lang="ru-RU"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457200" y="1604520"/>
            <a:ext cx="8229240" cy="189684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457200" y="3682080"/>
            <a:ext cx="8229240" cy="189684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21040"/>
            <a:ext cx="8229240" cy="1250280"/>
          </a:xfrm>
          <a:prstGeom prst="rect">
            <a:avLst/>
          </a:prstGeom>
        </p:spPr>
        <p:txBody>
          <a:bodyPr lIns="0" tIns="0" rIns="0" bIns="0" anchor="ctr"/>
          <a:lstStyle/>
          <a:p>
            <a:pPr algn="ctr"/>
            <a:endParaRPr lang="ru-RU" sz="4400" b="0" strike="noStrike" spc="-1">
              <a:solidFill>
                <a:srgbClr val="000000"/>
              </a:solidFill>
              <a:uFill>
                <a:solidFill>
                  <a:srgbClr val="FFFFFF"/>
                </a:solidFill>
              </a:uFill>
              <a:latin typeface="Arial"/>
            </a:endParaRPr>
          </a:p>
        </p:txBody>
      </p:sp>
      <p:sp>
        <p:nvSpPr>
          <p:cNvPr id="63" name="PlaceHolder 2"/>
          <p:cNvSpPr>
            <a:spLocks noGrp="1"/>
          </p:cNvSpPr>
          <p:nvPr>
            <p:ph type="body"/>
          </p:nvPr>
        </p:nvSpPr>
        <p:spPr>
          <a:xfrm>
            <a:off x="457200" y="1604520"/>
            <a:ext cx="4015800" cy="189684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
        <p:nvSpPr>
          <p:cNvPr id="64" name="PlaceHolder 3"/>
          <p:cNvSpPr>
            <a:spLocks noGrp="1"/>
          </p:cNvSpPr>
          <p:nvPr>
            <p:ph type="body"/>
          </p:nvPr>
        </p:nvSpPr>
        <p:spPr>
          <a:xfrm>
            <a:off x="4674240" y="1604520"/>
            <a:ext cx="4015800" cy="189684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
        <p:nvSpPr>
          <p:cNvPr id="65" name="PlaceHolder 4"/>
          <p:cNvSpPr>
            <a:spLocks noGrp="1"/>
          </p:cNvSpPr>
          <p:nvPr>
            <p:ph type="body"/>
          </p:nvPr>
        </p:nvSpPr>
        <p:spPr>
          <a:xfrm>
            <a:off x="4674240" y="3682080"/>
            <a:ext cx="4015800" cy="189684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
        <p:nvSpPr>
          <p:cNvPr id="66" name="PlaceHolder 5"/>
          <p:cNvSpPr>
            <a:spLocks noGrp="1"/>
          </p:cNvSpPr>
          <p:nvPr>
            <p:ph type="body"/>
          </p:nvPr>
        </p:nvSpPr>
        <p:spPr>
          <a:xfrm>
            <a:off x="457200" y="3682080"/>
            <a:ext cx="4015800" cy="189684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21040"/>
            <a:ext cx="8229240" cy="1250280"/>
          </a:xfrm>
          <a:prstGeom prst="rect">
            <a:avLst/>
          </a:prstGeom>
        </p:spPr>
        <p:txBody>
          <a:bodyPr lIns="0" tIns="0" rIns="0" bIns="0" anchor="ctr"/>
          <a:lstStyle/>
          <a:p>
            <a:pPr algn="ctr"/>
            <a:endParaRPr lang="ru-RU" sz="4400" b="0" strike="noStrike" spc="-1">
              <a:solidFill>
                <a:srgbClr val="000000"/>
              </a:solidFill>
              <a:uFill>
                <a:solidFill>
                  <a:srgbClr val="FFFFFF"/>
                </a:solidFill>
              </a:uFill>
              <a:latin typeface="Arial"/>
            </a:endParaRPr>
          </a:p>
        </p:txBody>
      </p:sp>
      <p:sp>
        <p:nvSpPr>
          <p:cNvPr id="68" name="PlaceHolder 2"/>
          <p:cNvSpPr>
            <a:spLocks noGrp="1"/>
          </p:cNvSpPr>
          <p:nvPr>
            <p:ph type="body"/>
          </p:nvPr>
        </p:nvSpPr>
        <p:spPr>
          <a:xfrm>
            <a:off x="457200" y="1604520"/>
            <a:ext cx="8229240" cy="397728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
        <p:nvSpPr>
          <p:cNvPr id="69" name="PlaceHolder 3"/>
          <p:cNvSpPr>
            <a:spLocks noGrp="1"/>
          </p:cNvSpPr>
          <p:nvPr>
            <p:ph type="body"/>
          </p:nvPr>
        </p:nvSpPr>
        <p:spPr>
          <a:xfrm>
            <a:off x="457200" y="1604520"/>
            <a:ext cx="8229240" cy="397728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pic>
        <p:nvPicPr>
          <p:cNvPr id="70" name="Рисунок 69"/>
          <p:cNvPicPr/>
          <p:nvPr/>
        </p:nvPicPr>
        <p:blipFill>
          <a:blip r:embed="rId2" cstate="print"/>
          <a:stretch/>
        </p:blipFill>
        <p:spPr>
          <a:xfrm>
            <a:off x="2079000" y="1604520"/>
            <a:ext cx="4984920" cy="3977280"/>
          </a:xfrm>
          <a:prstGeom prst="rect">
            <a:avLst/>
          </a:prstGeom>
          <a:ln>
            <a:noFill/>
          </a:ln>
        </p:spPr>
      </p:pic>
      <p:pic>
        <p:nvPicPr>
          <p:cNvPr id="71" name="Рисунок 70"/>
          <p:cNvPicPr/>
          <p:nvPr/>
        </p:nvPicPr>
        <p:blipFill>
          <a:blip r:embed="rId2" cstate="print"/>
          <a:stretch/>
        </p:blipFill>
        <p:spPr>
          <a:xfrm>
            <a:off x="2079000" y="1604520"/>
            <a:ext cx="4984920" cy="397728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21040"/>
            <a:ext cx="8229240" cy="1250280"/>
          </a:xfrm>
          <a:prstGeom prst="rect">
            <a:avLst/>
          </a:prstGeom>
        </p:spPr>
        <p:txBody>
          <a:bodyPr lIns="0" tIns="0" rIns="0" bIns="0" anchor="ctr"/>
          <a:lstStyle/>
          <a:p>
            <a:pPr algn="ctr"/>
            <a:endParaRPr lang="ru-RU" sz="4400" b="0" strike="noStrike" spc="-1">
              <a:solidFill>
                <a:srgbClr val="000000"/>
              </a:solidFill>
              <a:uFill>
                <a:solidFill>
                  <a:srgbClr val="FFFFFF"/>
                </a:solidFill>
              </a:uFill>
              <a:latin typeface="Arial"/>
            </a:endParaRPr>
          </a:p>
        </p:txBody>
      </p:sp>
      <p:sp>
        <p:nvSpPr>
          <p:cNvPr id="39"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ru-RU"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21040"/>
            <a:ext cx="8229240" cy="1250280"/>
          </a:xfrm>
          <a:prstGeom prst="rect">
            <a:avLst/>
          </a:prstGeom>
        </p:spPr>
        <p:txBody>
          <a:bodyPr lIns="0" tIns="0" rIns="0" bIns="0" anchor="ctr"/>
          <a:lstStyle/>
          <a:p>
            <a:pPr algn="ctr"/>
            <a:endParaRPr lang="ru-RU" sz="4400" b="0" strike="noStrike" spc="-1">
              <a:solidFill>
                <a:srgbClr val="000000"/>
              </a:solidFill>
              <a:uFill>
                <a:solidFill>
                  <a:srgbClr val="FFFFFF"/>
                </a:solidFill>
              </a:uFill>
              <a:latin typeface="Arial"/>
            </a:endParaRPr>
          </a:p>
        </p:txBody>
      </p:sp>
      <p:sp>
        <p:nvSpPr>
          <p:cNvPr id="41" name="PlaceHolder 2"/>
          <p:cNvSpPr>
            <a:spLocks noGrp="1"/>
          </p:cNvSpPr>
          <p:nvPr>
            <p:ph type="body"/>
          </p:nvPr>
        </p:nvSpPr>
        <p:spPr>
          <a:xfrm>
            <a:off x="457200" y="1604520"/>
            <a:ext cx="8229240" cy="397728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21040"/>
            <a:ext cx="8229240" cy="1250280"/>
          </a:xfrm>
          <a:prstGeom prst="rect">
            <a:avLst/>
          </a:prstGeom>
        </p:spPr>
        <p:txBody>
          <a:bodyPr lIns="0" tIns="0" rIns="0" bIns="0" anchor="ctr"/>
          <a:lstStyle/>
          <a:p>
            <a:pPr algn="ctr"/>
            <a:endParaRPr lang="ru-RU" sz="4400" b="0" strike="noStrike" spc="-1">
              <a:solidFill>
                <a:srgbClr val="000000"/>
              </a:solidFill>
              <a:uFill>
                <a:solidFill>
                  <a:srgbClr val="FFFFFF"/>
                </a:solidFill>
              </a:uFill>
              <a:latin typeface="Arial"/>
            </a:endParaRPr>
          </a:p>
        </p:txBody>
      </p:sp>
      <p:sp>
        <p:nvSpPr>
          <p:cNvPr id="43" name="PlaceHolder 2"/>
          <p:cNvSpPr>
            <a:spLocks noGrp="1"/>
          </p:cNvSpPr>
          <p:nvPr>
            <p:ph type="body"/>
          </p:nvPr>
        </p:nvSpPr>
        <p:spPr>
          <a:xfrm>
            <a:off x="457200" y="1604520"/>
            <a:ext cx="4015800" cy="397728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
        <p:nvSpPr>
          <p:cNvPr id="44" name="PlaceHolder 3"/>
          <p:cNvSpPr>
            <a:spLocks noGrp="1"/>
          </p:cNvSpPr>
          <p:nvPr>
            <p:ph type="body"/>
          </p:nvPr>
        </p:nvSpPr>
        <p:spPr>
          <a:xfrm>
            <a:off x="4674240" y="1604520"/>
            <a:ext cx="4015800" cy="397728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21040"/>
            <a:ext cx="8229240" cy="1250280"/>
          </a:xfrm>
          <a:prstGeom prst="rect">
            <a:avLst/>
          </a:prstGeom>
        </p:spPr>
        <p:txBody>
          <a:bodyPr lIns="0" tIns="0" rIns="0" bIns="0" anchor="ctr"/>
          <a:lstStyle/>
          <a:p>
            <a:pPr algn="ctr"/>
            <a:endParaRPr lang="ru-RU"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ru-RU"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21040"/>
            <a:ext cx="8229240" cy="1250280"/>
          </a:xfrm>
          <a:prstGeom prst="rect">
            <a:avLst/>
          </a:prstGeom>
        </p:spPr>
        <p:txBody>
          <a:bodyPr lIns="0" tIns="0" rIns="0" bIns="0" anchor="ctr"/>
          <a:lstStyle/>
          <a:p>
            <a:pPr algn="ctr"/>
            <a:endParaRPr lang="ru-RU" sz="4400" b="0" strike="noStrike" spc="-1">
              <a:solidFill>
                <a:srgbClr val="000000"/>
              </a:solidFill>
              <a:uFill>
                <a:solidFill>
                  <a:srgbClr val="FFFFFF"/>
                </a:solidFill>
              </a:uFill>
              <a:latin typeface="Arial"/>
            </a:endParaRPr>
          </a:p>
        </p:txBody>
      </p:sp>
      <p:sp>
        <p:nvSpPr>
          <p:cNvPr id="48" name="PlaceHolder 2"/>
          <p:cNvSpPr>
            <a:spLocks noGrp="1"/>
          </p:cNvSpPr>
          <p:nvPr>
            <p:ph type="body"/>
          </p:nvPr>
        </p:nvSpPr>
        <p:spPr>
          <a:xfrm>
            <a:off x="457200" y="1604520"/>
            <a:ext cx="4015800" cy="189684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
        <p:nvSpPr>
          <p:cNvPr id="49" name="PlaceHolder 3"/>
          <p:cNvSpPr>
            <a:spLocks noGrp="1"/>
          </p:cNvSpPr>
          <p:nvPr>
            <p:ph type="body"/>
          </p:nvPr>
        </p:nvSpPr>
        <p:spPr>
          <a:xfrm>
            <a:off x="457200" y="3682080"/>
            <a:ext cx="4015800" cy="189684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
        <p:nvSpPr>
          <p:cNvPr id="50" name="PlaceHolder 4"/>
          <p:cNvSpPr>
            <a:spLocks noGrp="1"/>
          </p:cNvSpPr>
          <p:nvPr>
            <p:ph type="body"/>
          </p:nvPr>
        </p:nvSpPr>
        <p:spPr>
          <a:xfrm>
            <a:off x="4674240" y="1604520"/>
            <a:ext cx="4015800" cy="397728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21040"/>
            <a:ext cx="8229240" cy="1250280"/>
          </a:xfrm>
          <a:prstGeom prst="rect">
            <a:avLst/>
          </a:prstGeom>
        </p:spPr>
        <p:txBody>
          <a:bodyPr lIns="0" tIns="0" rIns="0" bIns="0" anchor="ctr"/>
          <a:lstStyle/>
          <a:p>
            <a:pPr algn="ctr"/>
            <a:endParaRPr lang="ru-RU"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457200" y="1604520"/>
            <a:ext cx="4015800" cy="397728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4674240" y="1604520"/>
            <a:ext cx="4015800" cy="189684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4674240" y="3682080"/>
            <a:ext cx="4015800" cy="189684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21040"/>
            <a:ext cx="8229240" cy="1250280"/>
          </a:xfrm>
          <a:prstGeom prst="rect">
            <a:avLst/>
          </a:prstGeom>
        </p:spPr>
        <p:txBody>
          <a:bodyPr lIns="0" tIns="0" rIns="0" bIns="0" anchor="ctr"/>
          <a:lstStyle/>
          <a:p>
            <a:pPr algn="ctr"/>
            <a:endParaRPr lang="ru-RU"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457200" y="1604520"/>
            <a:ext cx="4015800" cy="189684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4674240" y="1604520"/>
            <a:ext cx="4015800" cy="189684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457200" y="3682080"/>
            <a:ext cx="8229240" cy="1896840"/>
          </a:xfrm>
          <a:prstGeom prst="rect">
            <a:avLst/>
          </a:prstGeom>
        </p:spPr>
        <p:txBody>
          <a:bodyPr lIns="0" tIns="0" rIns="0" bIns="0"/>
          <a:lstStyle/>
          <a:p>
            <a:endParaRPr lang="ru-RU"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cstate="print"/>
          <a:stretch>
            <a:fillRect/>
          </a:stretch>
        </a:blipFill>
        <a:effectLst/>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ru-RU" sz="4400" b="0" strike="noStrike" spc="-1">
                <a:solidFill>
                  <a:srgbClr val="000000"/>
                </a:solidFill>
                <a:uFill>
                  <a:solidFill>
                    <a:srgbClr val="FFFFFF"/>
                  </a:solidFill>
                </a:uFill>
                <a:latin typeface="Arial"/>
              </a:rPr>
              <a:t>Для правки текста заголовка щёлкните мышью</a:t>
            </a:r>
          </a:p>
        </p:txBody>
      </p:sp>
      <p:sp>
        <p:nvSpPr>
          <p:cNvPr id="37" name="PlaceHolder 2"/>
          <p:cNvSpPr>
            <a:spLocks noGrp="1"/>
          </p:cNvSpPr>
          <p:nvPr>
            <p:ph type="body"/>
          </p:nvPr>
        </p:nvSpPr>
        <p:spPr>
          <a:xfrm>
            <a:off x="457200" y="1604520"/>
            <a:ext cx="8229240" cy="3977280"/>
          </a:xfrm>
          <a:prstGeom prst="rect">
            <a:avLst/>
          </a:prstGeom>
        </p:spPr>
        <p:txBody>
          <a:bodyPr lIns="0" tIns="0" rIns="0" bIns="0"/>
          <a:lstStyle/>
          <a:p>
            <a:pPr marL="432000" indent="-324000">
              <a:buClr>
                <a:srgbClr val="000000"/>
              </a:buClr>
              <a:buSzPct val="45000"/>
              <a:buFont typeface="Wingdings" charset="2"/>
              <a:buChar char=""/>
            </a:pPr>
            <a:r>
              <a:rPr lang="ru-RU" sz="3200" b="0" strike="noStrike" spc="-1">
                <a:solidFill>
                  <a:srgbClr val="000000"/>
                </a:solidFill>
                <a:uFill>
                  <a:solidFill>
                    <a:srgbClr val="FFFFFF"/>
                  </a:solidFill>
                </a:uFill>
                <a:latin typeface="Arial"/>
              </a:rPr>
              <a:t>Для правки структуры щёлкните мышью</a:t>
            </a:r>
          </a:p>
          <a:p>
            <a:pPr marL="864000" lvl="1" indent="-324000">
              <a:buClr>
                <a:srgbClr val="000000"/>
              </a:buClr>
              <a:buSzPct val="75000"/>
              <a:buFont typeface="Symbol" charset="2"/>
              <a:buChar char=""/>
            </a:pPr>
            <a:r>
              <a:rPr lang="ru-RU" sz="2800" b="0" strike="noStrike" spc="-1">
                <a:solidFill>
                  <a:srgbClr val="000000"/>
                </a:solidFill>
                <a:uFill>
                  <a:solidFill>
                    <a:srgbClr val="FFFFFF"/>
                  </a:solidFill>
                </a:uFill>
                <a:latin typeface="Arial"/>
              </a:rPr>
              <a:t>Второй уровень структуры</a:t>
            </a:r>
          </a:p>
          <a:p>
            <a:pPr marL="1296000" lvl="2" indent="-288000">
              <a:buClr>
                <a:srgbClr val="000000"/>
              </a:buClr>
              <a:buSzPct val="45000"/>
              <a:buFont typeface="Wingdings" charset="2"/>
              <a:buChar char=""/>
            </a:pPr>
            <a:r>
              <a:rPr lang="ru-RU" sz="2400" b="0" strike="noStrike" spc="-1">
                <a:solidFill>
                  <a:srgbClr val="000000"/>
                </a:solidFill>
                <a:uFill>
                  <a:solidFill>
                    <a:srgbClr val="FFFFFF"/>
                  </a:solidFill>
                </a:uFill>
                <a:latin typeface="Arial"/>
              </a:rPr>
              <a:t>Третий уровень структуры</a:t>
            </a:r>
          </a:p>
          <a:p>
            <a:pPr marL="1728000" lvl="3" indent="-216000">
              <a:buClr>
                <a:srgbClr val="000000"/>
              </a:buClr>
              <a:buSzPct val="75000"/>
              <a:buFont typeface="Symbol" charset="2"/>
              <a:buChar char=""/>
            </a:pPr>
            <a:r>
              <a:rPr lang="ru-RU" sz="2000" b="0" strike="noStrike" spc="-1">
                <a:solidFill>
                  <a:srgbClr val="000000"/>
                </a:solidFill>
                <a:uFill>
                  <a:solidFill>
                    <a:srgbClr val="FFFFFF"/>
                  </a:solidFill>
                </a:uFill>
                <a:latin typeface="Arial"/>
              </a:rPr>
              <a:t>Четвёртый уровень структуры</a:t>
            </a:r>
          </a:p>
          <a:p>
            <a:pPr marL="2160000" lvl="4" indent="-216000">
              <a:buClr>
                <a:srgbClr val="000000"/>
              </a:buClr>
              <a:buSzPct val="45000"/>
              <a:buFont typeface="Wingdings" charset="2"/>
              <a:buChar char=""/>
            </a:pPr>
            <a:r>
              <a:rPr lang="ru-RU" sz="2000" b="0" strike="noStrike" spc="-1">
                <a:solidFill>
                  <a:srgbClr val="000000"/>
                </a:solidFill>
                <a:uFill>
                  <a:solidFill>
                    <a:srgbClr val="FFFFFF"/>
                  </a:solidFill>
                </a:uFill>
                <a:latin typeface="Arial"/>
              </a:rPr>
              <a:t>Пятый уровень структуры</a:t>
            </a:r>
          </a:p>
          <a:p>
            <a:pPr marL="2592000" lvl="5" indent="-216000">
              <a:buClr>
                <a:srgbClr val="000000"/>
              </a:buClr>
              <a:buSzPct val="45000"/>
              <a:buFont typeface="Wingdings" charset="2"/>
              <a:buChar char=""/>
            </a:pPr>
            <a:r>
              <a:rPr lang="ru-RU" sz="2000" b="0" strike="noStrike" spc="-1">
                <a:solidFill>
                  <a:srgbClr val="000000"/>
                </a:solidFill>
                <a:uFill>
                  <a:solidFill>
                    <a:srgbClr val="FFFFFF"/>
                  </a:solidFill>
                </a:uFill>
                <a:latin typeface="Arial"/>
              </a:rPr>
              <a:t>Шестой уровень структуры</a:t>
            </a:r>
          </a:p>
          <a:p>
            <a:pPr marL="3024000" lvl="6" indent="-216000">
              <a:buClr>
                <a:srgbClr val="000000"/>
              </a:buClr>
              <a:buSzPct val="45000"/>
              <a:buFont typeface="Wingdings" charset="2"/>
              <a:buChar char=""/>
            </a:pPr>
            <a:r>
              <a:rPr lang="ru-RU" sz="2000" b="0" strike="noStrike" spc="-1">
                <a:solidFill>
                  <a:srgbClr val="000000"/>
                </a:solidFill>
                <a:uFill>
                  <a:solidFill>
                    <a:srgbClr val="FFFFFF"/>
                  </a:solidFill>
                </a:uFill>
                <a:latin typeface="Arial"/>
              </a:rPr>
              <a:t>Седьмой уровень структуры</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2734056" y="3754588"/>
            <a:ext cx="6052104" cy="1942124"/>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r"/>
            <a:r>
              <a:rPr lang="ru-RU" sz="1600" b="1" kern="50" dirty="0" smtClean="0">
                <a:solidFill>
                  <a:srgbClr val="330066"/>
                </a:solidFill>
                <a:latin typeface="Times New Roman" panose="02020603050405020304" pitchFamily="18" charset="0"/>
                <a:ea typeface="DejaVu Sans"/>
                <a:cs typeface="Liberation Sans"/>
              </a:rPr>
              <a:t>Презентацию подготовил: с</a:t>
            </a:r>
            <a:r>
              <a:rPr lang="ru-RU" sz="1600" b="1" kern="50" dirty="0" smtClean="0">
                <a:solidFill>
                  <a:srgbClr val="330066"/>
                </a:solidFill>
                <a:effectLst/>
                <a:latin typeface="Times New Roman" panose="02020603050405020304" pitchFamily="18" charset="0"/>
                <a:ea typeface="DejaVu Sans"/>
                <a:cs typeface="Liberation Sans"/>
              </a:rPr>
              <a:t>тарший воспитатель ГБДОУ </a:t>
            </a:r>
            <a:r>
              <a:rPr lang="ru-RU" sz="1600" b="1" kern="50" dirty="0">
                <a:solidFill>
                  <a:srgbClr val="330066"/>
                </a:solidFill>
                <a:effectLst/>
                <a:latin typeface="Times New Roman" panose="02020603050405020304" pitchFamily="18" charset="0"/>
                <a:ea typeface="DejaVu Sans"/>
                <a:cs typeface="Liberation Sans"/>
              </a:rPr>
              <a:t>детский сад № 77 Приморского района </a:t>
            </a:r>
            <a:r>
              <a:rPr lang="ru-RU" sz="1600" b="1" kern="50" dirty="0" smtClean="0">
                <a:solidFill>
                  <a:srgbClr val="330066"/>
                </a:solidFill>
                <a:effectLst/>
                <a:latin typeface="Times New Roman" panose="02020603050405020304" pitchFamily="18" charset="0"/>
                <a:ea typeface="DejaVu Sans"/>
                <a:cs typeface="Liberation Sans"/>
              </a:rPr>
              <a:t>Санкт-Петербурга, </a:t>
            </a:r>
            <a:r>
              <a:rPr lang="ru-RU" sz="1600" b="1" kern="50" dirty="0" err="1" smtClean="0">
                <a:solidFill>
                  <a:srgbClr val="330066"/>
                </a:solidFill>
                <a:effectLst/>
                <a:latin typeface="Times New Roman" panose="02020603050405020304" pitchFamily="18" charset="0"/>
                <a:ea typeface="DejaVu Sans"/>
                <a:cs typeface="Liberation Sans"/>
              </a:rPr>
              <a:t>Рудман</a:t>
            </a:r>
            <a:r>
              <a:rPr lang="ru-RU" sz="1600" b="1" kern="50" dirty="0" smtClean="0">
                <a:solidFill>
                  <a:srgbClr val="330066"/>
                </a:solidFill>
                <a:effectLst/>
                <a:latin typeface="Times New Roman" panose="02020603050405020304" pitchFamily="18" charset="0"/>
                <a:ea typeface="DejaVu Sans"/>
                <a:cs typeface="Liberation Sans"/>
              </a:rPr>
              <a:t> Л.О</a:t>
            </a:r>
            <a:r>
              <a:rPr lang="ru-RU" sz="1600" b="1" kern="50" dirty="0" smtClean="0">
                <a:solidFill>
                  <a:srgbClr val="330066"/>
                </a:solidFill>
                <a:latin typeface="Times New Roman" panose="02020603050405020304" pitchFamily="18" charset="0"/>
                <a:ea typeface="DejaVu Sans"/>
                <a:cs typeface="Liberation Sans"/>
              </a:rPr>
              <a:t>.</a:t>
            </a:r>
          </a:p>
          <a:p>
            <a:pPr algn="ctr"/>
            <a:endParaRPr lang="ru-RU" sz="1800" b="1" kern="50" dirty="0" smtClean="0">
              <a:solidFill>
                <a:srgbClr val="330066"/>
              </a:solidFill>
              <a:effectLst/>
              <a:latin typeface="Times New Roman" panose="02020603050405020304" pitchFamily="18" charset="0"/>
              <a:ea typeface="DejaVu Sans"/>
              <a:cs typeface="Liberation Sans"/>
            </a:endParaRPr>
          </a:p>
          <a:p>
            <a:pPr algn="ctr"/>
            <a:endParaRPr lang="ru-RU" b="1" kern="50" dirty="0" smtClean="0">
              <a:solidFill>
                <a:srgbClr val="330066"/>
              </a:solidFill>
              <a:latin typeface="Times New Roman" panose="02020603050405020304" pitchFamily="18" charset="0"/>
              <a:ea typeface="DejaVu Sans"/>
              <a:cs typeface="Liberation Sans"/>
            </a:endParaRPr>
          </a:p>
          <a:p>
            <a:pPr algn="ctr"/>
            <a:r>
              <a:rPr lang="ru-RU" sz="1400" b="1" kern="50" dirty="0" smtClean="0">
                <a:solidFill>
                  <a:srgbClr val="330066"/>
                </a:solidFill>
                <a:effectLst/>
                <a:latin typeface="Times New Roman" panose="02020603050405020304" pitchFamily="18" charset="0"/>
                <a:ea typeface="DejaVu Sans"/>
                <a:cs typeface="Liberation Sans"/>
              </a:rPr>
              <a:t>Санкт-Петербург, 2022год</a:t>
            </a:r>
            <a:endParaRPr lang="ru-RU" sz="1400" kern="50" dirty="0">
              <a:solidFill>
                <a:srgbClr val="000000"/>
              </a:solidFill>
              <a:effectLst/>
              <a:latin typeface="FreeSans"/>
              <a:ea typeface="DejaVu Sans"/>
              <a:cs typeface="Liberation Sans"/>
            </a:endParaRPr>
          </a:p>
        </p:txBody>
      </p:sp>
      <p:sp>
        <p:nvSpPr>
          <p:cNvPr id="75" name="CustomShape 2"/>
          <p:cNvSpPr/>
          <p:nvPr/>
        </p:nvSpPr>
        <p:spPr>
          <a:xfrm>
            <a:off x="1017142" y="910392"/>
            <a:ext cx="7730498" cy="188767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endParaRPr lang="ru-RU" sz="2000" b="1" dirty="0" smtClean="0">
              <a:solidFill>
                <a:srgbClr val="FF0000"/>
              </a:solidFill>
              <a:effectLst/>
              <a:latin typeface="Times New Roman" pitchFamily="18" charset="0"/>
              <a:ea typeface="Times New Roman" panose="02020603050405020304" pitchFamily="18" charset="0"/>
              <a:cs typeface="Times New Roman" pitchFamily="18" charset="0"/>
            </a:endParaRPr>
          </a:p>
          <a:p>
            <a:pPr algn="ctr"/>
            <a:r>
              <a:rPr lang="ru-RU" sz="2000" b="1" dirty="0" smtClean="0">
                <a:solidFill>
                  <a:srgbClr val="FF0000"/>
                </a:solidFill>
                <a:effectLst/>
                <a:latin typeface="Times New Roman" pitchFamily="18" charset="0"/>
                <a:ea typeface="Times New Roman" panose="02020603050405020304" pitchFamily="18" charset="0"/>
                <a:cs typeface="Times New Roman" pitchFamily="18" charset="0"/>
              </a:rPr>
              <a:t>Психолого-педагогическая </a:t>
            </a:r>
            <a:r>
              <a:rPr lang="ru-RU" sz="2000" b="1" dirty="0">
                <a:solidFill>
                  <a:srgbClr val="FF0000"/>
                </a:solidFill>
                <a:effectLst/>
                <a:latin typeface="Times New Roman" pitchFamily="18" charset="0"/>
                <a:ea typeface="Times New Roman" panose="02020603050405020304" pitchFamily="18" charset="0"/>
                <a:cs typeface="Times New Roman" pitchFamily="18" charset="0"/>
              </a:rPr>
              <a:t>экспертиза </a:t>
            </a:r>
            <a:endParaRPr lang="ru-RU" sz="2000" dirty="0">
              <a:effectLst/>
              <a:latin typeface="Times New Roman" pitchFamily="18" charset="0"/>
              <a:ea typeface="Times New Roman" panose="02020603050405020304" pitchFamily="18" charset="0"/>
              <a:cs typeface="Times New Roman" pitchFamily="18" charset="0"/>
            </a:endParaRPr>
          </a:p>
          <a:p>
            <a:pPr algn="ctr"/>
            <a:r>
              <a:rPr lang="ru-RU" sz="2000" b="1" dirty="0">
                <a:solidFill>
                  <a:srgbClr val="FF0000"/>
                </a:solidFill>
                <a:effectLst/>
                <a:latin typeface="Times New Roman" pitchFamily="18" charset="0"/>
                <a:ea typeface="Times New Roman" panose="02020603050405020304" pitchFamily="18" charset="0"/>
                <a:cs typeface="Times New Roman" pitchFamily="18" charset="0"/>
              </a:rPr>
              <a:t>образовательной среды  в ГБДОУ </a:t>
            </a:r>
            <a:endParaRPr lang="ru-RU" sz="2000" b="1" dirty="0" smtClean="0">
              <a:solidFill>
                <a:srgbClr val="FF0000"/>
              </a:solidFill>
              <a:effectLst/>
              <a:latin typeface="Times New Roman" pitchFamily="18" charset="0"/>
              <a:ea typeface="Times New Roman" panose="02020603050405020304" pitchFamily="18" charset="0"/>
              <a:cs typeface="Times New Roman" pitchFamily="18" charset="0"/>
            </a:endParaRPr>
          </a:p>
          <a:p>
            <a:pPr algn="ctr"/>
            <a:r>
              <a:rPr lang="ru-RU" sz="2000" b="1" dirty="0" smtClean="0">
                <a:solidFill>
                  <a:srgbClr val="FF0000"/>
                </a:solidFill>
                <a:effectLst/>
                <a:latin typeface="Times New Roman" pitchFamily="18" charset="0"/>
                <a:ea typeface="Times New Roman" panose="02020603050405020304" pitchFamily="18" charset="0"/>
                <a:cs typeface="Times New Roman" pitchFamily="18" charset="0"/>
              </a:rPr>
              <a:t>/Образовательная </a:t>
            </a:r>
            <a:r>
              <a:rPr lang="ru-RU" sz="2000" b="1" dirty="0">
                <a:solidFill>
                  <a:srgbClr val="FF0000"/>
                </a:solidFill>
                <a:effectLst/>
                <a:latin typeface="Times New Roman" pitchFamily="18" charset="0"/>
                <a:ea typeface="Times New Roman" panose="02020603050405020304" pitchFamily="18" charset="0"/>
                <a:cs typeface="Times New Roman" pitchFamily="18" charset="0"/>
              </a:rPr>
              <a:t>область “Познавательное развитие</a:t>
            </a:r>
            <a:r>
              <a:rPr lang="ru-RU" sz="2000" b="1" dirty="0" smtClean="0">
                <a:solidFill>
                  <a:srgbClr val="FF0000"/>
                </a:solidFill>
                <a:effectLst/>
                <a:latin typeface="Times New Roman" pitchFamily="18" charset="0"/>
                <a:ea typeface="Times New Roman" panose="02020603050405020304" pitchFamily="18" charset="0"/>
                <a:cs typeface="Times New Roman" pitchFamily="18" charset="0"/>
              </a:rPr>
              <a:t>”/ </a:t>
            </a:r>
          </a:p>
          <a:p>
            <a:pPr algn="ctr"/>
            <a:r>
              <a:rPr lang="ru-RU" sz="2000" b="1" dirty="0" smtClean="0">
                <a:solidFill>
                  <a:srgbClr val="FF0000"/>
                </a:solidFill>
                <a:effectLst/>
                <a:latin typeface="Times New Roman" pitchFamily="18" charset="0"/>
                <a:ea typeface="Times New Roman" panose="02020603050405020304" pitchFamily="18" charset="0"/>
                <a:cs typeface="Times New Roman" pitchFamily="18" charset="0"/>
              </a:rPr>
              <a:t>по </a:t>
            </a:r>
            <a:r>
              <a:rPr lang="ru-RU" sz="2000" b="1" dirty="0">
                <a:solidFill>
                  <a:srgbClr val="FF0000"/>
                </a:solidFill>
                <a:effectLst/>
                <a:latin typeface="Times New Roman" pitchFamily="18" charset="0"/>
                <a:ea typeface="Times New Roman" panose="02020603050405020304" pitchFamily="18" charset="0"/>
                <a:cs typeface="Times New Roman" pitchFamily="18" charset="0"/>
              </a:rPr>
              <a:t>методике В.А. </a:t>
            </a:r>
            <a:r>
              <a:rPr lang="ru-RU" sz="2000" b="1" dirty="0" err="1">
                <a:solidFill>
                  <a:srgbClr val="FF0000"/>
                </a:solidFill>
                <a:effectLst/>
                <a:latin typeface="Times New Roman" pitchFamily="18" charset="0"/>
                <a:ea typeface="Times New Roman" panose="02020603050405020304" pitchFamily="18" charset="0"/>
                <a:cs typeface="Times New Roman" pitchFamily="18" charset="0"/>
              </a:rPr>
              <a:t>Ясвина</a:t>
            </a:r>
            <a:endParaRPr lang="ru-RU" sz="2000" dirty="0">
              <a:effectLst/>
              <a:latin typeface="Times New Roman" pitchFamily="18" charset="0"/>
              <a:ea typeface="Times New Roman" panose="02020603050405020304"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spcAft>
                <a:spcPts val="75"/>
              </a:spcAft>
            </a:pPr>
            <a:r>
              <a:rPr lang="ru-RU" sz="1800" dirty="0">
                <a:effectLst/>
                <a:latin typeface="Nimbus Roman No9 L"/>
                <a:ea typeface="Times New Roman" panose="02020603050405020304" pitchFamily="18" charset="0"/>
                <a:cs typeface="Nimbus Roman No9 L"/>
              </a:rPr>
              <a:t> </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b="1" dirty="0">
                <a:solidFill>
                  <a:srgbClr val="333333"/>
                </a:solidFill>
                <a:effectLst/>
                <a:latin typeface="Nimbus Roman No9 L"/>
                <a:ea typeface="Times New Roman" panose="02020603050405020304" pitchFamily="18" charset="0"/>
                <a:cs typeface="Nimbus Roman No9 L"/>
              </a:rPr>
              <a:t>«+»: мобильность</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ГБДОУ имеет свою направленность (дети с ОВЗ), ориентируясь на социальные запросы (ГБДОУ комбинированного вида);</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в ГБДОУ организовано целенаправленное обучение педагогов современным образовательным технологиям;</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многие педагоги ГБДОУ изменили свой профиль, пройдя соответствующее дополнительное обучение (переподготовка учителей-логопедов, воспитателей, административного персонала);</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педагогами в ГБДОУ наряду со старыми материалами и пособиями используются современные, экспериментальные пособия.</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000000"/>
                </a:solidFill>
                <a:effectLst/>
                <a:latin typeface="Nimbus Roman No9 L"/>
                <a:ea typeface="Times New Roman" panose="02020603050405020304" pitchFamily="18" charset="0"/>
                <a:cs typeface="Nimbus Roman No9 L"/>
              </a:rPr>
              <a:t> </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b="1" dirty="0">
                <a:solidFill>
                  <a:srgbClr val="333333"/>
                </a:solidFill>
                <a:effectLst/>
                <a:latin typeface="Nimbus Roman No9 L"/>
                <a:ea typeface="Times New Roman" panose="02020603050405020304" pitchFamily="18" charset="0"/>
                <a:cs typeface="Nimbus Roman No9 L"/>
              </a:rPr>
              <a:t>«+»: обобщенность</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в результате целенаправленной работы с коллективом, практически все педагоги осознанно реализуют образовательную стратегию;</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концепция ГБДОУ , основные стратегические ориентиры его развития хорошо понимаются и поддерживаются коллективом ГБДОУ;</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педагоги согласованно работают в коллективе;</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в ГБДОУ действует разработанная система взаимодействия администрации, педагогов, родителей.</a:t>
            </a:r>
          </a:p>
          <a:p>
            <a:pPr marL="285750" indent="-285750">
              <a:spcAft>
                <a:spcPts val="75"/>
              </a:spcAft>
              <a:buFontTx/>
              <a:buChar char="-"/>
            </a:pP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625078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spcAft>
                <a:spcPts val="75"/>
              </a:spcAft>
            </a:pPr>
            <a:r>
              <a:rPr lang="ru-RU" sz="1800" b="1" dirty="0">
                <a:solidFill>
                  <a:srgbClr val="333333"/>
                </a:solidFill>
                <a:effectLst/>
                <a:latin typeface="Nimbus Roman No9 L"/>
                <a:ea typeface="Times New Roman" panose="02020603050405020304" pitchFamily="18" charset="0"/>
                <a:cs typeface="Nimbus Roman No9 L"/>
              </a:rPr>
              <a:t>«+»: </a:t>
            </a:r>
            <a:r>
              <a:rPr lang="ru-RU" sz="1800" b="1" dirty="0" err="1">
                <a:solidFill>
                  <a:srgbClr val="333333"/>
                </a:solidFill>
                <a:effectLst/>
                <a:latin typeface="Nimbus Roman No9 L"/>
                <a:ea typeface="Times New Roman" panose="02020603050405020304" pitchFamily="18" charset="0"/>
                <a:cs typeface="Nimbus Roman No9 L"/>
              </a:rPr>
              <a:t>осознаваемость</a:t>
            </a:r>
            <a:r>
              <a:rPr lang="ru-RU" sz="1800" b="1" dirty="0">
                <a:solidFill>
                  <a:srgbClr val="333333"/>
                </a:solidFill>
                <a:effectLst/>
                <a:latin typeface="Nimbus Roman No9 L"/>
                <a:ea typeface="Times New Roman" panose="02020603050405020304" pitchFamily="18" charset="0"/>
                <a:cs typeface="Nimbus Roman No9 L"/>
              </a:rPr>
              <a:t> образовательной среды</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-практически все педагоги, дети и их родители имеют представления об истории детского сада;</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детям и родителям хорошо знакома эмблема/логотип ГБДОУ, педагоги и дети знают гимн детского сада;</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торжественно отмечаются юбилейные даты ГБДОУ;</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-многие сотрудники само проявляют соответствующую инициативу, заинтересованы в  развитии ГБДОУ;</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большинство воспитанников любят свой детский сад и ходят с удовольствием в ГБДОУ;</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большинство родителей проявляют соответствующую инициативу, оказывают посильную помощь ГБДОУ;</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многие родители лично заинтересованы в развитии ГБДОУ.</a:t>
            </a: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368910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spcAft>
                <a:spcPts val="75"/>
              </a:spcAft>
            </a:pPr>
            <a:r>
              <a:rPr lang="ru-RU" sz="1800" b="1" dirty="0">
                <a:solidFill>
                  <a:srgbClr val="333333"/>
                </a:solidFill>
                <a:effectLst/>
                <a:latin typeface="Nimbus Roman No9 L"/>
                <a:ea typeface="Times New Roman" panose="02020603050405020304" pitchFamily="18" charset="0"/>
                <a:cs typeface="Nimbus Roman No9 L"/>
              </a:rPr>
              <a:t>«+»: социальная активность</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воспитанники ГБДОУ систематически  побеждают на соревнованиях, смотрах, конкурсах и пр. различного уровня;</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отдельные выпускники становятся гордостью школ;</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ГБДОУ имеет свой сайт;</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ГБДОУ принимает активное участие в различных региональных, районных, городских мероприятиях, социально значимых для реализации творческой активности детей;</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ГБДОУ принимает участие в социально значимых акциях для детей из детских домой «Подари ребенку праздник», экологических акциях, сборах макулатуры.</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000000"/>
                </a:solidFill>
                <a:effectLst/>
                <a:latin typeface="Nimbus Roman No9 L"/>
                <a:ea typeface="Times New Roman" panose="02020603050405020304" pitchFamily="18" charset="0"/>
                <a:cs typeface="Nimbus Roman No9 L"/>
              </a:rPr>
              <a:t> </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b="1" dirty="0">
                <a:solidFill>
                  <a:srgbClr val="333333"/>
                </a:solidFill>
                <a:effectLst/>
                <a:latin typeface="Nimbus Roman No9 L"/>
                <a:ea typeface="Times New Roman" panose="02020603050405020304" pitchFamily="18" charset="0"/>
                <a:cs typeface="Nimbus Roman No9 L"/>
              </a:rPr>
              <a:t>«+»: интенсивность</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требования к воспитанникам не выходят за рамки стандартов образования (ФГОС ДО);</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некоторые педагоги на занятиях используют интерактивные формы работы.</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000000"/>
                </a:solidFill>
                <a:effectLst/>
                <a:latin typeface="Nimbus Roman No9 L"/>
                <a:ea typeface="Times New Roman" panose="02020603050405020304" pitchFamily="18" charset="0"/>
                <a:cs typeface="Nimbus Roman No9 L"/>
              </a:rPr>
              <a:t> </a:t>
            </a: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1486525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626724" y="236306"/>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just">
              <a:spcAft>
                <a:spcPts val="75"/>
              </a:spcAft>
            </a:pPr>
            <a:r>
              <a:rPr lang="ru-RU" sz="1800" dirty="0">
                <a:solidFill>
                  <a:srgbClr val="333333"/>
                </a:solidFill>
                <a:effectLst/>
                <a:latin typeface="Nimbus Roman No9 L"/>
                <a:ea typeface="Times New Roman" panose="02020603050405020304" pitchFamily="18" charset="0"/>
                <a:cs typeface="Nimbus Roman No9 L"/>
              </a:rPr>
              <a:t>Требуют дальнейшей работы следующие критерии:</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 </a:t>
            </a:r>
            <a:r>
              <a:rPr lang="ru-RU" sz="1800" i="1" u="sng" dirty="0">
                <a:solidFill>
                  <a:srgbClr val="333333"/>
                </a:solidFill>
                <a:effectLst/>
                <a:latin typeface="Nimbus Roman No9 L"/>
                <a:ea typeface="Times New Roman" panose="02020603050405020304" pitchFamily="18" charset="0"/>
                <a:cs typeface="Nimbus Roman No9 L"/>
              </a:rPr>
              <a:t>широта</a:t>
            </a:r>
            <a:r>
              <a:rPr lang="ru-RU" sz="1800" dirty="0">
                <a:solidFill>
                  <a:srgbClr val="333333"/>
                </a:solidFill>
                <a:effectLst/>
                <a:latin typeface="Nimbus Roman No9 L"/>
                <a:ea typeface="Times New Roman" panose="02020603050405020304" pitchFamily="18" charset="0"/>
                <a:cs typeface="Nimbus Roman No9 L"/>
              </a:rPr>
              <a:t> (больше проводить экскурсий с воспитанниками (совершенствовать образовательный процесс в рамках образовательной программы), развивать  социальное партнерство, совершенствовать образовательные микросреды (занятия, кружки), приглашать гостей для получения новой информации, для обмена информацией, организовывать формы массового приема гостей,  и  совершенствовать материальную базу).</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a:t>
            </a:r>
            <a:r>
              <a:rPr lang="ru-RU" sz="1800" i="1" u="sng" dirty="0">
                <a:solidFill>
                  <a:srgbClr val="333333"/>
                </a:solidFill>
                <a:effectLst/>
                <a:latin typeface="Nimbus Roman No9 L"/>
                <a:ea typeface="Times New Roman" panose="02020603050405020304" pitchFamily="18" charset="0"/>
                <a:cs typeface="Nimbus Roman No9 L"/>
              </a:rPr>
              <a:t> эмоциональность </a:t>
            </a:r>
            <a:r>
              <a:rPr lang="ru-RU" sz="1800" dirty="0">
                <a:solidFill>
                  <a:srgbClr val="333333"/>
                </a:solidFill>
                <a:effectLst/>
                <a:latin typeface="Nimbus Roman No9 L"/>
                <a:ea typeface="Times New Roman" panose="02020603050405020304" pitchFamily="18" charset="0"/>
                <a:cs typeface="Nimbus Roman No9 L"/>
              </a:rPr>
              <a:t>(совершенствовать взаимоотношения в педагогическом коллективе, общаться с педагогами в неформальной обстановке, совершенствовать формы работы с родителями, эмоционально формировать пространственно-предметную среду в ГБДОУ).</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333333"/>
                </a:solidFill>
                <a:effectLst/>
                <a:latin typeface="Nimbus Roman No9 L"/>
                <a:ea typeface="Times New Roman" panose="02020603050405020304" pitchFamily="18" charset="0"/>
                <a:cs typeface="Nimbus Roman No9 L"/>
              </a:rPr>
              <a:t>-</a:t>
            </a:r>
            <a:r>
              <a:rPr lang="ru-RU" sz="1800" i="1" u="sng" dirty="0">
                <a:solidFill>
                  <a:srgbClr val="333333"/>
                </a:solidFill>
                <a:effectLst/>
                <a:latin typeface="Nimbus Roman No9 L"/>
                <a:ea typeface="Times New Roman" panose="02020603050405020304" pitchFamily="18" charset="0"/>
                <a:cs typeface="Nimbus Roman No9 L"/>
              </a:rPr>
              <a:t> когерентность (согласованной образовательной среды)</a:t>
            </a:r>
            <a:r>
              <a:rPr lang="ru-RU" sz="1800" dirty="0">
                <a:solidFill>
                  <a:srgbClr val="333333"/>
                </a:solidFill>
                <a:effectLst/>
                <a:latin typeface="Nimbus Roman No9 L"/>
                <a:ea typeface="Times New Roman" panose="02020603050405020304" pitchFamily="18" charset="0"/>
                <a:cs typeface="Nimbus Roman No9 L"/>
              </a:rPr>
              <a:t> (развивать преемственность с другими ОУ, развивать сотрудничество с научными, экологическими, общественными организациями).</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i="1" u="sng" dirty="0">
                <a:solidFill>
                  <a:srgbClr val="333333"/>
                </a:solidFill>
                <a:effectLst/>
                <a:latin typeface="Nimbus Roman No9 L"/>
                <a:ea typeface="Times New Roman" panose="02020603050405020304" pitchFamily="18" charset="0"/>
                <a:cs typeface="Nimbus Roman No9 L"/>
              </a:rPr>
              <a:t>- устойчивость</a:t>
            </a:r>
            <a:r>
              <a:rPr lang="ru-RU" sz="1800" u="sng" dirty="0">
                <a:solidFill>
                  <a:srgbClr val="333333"/>
                </a:solidFill>
                <a:effectLst/>
                <a:latin typeface="Nimbus Roman No9 L"/>
                <a:ea typeface="Times New Roman" panose="02020603050405020304" pitchFamily="18" charset="0"/>
                <a:cs typeface="Nimbus Roman No9 L"/>
              </a:rPr>
              <a:t> </a:t>
            </a:r>
            <a:r>
              <a:rPr lang="ru-RU" sz="1800" dirty="0">
                <a:solidFill>
                  <a:srgbClr val="333333"/>
                </a:solidFill>
                <a:effectLst/>
                <a:latin typeface="Nimbus Roman No9 L"/>
                <a:ea typeface="Times New Roman" panose="02020603050405020304" pitchFamily="18" charset="0"/>
                <a:cs typeface="Nimbus Roman No9 L"/>
              </a:rPr>
              <a:t>(формировать стабильный педагогический коллектив с бессменным руководителем, руководитель является авторитетом для всего коллектива ГБДОУ как стратег и профессионал).</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000000"/>
                </a:solidFill>
                <a:effectLst/>
                <a:latin typeface="Nimbus Roman No9 L"/>
                <a:ea typeface="Times New Roman" panose="02020603050405020304" pitchFamily="18" charset="0"/>
                <a:cs typeface="Nimbus Roman No9 L"/>
              </a:rPr>
              <a:t> </a:t>
            </a: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1318361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В результате исследования параметров образовательной среды респондентами</a:t>
            </a:r>
            <a:endParaRPr lang="ru-RU" sz="1800" dirty="0">
              <a:effectLst/>
              <a:latin typeface="Times New Roman" panose="02020603050405020304" pitchFamily="18" charset="0"/>
              <a:ea typeface="Times New Roman" panose="02020603050405020304" pitchFamily="18" charset="0"/>
            </a:endParaRPr>
          </a:p>
          <a:p>
            <a:pPr>
              <a:spcAft>
                <a:spcPts val="75"/>
              </a:spcAft>
            </a:pPr>
            <a:endParaRPr lang="ru-RU" sz="1800" dirty="0">
              <a:effectLst/>
              <a:latin typeface="Times New Roman" panose="02020603050405020304" pitchFamily="18" charset="0"/>
              <a:ea typeface="Times New Roman" panose="02020603050405020304" pitchFamily="18" charset="0"/>
            </a:endParaRPr>
          </a:p>
          <a:p>
            <a:pPr algn="ctr">
              <a:spcAft>
                <a:spcPts val="1415"/>
              </a:spcAft>
            </a:pPr>
            <a:r>
              <a:rPr lang="ru-RU" sz="1800" dirty="0">
                <a:solidFill>
                  <a:srgbClr val="000000"/>
                </a:solidFill>
                <a:effectLst/>
                <a:latin typeface="Times New Roman" panose="02020603050405020304" pitchFamily="18" charset="0"/>
                <a:ea typeface="Times New Roman" panose="02020603050405020304" pitchFamily="18" charset="0"/>
              </a:rPr>
              <a:t>Администрация</a:t>
            </a:r>
            <a:endParaRPr lang="ru-RU" sz="1800" dirty="0">
              <a:effectLst/>
              <a:latin typeface="Times New Roman" panose="02020603050405020304" pitchFamily="18" charset="0"/>
              <a:ea typeface="Times New Roman" panose="02020603050405020304" pitchFamily="18" charset="0"/>
            </a:endParaRPr>
          </a:p>
          <a:p>
            <a:pPr algn="ctr">
              <a:spcAft>
                <a:spcPts val="1415"/>
              </a:spcAft>
              <a:tabLst>
                <a:tab pos="1000125" algn="l"/>
              </a:tabLst>
            </a:pPr>
            <a:r>
              <a:rPr lang="ru-RU" sz="1800" dirty="0">
                <a:solidFill>
                  <a:srgbClr val="000000"/>
                </a:solidFill>
                <a:effectLst/>
                <a:latin typeface="Times New Roman" panose="02020603050405020304" pitchFamily="18" charset="0"/>
                <a:ea typeface="Times New Roman" panose="02020603050405020304" pitchFamily="18" charset="0"/>
              </a:rPr>
              <a:t> (результаты экспертизы за </a:t>
            </a:r>
            <a:r>
              <a:rPr lang="ru-RU" sz="1800" dirty="0">
                <a:solidFill>
                  <a:srgbClr val="0000CC"/>
                </a:solidFill>
                <a:effectLst/>
                <a:latin typeface="Times New Roman" panose="02020603050405020304" pitchFamily="18" charset="0"/>
                <a:ea typeface="Times New Roman" panose="02020603050405020304" pitchFamily="18" charset="0"/>
              </a:rPr>
              <a:t>2019-2020</a:t>
            </a:r>
            <a:r>
              <a:rPr lang="ru-RU" sz="1800" dirty="0">
                <a:solidFill>
                  <a:srgbClr val="000000"/>
                </a:solidFill>
                <a:effectLst/>
                <a:latin typeface="Times New Roman" panose="02020603050405020304" pitchFamily="18" charset="0"/>
                <a:ea typeface="Times New Roman" panose="02020603050405020304" pitchFamily="18" charset="0"/>
              </a:rPr>
              <a:t> и </a:t>
            </a:r>
            <a:r>
              <a:rPr lang="ru-RU" sz="1800" dirty="0">
                <a:solidFill>
                  <a:srgbClr val="CC0000"/>
                </a:solidFill>
                <a:effectLst/>
                <a:latin typeface="Times New Roman" panose="02020603050405020304" pitchFamily="18" charset="0"/>
                <a:ea typeface="Times New Roman" panose="02020603050405020304" pitchFamily="18" charset="0"/>
              </a:rPr>
              <a:t>2021-2022</a:t>
            </a:r>
            <a:r>
              <a:rPr lang="ru-RU" sz="1800" dirty="0">
                <a:solidFill>
                  <a:srgbClr val="000000"/>
                </a:solidFill>
                <a:effectLst/>
                <a:latin typeface="Times New Roman" panose="02020603050405020304" pitchFamily="18" charset="0"/>
                <a:ea typeface="Times New Roman" panose="02020603050405020304" pitchFamily="18" charset="0"/>
              </a:rPr>
              <a:t> гг.)</a:t>
            </a: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dirty="0">
              <a:solidFill>
                <a:srgbClr val="000000"/>
              </a:solidFill>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dirty="0">
              <a:solidFill>
                <a:srgbClr val="000000"/>
              </a:solidFill>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dirty="0">
              <a:solidFill>
                <a:srgbClr val="000000"/>
              </a:solidFill>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pic>
        <p:nvPicPr>
          <p:cNvPr id="2" name="Рисунок 1">
            <a:extLst>
              <a:ext uri="{FF2B5EF4-FFF2-40B4-BE49-F238E27FC236}">
                <a16:creationId xmlns:a16="http://schemas.microsoft.com/office/drawing/2014/main" xmlns="" id="{25858DA0-BA34-4517-8805-0FC61240FC00}"/>
              </a:ext>
            </a:extLst>
          </p:cNvPr>
          <p:cNvPicPr>
            <a:picLocks noChangeAspect="1"/>
          </p:cNvPicPr>
          <p:nvPr/>
        </p:nvPicPr>
        <p:blipFill>
          <a:blip r:embed="rId2" cstate="print"/>
          <a:stretch>
            <a:fillRect/>
          </a:stretch>
        </p:blipFill>
        <p:spPr>
          <a:xfrm>
            <a:off x="976045" y="2286143"/>
            <a:ext cx="7366571" cy="3796158"/>
          </a:xfrm>
          <a:prstGeom prst="rect">
            <a:avLst/>
          </a:prstGeom>
        </p:spPr>
      </p:pic>
    </p:spTree>
    <p:extLst>
      <p:ext uri="{BB962C8B-B14F-4D97-AF65-F5344CB8AC3E}">
        <p14:creationId xmlns:p14="http://schemas.microsoft.com/office/powerpoint/2010/main" xmlns="" val="3369607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В результате исследования параметров образовательной среды респондентами</a:t>
            </a:r>
            <a:endParaRPr lang="ru-RU" sz="1800" dirty="0">
              <a:effectLst/>
              <a:latin typeface="Times New Roman" panose="02020603050405020304" pitchFamily="18" charset="0"/>
              <a:ea typeface="Times New Roman" panose="02020603050405020304" pitchFamily="18" charset="0"/>
            </a:endParaRPr>
          </a:p>
          <a:p>
            <a:pPr algn="ctr">
              <a:spcAft>
                <a:spcPts val="1500"/>
              </a:spcAft>
              <a:tabLst>
                <a:tab pos="1000125" algn="l"/>
              </a:tabLst>
            </a:pPr>
            <a:r>
              <a:rPr lang="ru-RU" sz="1800" b="1" dirty="0">
                <a:solidFill>
                  <a:srgbClr val="333333"/>
                </a:solidFill>
                <a:effectLst/>
                <a:latin typeface="Times New Roman" panose="02020603050405020304" pitchFamily="18" charset="0"/>
                <a:ea typeface="Times New Roman" panose="02020603050405020304" pitchFamily="18" charset="0"/>
              </a:rPr>
              <a:t>Педагоги</a:t>
            </a:r>
            <a:endParaRPr lang="ru-RU" sz="1800" dirty="0">
              <a:effectLst/>
              <a:latin typeface="Times New Roman" panose="02020603050405020304" pitchFamily="18" charset="0"/>
              <a:ea typeface="Times New Roman" panose="02020603050405020304" pitchFamily="18" charset="0"/>
            </a:endParaRPr>
          </a:p>
          <a:p>
            <a:pPr algn="ctr">
              <a:spcAft>
                <a:spcPts val="1415"/>
              </a:spcAft>
              <a:tabLst>
                <a:tab pos="1000125" algn="l"/>
              </a:tabLst>
            </a:pPr>
            <a:r>
              <a:rPr lang="ru-RU" sz="1800" dirty="0">
                <a:solidFill>
                  <a:srgbClr val="000000"/>
                </a:solidFill>
                <a:effectLst/>
                <a:latin typeface="Times New Roman" panose="02020603050405020304" pitchFamily="18" charset="0"/>
                <a:ea typeface="Times New Roman" panose="02020603050405020304" pitchFamily="18" charset="0"/>
              </a:rPr>
              <a:t> (результаты экспертизы за </a:t>
            </a:r>
            <a:r>
              <a:rPr lang="ru-RU" sz="1800" dirty="0">
                <a:solidFill>
                  <a:srgbClr val="0000CC"/>
                </a:solidFill>
                <a:effectLst/>
                <a:latin typeface="Times New Roman" panose="02020603050405020304" pitchFamily="18" charset="0"/>
                <a:ea typeface="Times New Roman" panose="02020603050405020304" pitchFamily="18" charset="0"/>
              </a:rPr>
              <a:t>2019-2020</a:t>
            </a:r>
            <a:r>
              <a:rPr lang="ru-RU" sz="1800" dirty="0">
                <a:solidFill>
                  <a:srgbClr val="000000"/>
                </a:solidFill>
                <a:effectLst/>
                <a:latin typeface="Times New Roman" panose="02020603050405020304" pitchFamily="18" charset="0"/>
                <a:ea typeface="Times New Roman" panose="02020603050405020304" pitchFamily="18" charset="0"/>
              </a:rPr>
              <a:t> и </a:t>
            </a:r>
            <a:r>
              <a:rPr lang="ru-RU" sz="1800" dirty="0">
                <a:solidFill>
                  <a:srgbClr val="CC0000"/>
                </a:solidFill>
                <a:effectLst/>
                <a:latin typeface="Times New Roman" panose="02020603050405020304" pitchFamily="18" charset="0"/>
                <a:ea typeface="Times New Roman" panose="02020603050405020304" pitchFamily="18" charset="0"/>
              </a:rPr>
              <a:t>2021-2022</a:t>
            </a:r>
            <a:r>
              <a:rPr lang="ru-RU" sz="1800" dirty="0">
                <a:solidFill>
                  <a:srgbClr val="000000"/>
                </a:solidFill>
                <a:effectLst/>
                <a:latin typeface="Times New Roman" panose="02020603050405020304" pitchFamily="18" charset="0"/>
                <a:ea typeface="Times New Roman" panose="02020603050405020304" pitchFamily="18" charset="0"/>
              </a:rPr>
              <a:t> гг.)</a:t>
            </a:r>
            <a:endParaRPr lang="ru-RU" sz="1800" dirty="0">
              <a:effectLst/>
              <a:latin typeface="Times New Roman" panose="02020603050405020304" pitchFamily="18" charset="0"/>
              <a:ea typeface="Times New Roman" panose="02020603050405020304" pitchFamily="18" charset="0"/>
            </a:endParaRPr>
          </a:p>
          <a:p>
            <a:pPr>
              <a:spcAft>
                <a:spcPts val="75"/>
              </a:spcAft>
            </a:pPr>
            <a:endParaRPr lang="ru-RU" sz="1800" dirty="0">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dirty="0">
              <a:solidFill>
                <a:srgbClr val="000000"/>
              </a:solidFill>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dirty="0">
              <a:solidFill>
                <a:srgbClr val="000000"/>
              </a:solidFill>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dirty="0">
              <a:solidFill>
                <a:srgbClr val="000000"/>
              </a:solidFill>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pic>
        <p:nvPicPr>
          <p:cNvPr id="3" name="Рисунок 2">
            <a:extLst>
              <a:ext uri="{FF2B5EF4-FFF2-40B4-BE49-F238E27FC236}">
                <a16:creationId xmlns:a16="http://schemas.microsoft.com/office/drawing/2014/main" xmlns="" id="{29D04D20-C143-49B5-832B-C67EF4D1FF8C}"/>
              </a:ext>
            </a:extLst>
          </p:cNvPr>
          <p:cNvPicPr>
            <a:picLocks noChangeAspect="1"/>
          </p:cNvPicPr>
          <p:nvPr/>
        </p:nvPicPr>
        <p:blipFill>
          <a:blip r:embed="rId2" cstate="print"/>
          <a:stretch>
            <a:fillRect/>
          </a:stretch>
        </p:blipFill>
        <p:spPr>
          <a:xfrm>
            <a:off x="873303" y="2190905"/>
            <a:ext cx="7551505" cy="3870848"/>
          </a:xfrm>
          <a:prstGeom prst="rect">
            <a:avLst/>
          </a:prstGeom>
        </p:spPr>
      </p:pic>
    </p:spTree>
    <p:extLst>
      <p:ext uri="{BB962C8B-B14F-4D97-AF65-F5344CB8AC3E}">
        <p14:creationId xmlns:p14="http://schemas.microsoft.com/office/powerpoint/2010/main" xmlns="" val="1954415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В результате исследования параметров образовательной среды респондентами</a:t>
            </a:r>
            <a:endParaRPr lang="ru-RU" sz="1800" dirty="0">
              <a:effectLst/>
              <a:latin typeface="Times New Roman" panose="02020603050405020304" pitchFamily="18" charset="0"/>
              <a:ea typeface="Times New Roman" panose="02020603050405020304" pitchFamily="18" charset="0"/>
            </a:endParaRPr>
          </a:p>
          <a:p>
            <a:pPr algn="ctr">
              <a:spcAft>
                <a:spcPts val="1500"/>
              </a:spcAft>
              <a:tabLst>
                <a:tab pos="1000125" algn="l"/>
              </a:tabLst>
            </a:pPr>
            <a:r>
              <a:rPr lang="ru-RU" sz="1800" b="1" dirty="0">
                <a:solidFill>
                  <a:srgbClr val="333333"/>
                </a:solidFill>
                <a:effectLst/>
                <a:latin typeface="Times New Roman" panose="02020603050405020304" pitchFamily="18" charset="0"/>
                <a:ea typeface="Times New Roman" panose="02020603050405020304" pitchFamily="18" charset="0"/>
              </a:rPr>
              <a:t>Специалисты</a:t>
            </a:r>
            <a:endParaRPr lang="ru-RU" sz="1800" dirty="0">
              <a:effectLst/>
              <a:latin typeface="Times New Roman" panose="02020603050405020304" pitchFamily="18" charset="0"/>
              <a:ea typeface="Times New Roman" panose="02020603050405020304" pitchFamily="18" charset="0"/>
            </a:endParaRPr>
          </a:p>
          <a:p>
            <a:pPr algn="ctr">
              <a:spcAft>
                <a:spcPts val="1415"/>
              </a:spcAft>
              <a:tabLst>
                <a:tab pos="1000125" algn="l"/>
              </a:tabLst>
            </a:pPr>
            <a:r>
              <a:rPr lang="ru-RU" sz="1800" dirty="0">
                <a:solidFill>
                  <a:srgbClr val="000000"/>
                </a:solidFill>
                <a:effectLst/>
                <a:latin typeface="Times New Roman" panose="02020603050405020304" pitchFamily="18" charset="0"/>
                <a:ea typeface="Times New Roman" panose="02020603050405020304" pitchFamily="18" charset="0"/>
              </a:rPr>
              <a:t> (результаты экспертизы за </a:t>
            </a:r>
            <a:r>
              <a:rPr lang="ru-RU" sz="1800" dirty="0">
                <a:solidFill>
                  <a:srgbClr val="0000CC"/>
                </a:solidFill>
                <a:effectLst/>
                <a:latin typeface="Times New Roman" panose="02020603050405020304" pitchFamily="18" charset="0"/>
                <a:ea typeface="Times New Roman" panose="02020603050405020304" pitchFamily="18" charset="0"/>
              </a:rPr>
              <a:t>2019-2020</a:t>
            </a:r>
            <a:r>
              <a:rPr lang="ru-RU" sz="1800" dirty="0">
                <a:solidFill>
                  <a:srgbClr val="000000"/>
                </a:solidFill>
                <a:effectLst/>
                <a:latin typeface="Times New Roman" panose="02020603050405020304" pitchFamily="18" charset="0"/>
                <a:ea typeface="Times New Roman" panose="02020603050405020304" pitchFamily="18" charset="0"/>
              </a:rPr>
              <a:t> и </a:t>
            </a:r>
            <a:r>
              <a:rPr lang="ru-RU" sz="1800" dirty="0">
                <a:solidFill>
                  <a:srgbClr val="CC0000"/>
                </a:solidFill>
                <a:effectLst/>
                <a:latin typeface="Times New Roman" panose="02020603050405020304" pitchFamily="18" charset="0"/>
                <a:ea typeface="Times New Roman" panose="02020603050405020304" pitchFamily="18" charset="0"/>
              </a:rPr>
              <a:t>2021-2022</a:t>
            </a:r>
            <a:r>
              <a:rPr lang="ru-RU" sz="1800" dirty="0">
                <a:solidFill>
                  <a:srgbClr val="000000"/>
                </a:solidFill>
                <a:effectLst/>
                <a:latin typeface="Times New Roman" panose="02020603050405020304" pitchFamily="18" charset="0"/>
                <a:ea typeface="Times New Roman" panose="02020603050405020304" pitchFamily="18" charset="0"/>
              </a:rPr>
              <a:t> гг.)</a:t>
            </a:r>
            <a:endParaRPr lang="ru-RU" sz="1800" dirty="0">
              <a:effectLst/>
              <a:latin typeface="Times New Roman" panose="02020603050405020304" pitchFamily="18" charset="0"/>
              <a:ea typeface="Times New Roman" panose="02020603050405020304" pitchFamily="18" charset="0"/>
            </a:endParaRPr>
          </a:p>
          <a:p>
            <a:pPr>
              <a:spcAft>
                <a:spcPts val="75"/>
              </a:spcAft>
            </a:pPr>
            <a:endParaRPr lang="ru-RU" sz="1800" dirty="0">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dirty="0">
              <a:solidFill>
                <a:srgbClr val="000000"/>
              </a:solidFill>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dirty="0">
              <a:solidFill>
                <a:srgbClr val="000000"/>
              </a:solidFill>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dirty="0">
              <a:solidFill>
                <a:srgbClr val="000000"/>
              </a:solidFill>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pic>
        <p:nvPicPr>
          <p:cNvPr id="2" name="Рисунок 1">
            <a:extLst>
              <a:ext uri="{FF2B5EF4-FFF2-40B4-BE49-F238E27FC236}">
                <a16:creationId xmlns:a16="http://schemas.microsoft.com/office/drawing/2014/main" xmlns="" id="{3701C14C-6A50-4A0E-B71C-015567C2EBAB}"/>
              </a:ext>
            </a:extLst>
          </p:cNvPr>
          <p:cNvPicPr>
            <a:picLocks noChangeAspect="1"/>
          </p:cNvPicPr>
          <p:nvPr/>
        </p:nvPicPr>
        <p:blipFill>
          <a:blip r:embed="rId2" cstate="print"/>
          <a:stretch>
            <a:fillRect/>
          </a:stretch>
        </p:blipFill>
        <p:spPr>
          <a:xfrm>
            <a:off x="1037690" y="2248047"/>
            <a:ext cx="7387118" cy="3865077"/>
          </a:xfrm>
          <a:prstGeom prst="rect">
            <a:avLst/>
          </a:prstGeom>
        </p:spPr>
      </p:pic>
    </p:spTree>
    <p:extLst>
      <p:ext uri="{BB962C8B-B14F-4D97-AF65-F5344CB8AC3E}">
        <p14:creationId xmlns:p14="http://schemas.microsoft.com/office/powerpoint/2010/main" xmlns="" val="2311750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В результате исследования параметров образовательной среды респондентами</a:t>
            </a:r>
            <a:endParaRPr lang="ru-RU" sz="1800" dirty="0">
              <a:effectLst/>
              <a:latin typeface="Times New Roman" panose="02020603050405020304" pitchFamily="18" charset="0"/>
              <a:ea typeface="Times New Roman" panose="02020603050405020304" pitchFamily="18" charset="0"/>
            </a:endParaRPr>
          </a:p>
          <a:p>
            <a:pPr algn="ctr">
              <a:spcAft>
                <a:spcPts val="1500"/>
              </a:spcAft>
              <a:tabLst>
                <a:tab pos="1000125" algn="l"/>
              </a:tabLst>
            </a:pPr>
            <a:r>
              <a:rPr lang="ru-RU" sz="1800" b="1" dirty="0">
                <a:solidFill>
                  <a:srgbClr val="333333"/>
                </a:solidFill>
                <a:effectLst/>
                <a:latin typeface="Times New Roman" panose="02020603050405020304" pitchFamily="18" charset="0"/>
                <a:ea typeface="Times New Roman" panose="02020603050405020304" pitchFamily="18" charset="0"/>
              </a:rPr>
              <a:t>Родители</a:t>
            </a:r>
            <a:endParaRPr lang="ru-RU" sz="1800" dirty="0">
              <a:effectLst/>
              <a:latin typeface="Times New Roman" panose="02020603050405020304" pitchFamily="18" charset="0"/>
              <a:ea typeface="Times New Roman" panose="02020603050405020304" pitchFamily="18" charset="0"/>
            </a:endParaRPr>
          </a:p>
          <a:p>
            <a:pPr algn="ctr">
              <a:spcAft>
                <a:spcPts val="1415"/>
              </a:spcAft>
              <a:tabLst>
                <a:tab pos="1000125" algn="l"/>
              </a:tabLst>
            </a:pPr>
            <a:r>
              <a:rPr lang="ru-RU" sz="1800" dirty="0">
                <a:solidFill>
                  <a:srgbClr val="000000"/>
                </a:solidFill>
                <a:effectLst/>
                <a:latin typeface="Times New Roman" panose="02020603050405020304" pitchFamily="18" charset="0"/>
                <a:ea typeface="Times New Roman" panose="02020603050405020304" pitchFamily="18" charset="0"/>
              </a:rPr>
              <a:t> (результаты экспертизы за </a:t>
            </a:r>
            <a:r>
              <a:rPr lang="ru-RU" sz="1800" dirty="0">
                <a:solidFill>
                  <a:srgbClr val="0000CC"/>
                </a:solidFill>
                <a:effectLst/>
                <a:latin typeface="Times New Roman" panose="02020603050405020304" pitchFamily="18" charset="0"/>
                <a:ea typeface="Times New Roman" panose="02020603050405020304" pitchFamily="18" charset="0"/>
              </a:rPr>
              <a:t>2019-2020</a:t>
            </a:r>
            <a:r>
              <a:rPr lang="ru-RU" sz="1800" dirty="0">
                <a:solidFill>
                  <a:srgbClr val="000000"/>
                </a:solidFill>
                <a:effectLst/>
                <a:latin typeface="Times New Roman" panose="02020603050405020304" pitchFamily="18" charset="0"/>
                <a:ea typeface="Times New Roman" panose="02020603050405020304" pitchFamily="18" charset="0"/>
              </a:rPr>
              <a:t> и </a:t>
            </a:r>
            <a:r>
              <a:rPr lang="ru-RU" sz="1800" dirty="0">
                <a:solidFill>
                  <a:srgbClr val="CC0000"/>
                </a:solidFill>
                <a:effectLst/>
                <a:latin typeface="Times New Roman" panose="02020603050405020304" pitchFamily="18" charset="0"/>
                <a:ea typeface="Times New Roman" panose="02020603050405020304" pitchFamily="18" charset="0"/>
              </a:rPr>
              <a:t>2021-2022</a:t>
            </a:r>
            <a:r>
              <a:rPr lang="ru-RU" sz="1800" dirty="0">
                <a:solidFill>
                  <a:srgbClr val="000000"/>
                </a:solidFill>
                <a:effectLst/>
                <a:latin typeface="Times New Roman" panose="02020603050405020304" pitchFamily="18" charset="0"/>
                <a:ea typeface="Times New Roman" panose="02020603050405020304" pitchFamily="18" charset="0"/>
              </a:rPr>
              <a:t> гг.)</a:t>
            </a:r>
            <a:endParaRPr lang="ru-RU" sz="1800" dirty="0">
              <a:effectLst/>
              <a:latin typeface="Times New Roman" panose="02020603050405020304" pitchFamily="18" charset="0"/>
              <a:ea typeface="Times New Roman" panose="02020603050405020304" pitchFamily="18" charset="0"/>
            </a:endParaRPr>
          </a:p>
          <a:p>
            <a:pPr>
              <a:spcAft>
                <a:spcPts val="75"/>
              </a:spcAft>
            </a:pPr>
            <a:endParaRPr lang="ru-RU" sz="1800" dirty="0">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dirty="0">
              <a:solidFill>
                <a:srgbClr val="000000"/>
              </a:solidFill>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dirty="0">
              <a:solidFill>
                <a:srgbClr val="000000"/>
              </a:solidFill>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dirty="0">
              <a:solidFill>
                <a:srgbClr val="000000"/>
              </a:solidFill>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solidFill>
                <a:srgbClr val="000000"/>
              </a:solidFill>
              <a:effectLst/>
              <a:latin typeface="Times New Roman" panose="02020603050405020304" pitchFamily="18" charset="0"/>
              <a:ea typeface="Times New Roman" panose="02020603050405020304" pitchFamily="18" charset="0"/>
            </a:endParaRPr>
          </a:p>
          <a:p>
            <a:pPr algn="ctr">
              <a:spcAft>
                <a:spcPts val="1415"/>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pic>
        <p:nvPicPr>
          <p:cNvPr id="3" name="Рисунок 2">
            <a:extLst>
              <a:ext uri="{FF2B5EF4-FFF2-40B4-BE49-F238E27FC236}">
                <a16:creationId xmlns:a16="http://schemas.microsoft.com/office/drawing/2014/main" xmlns="" id="{8E800B03-FC5D-4952-8E72-0ECBB0B3082D}"/>
              </a:ext>
            </a:extLst>
          </p:cNvPr>
          <p:cNvPicPr>
            <a:picLocks noChangeAspect="1"/>
          </p:cNvPicPr>
          <p:nvPr/>
        </p:nvPicPr>
        <p:blipFill>
          <a:blip r:embed="rId2" cstate="print"/>
          <a:stretch>
            <a:fillRect/>
          </a:stretch>
        </p:blipFill>
        <p:spPr>
          <a:xfrm>
            <a:off x="955497" y="2043285"/>
            <a:ext cx="7109716" cy="3987645"/>
          </a:xfrm>
          <a:prstGeom prst="rect">
            <a:avLst/>
          </a:prstGeom>
        </p:spPr>
      </p:pic>
    </p:spTree>
    <p:extLst>
      <p:ext uri="{BB962C8B-B14F-4D97-AF65-F5344CB8AC3E}">
        <p14:creationId xmlns:p14="http://schemas.microsoft.com/office/powerpoint/2010/main" xmlns="" val="1749573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just"/>
            <a:r>
              <a:rPr lang="ru-RU" sz="1800" b="1" dirty="0">
                <a:solidFill>
                  <a:srgbClr val="333333"/>
                </a:solidFill>
                <a:effectLst/>
                <a:latin typeface="Nimbus Roman No9 L"/>
                <a:ea typeface="Times New Roman" panose="02020603050405020304" pitchFamily="18" charset="0"/>
                <a:cs typeface="Nimbus Roman No9 L"/>
              </a:rPr>
              <a:t>Заключение</a:t>
            </a:r>
            <a:endParaRPr lang="ru-RU" sz="1800" dirty="0">
              <a:effectLst/>
              <a:latin typeface="Times New Roman" panose="02020603050405020304" pitchFamily="18" charset="0"/>
              <a:ea typeface="Times New Roman" panose="02020603050405020304" pitchFamily="18" charset="0"/>
            </a:endParaRPr>
          </a:p>
          <a:p>
            <a:pPr algn="just">
              <a:tabLst>
                <a:tab pos="1000125" algn="l"/>
              </a:tabLst>
            </a:pPr>
            <a:r>
              <a:rPr lang="ru-RU" sz="1800" dirty="0">
                <a:solidFill>
                  <a:srgbClr val="333333"/>
                </a:solidFill>
                <a:effectLst/>
                <a:latin typeface="Nimbus Roman No9 L"/>
                <a:ea typeface="Times New Roman" panose="02020603050405020304" pitchFamily="18" charset="0"/>
                <a:cs typeface="Nimbus Roman No9 L"/>
              </a:rPr>
              <a:t>Экспертиза образовательной среды ГБДОУ представляет собой совместную поисково-исследовательскую деятельность экспертов и субъектов образовательной среды для осмысления возможностей и перспектив развития образовательной среды, а также профессионального развития всех участников образовательного процесса.</a:t>
            </a: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340187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Результаты экспертизы образовательной среды ГБДОУ детский сад № 77 Приморского района в 2021-2022 году</a:t>
            </a: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graphicFrame>
        <p:nvGraphicFramePr>
          <p:cNvPr id="3" name="Таблица 2">
            <a:extLst>
              <a:ext uri="{FF2B5EF4-FFF2-40B4-BE49-F238E27FC236}">
                <a16:creationId xmlns:a16="http://schemas.microsoft.com/office/drawing/2014/main" xmlns="" id="{DC998901-1F63-480E-A223-079309BF7E19}"/>
              </a:ext>
            </a:extLst>
          </p:cNvPr>
          <p:cNvGraphicFramePr>
            <a:graphicFrameLocks noGrp="1"/>
          </p:cNvGraphicFramePr>
          <p:nvPr>
            <p:extLst>
              <p:ext uri="{D42A27DB-BD31-4B8C-83A1-F6EECF244321}">
                <p14:modId xmlns:p14="http://schemas.microsoft.com/office/powerpoint/2010/main" xmlns="" val="594678352"/>
              </p:ext>
            </p:extLst>
          </p:nvPr>
        </p:nvGraphicFramePr>
        <p:xfrm>
          <a:off x="719192" y="1643865"/>
          <a:ext cx="7520686" cy="4249790"/>
        </p:xfrm>
        <a:graphic>
          <a:graphicData uri="http://schemas.openxmlformats.org/drawingml/2006/table">
            <a:tbl>
              <a:tblPr/>
              <a:tblGrid>
                <a:gridCol w="682981">
                  <a:extLst>
                    <a:ext uri="{9D8B030D-6E8A-4147-A177-3AD203B41FA5}">
                      <a16:colId xmlns:a16="http://schemas.microsoft.com/office/drawing/2014/main" xmlns="" val="123079231"/>
                    </a:ext>
                  </a:extLst>
                </a:gridCol>
                <a:gridCol w="682981">
                  <a:extLst>
                    <a:ext uri="{9D8B030D-6E8A-4147-A177-3AD203B41FA5}">
                      <a16:colId xmlns:a16="http://schemas.microsoft.com/office/drawing/2014/main" xmlns="" val="4187814862"/>
                    </a:ext>
                  </a:extLst>
                </a:gridCol>
                <a:gridCol w="683698">
                  <a:extLst>
                    <a:ext uri="{9D8B030D-6E8A-4147-A177-3AD203B41FA5}">
                      <a16:colId xmlns:a16="http://schemas.microsoft.com/office/drawing/2014/main" xmlns="" val="3835698476"/>
                    </a:ext>
                  </a:extLst>
                </a:gridCol>
                <a:gridCol w="682981">
                  <a:extLst>
                    <a:ext uri="{9D8B030D-6E8A-4147-A177-3AD203B41FA5}">
                      <a16:colId xmlns:a16="http://schemas.microsoft.com/office/drawing/2014/main" xmlns="" val="2503638848"/>
                    </a:ext>
                  </a:extLst>
                </a:gridCol>
                <a:gridCol w="683698">
                  <a:extLst>
                    <a:ext uri="{9D8B030D-6E8A-4147-A177-3AD203B41FA5}">
                      <a16:colId xmlns:a16="http://schemas.microsoft.com/office/drawing/2014/main" xmlns="" val="4269351859"/>
                    </a:ext>
                  </a:extLst>
                </a:gridCol>
                <a:gridCol w="750699">
                  <a:extLst>
                    <a:ext uri="{9D8B030D-6E8A-4147-A177-3AD203B41FA5}">
                      <a16:colId xmlns:a16="http://schemas.microsoft.com/office/drawing/2014/main" xmlns="" val="4257791757"/>
                    </a:ext>
                  </a:extLst>
                </a:gridCol>
                <a:gridCol w="615980">
                  <a:extLst>
                    <a:ext uri="{9D8B030D-6E8A-4147-A177-3AD203B41FA5}">
                      <a16:colId xmlns:a16="http://schemas.microsoft.com/office/drawing/2014/main" xmlns="" val="1916880847"/>
                    </a:ext>
                  </a:extLst>
                </a:gridCol>
                <a:gridCol w="682981">
                  <a:extLst>
                    <a:ext uri="{9D8B030D-6E8A-4147-A177-3AD203B41FA5}">
                      <a16:colId xmlns:a16="http://schemas.microsoft.com/office/drawing/2014/main" xmlns="" val="3908989688"/>
                    </a:ext>
                  </a:extLst>
                </a:gridCol>
                <a:gridCol w="683698">
                  <a:extLst>
                    <a:ext uri="{9D8B030D-6E8A-4147-A177-3AD203B41FA5}">
                      <a16:colId xmlns:a16="http://schemas.microsoft.com/office/drawing/2014/main" xmlns="" val="628712626"/>
                    </a:ext>
                  </a:extLst>
                </a:gridCol>
                <a:gridCol w="682981">
                  <a:extLst>
                    <a:ext uri="{9D8B030D-6E8A-4147-A177-3AD203B41FA5}">
                      <a16:colId xmlns:a16="http://schemas.microsoft.com/office/drawing/2014/main" xmlns="" val="2693883278"/>
                    </a:ext>
                  </a:extLst>
                </a:gridCol>
                <a:gridCol w="688008">
                  <a:extLst>
                    <a:ext uri="{9D8B030D-6E8A-4147-A177-3AD203B41FA5}">
                      <a16:colId xmlns:a16="http://schemas.microsoft.com/office/drawing/2014/main" xmlns="" val="4192044098"/>
                    </a:ext>
                  </a:extLst>
                </a:gridCol>
              </a:tblGrid>
              <a:tr h="1634534">
                <a:tc>
                  <a:txBody>
                    <a:bodyPr/>
                    <a:lstStyle/>
                    <a:p>
                      <a:pPr algn="ctr"/>
                      <a:r>
                        <a:rPr lang="ru-RU" sz="1100">
                          <a:effectLst/>
                          <a:latin typeface="Nimbus Roman No9 L"/>
                          <a:ea typeface="Times New Roman" panose="02020603050405020304" pitchFamily="18" charset="0"/>
                          <a:cs typeface="Nimbus Roman No9 L"/>
                        </a:rPr>
                        <a:t>участники экспертизы</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effectLst/>
                          <a:latin typeface="Nimbus Roman No9 L"/>
                          <a:ea typeface="Times New Roman" panose="02020603050405020304" pitchFamily="18" charset="0"/>
                          <a:cs typeface="Nimbus Roman No9 L"/>
                        </a:rPr>
                        <a:t>широта</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effectLst/>
                          <a:latin typeface="Nimbus Roman No9 L"/>
                          <a:ea typeface="Times New Roman" panose="02020603050405020304" pitchFamily="18" charset="0"/>
                          <a:cs typeface="Nimbus Roman No9 L"/>
                        </a:rPr>
                        <a:t>интенсивность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effectLst/>
                          <a:latin typeface="Nimbus Roman No9 L"/>
                          <a:ea typeface="Times New Roman" panose="02020603050405020304" pitchFamily="18" charset="0"/>
                          <a:cs typeface="Nimbus Roman No9 L"/>
                        </a:rPr>
                        <a:t>осознаваемость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effectLst/>
                          <a:latin typeface="Nimbus Roman No9 L"/>
                          <a:ea typeface="Times New Roman" panose="02020603050405020304" pitchFamily="18" charset="0"/>
                          <a:cs typeface="Nimbus Roman No9 L"/>
                        </a:rPr>
                        <a:t>обобщенность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dirty="0">
                          <a:effectLst/>
                          <a:latin typeface="Nimbus Roman No9 L"/>
                          <a:ea typeface="Times New Roman" panose="02020603050405020304" pitchFamily="18" charset="0"/>
                          <a:cs typeface="Nimbus Roman No9 L"/>
                        </a:rPr>
                        <a:t>эмоциональность</a:t>
                      </a:r>
                      <a:endParaRPr lang="ru-RU" sz="1200" dirty="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effectLst/>
                          <a:latin typeface="Nimbus Roman No9 L"/>
                          <a:ea typeface="Times New Roman" panose="02020603050405020304" pitchFamily="18" charset="0"/>
                          <a:cs typeface="Nimbus Roman No9 L"/>
                        </a:rPr>
                        <a:t>доминантность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effectLst/>
                          <a:latin typeface="Nimbus Roman No9 L"/>
                          <a:ea typeface="Times New Roman" panose="02020603050405020304" pitchFamily="18" charset="0"/>
                          <a:cs typeface="Nimbus Roman No9 L"/>
                        </a:rPr>
                        <a:t>когерентность (согласованность)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effectLst/>
                          <a:latin typeface="Nimbus Roman No9 L"/>
                          <a:ea typeface="Times New Roman" panose="02020603050405020304" pitchFamily="18" charset="0"/>
                          <a:cs typeface="Nimbus Roman No9 L"/>
                        </a:rPr>
                        <a:t>социальная активность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effectLst/>
                          <a:latin typeface="Nimbus Roman No9 L"/>
                          <a:ea typeface="Times New Roman" panose="02020603050405020304" pitchFamily="18" charset="0"/>
                          <a:cs typeface="Nimbus Roman No9 L"/>
                        </a:rPr>
                        <a:t>мобильность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effectLst/>
                          <a:latin typeface="Nimbus Roman No9 L"/>
                          <a:ea typeface="Times New Roman" panose="02020603050405020304" pitchFamily="18" charset="0"/>
                          <a:cs typeface="Nimbus Roman No9 L"/>
                        </a:rPr>
                        <a:t>устойчивость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87792866"/>
                  </a:ext>
                </a:extLst>
              </a:tr>
              <a:tr h="729254">
                <a:tc>
                  <a:txBody>
                    <a:bodyPr/>
                    <a:lstStyle/>
                    <a:p>
                      <a:pPr algn="ctr"/>
                      <a:r>
                        <a:rPr lang="ru-RU" sz="1100">
                          <a:effectLst/>
                          <a:latin typeface="Nimbus Roman No9 L"/>
                          <a:ea typeface="Times New Roman" panose="02020603050405020304" pitchFamily="18" charset="0"/>
                          <a:cs typeface="Nimbus Roman No9 L"/>
                        </a:rPr>
                        <a:t>администрация</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1.1</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4.6</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5.9</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5.9</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2.1</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8.4</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2.4</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5.7</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8.5</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2.3</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99153023"/>
                  </a:ext>
                </a:extLst>
              </a:tr>
              <a:tr h="427494">
                <a:tc>
                  <a:txBody>
                    <a:bodyPr/>
                    <a:lstStyle/>
                    <a:p>
                      <a:pPr algn="ctr"/>
                      <a:r>
                        <a:rPr lang="ru-RU" sz="1100">
                          <a:effectLst/>
                          <a:latin typeface="Nimbus Roman No9 L"/>
                          <a:ea typeface="Times New Roman" panose="02020603050405020304" pitchFamily="18" charset="0"/>
                          <a:cs typeface="Nimbus Roman No9 L"/>
                        </a:rPr>
                        <a:t>педагоги</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1.4</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5.6</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4.6</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5.7</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4</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8.3</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2.5</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3.9</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5.3</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2.1</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34934393"/>
                  </a:ext>
                </a:extLst>
              </a:tr>
              <a:tr h="729254">
                <a:tc>
                  <a:txBody>
                    <a:bodyPr/>
                    <a:lstStyle/>
                    <a:p>
                      <a:pPr algn="ctr"/>
                      <a:r>
                        <a:rPr lang="ru-RU" sz="1100">
                          <a:effectLst/>
                          <a:latin typeface="Nimbus Roman No9 L"/>
                          <a:ea typeface="Times New Roman" panose="02020603050405020304" pitchFamily="18" charset="0"/>
                          <a:cs typeface="Nimbus Roman No9 L"/>
                        </a:rPr>
                        <a:t>специалисты</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1</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2.3</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3.7</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5.6</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3.4</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9.1</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2</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4.4</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3.3</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1.8</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4799576"/>
                  </a:ext>
                </a:extLst>
              </a:tr>
              <a:tr h="729254">
                <a:tc>
                  <a:txBody>
                    <a:bodyPr/>
                    <a:lstStyle/>
                    <a:p>
                      <a:pPr algn="ctr"/>
                      <a:r>
                        <a:rPr lang="ru-RU" sz="1100">
                          <a:effectLst/>
                          <a:latin typeface="Nimbus Roman No9 L"/>
                          <a:ea typeface="Times New Roman" panose="02020603050405020304" pitchFamily="18" charset="0"/>
                          <a:cs typeface="Nimbus Roman No9 L"/>
                        </a:rPr>
                        <a:t>родители</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1.4</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4.5</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4.9</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5.9</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3.8</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8.5</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2.8</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4.6</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a:solidFill>
                            <a:srgbClr val="000000"/>
                          </a:solidFill>
                          <a:effectLst/>
                          <a:latin typeface="Nimbus Roman No9 L"/>
                          <a:ea typeface="Times New Roman" panose="02020603050405020304" pitchFamily="18" charset="0"/>
                          <a:cs typeface="Nimbus Roman No9 L"/>
                        </a:rPr>
                        <a:t>4.9</a:t>
                      </a:r>
                      <a:endParaRPr lang="ru-RU" sz="120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100" dirty="0">
                          <a:solidFill>
                            <a:srgbClr val="000000"/>
                          </a:solidFill>
                          <a:effectLst/>
                          <a:latin typeface="Nimbus Roman No9 L"/>
                          <a:ea typeface="Times New Roman" panose="02020603050405020304" pitchFamily="18" charset="0"/>
                          <a:cs typeface="Nimbus Roman No9 L"/>
                        </a:rPr>
                        <a:t>2.3</a:t>
                      </a:r>
                      <a:endParaRPr lang="ru-RU" sz="1200" dirty="0">
                        <a:effectLst/>
                        <a:latin typeface="Times New Roman" panose="02020603050405020304" pitchFamily="18" charset="0"/>
                        <a:ea typeface="Times New Roman" panose="02020603050405020304" pitchFamily="18" charset="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28447898"/>
                  </a:ext>
                </a:extLst>
              </a:tr>
            </a:tbl>
          </a:graphicData>
        </a:graphic>
      </p:graphicFrame>
    </p:spTree>
    <p:extLst>
      <p:ext uri="{BB962C8B-B14F-4D97-AF65-F5344CB8AC3E}">
        <p14:creationId xmlns:p14="http://schemas.microsoft.com/office/powerpoint/2010/main" xmlns="" val="821608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750014" y="226031"/>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just">
              <a:spcAft>
                <a:spcPts val="1415"/>
              </a:spcAft>
            </a:pPr>
            <a:endParaRPr lang="ru-RU" sz="1800" b="1" dirty="0">
              <a:solidFill>
                <a:srgbClr val="202122"/>
              </a:solidFill>
              <a:effectLst/>
              <a:latin typeface="Nimbus Roman No9 L"/>
              <a:ea typeface="Times New Roman" panose="02020603050405020304" pitchFamily="18" charset="0"/>
              <a:cs typeface="Nimbus Roman No9 L"/>
            </a:endParaRPr>
          </a:p>
          <a:p>
            <a:pPr algn="just">
              <a:spcAft>
                <a:spcPts val="1415"/>
              </a:spcAft>
            </a:pPr>
            <a:endParaRPr lang="ru-RU" b="1" dirty="0">
              <a:solidFill>
                <a:srgbClr val="202122"/>
              </a:solidFill>
              <a:latin typeface="Nimbus Roman No9 L"/>
              <a:ea typeface="Times New Roman" panose="02020603050405020304" pitchFamily="18" charset="0"/>
              <a:cs typeface="Nimbus Roman No9 L"/>
            </a:endParaRPr>
          </a:p>
          <a:p>
            <a:pPr algn="just">
              <a:spcAft>
                <a:spcPts val="1415"/>
              </a:spcAft>
            </a:pPr>
            <a:r>
              <a:rPr lang="ru-RU" sz="2000" b="1" dirty="0" err="1">
                <a:solidFill>
                  <a:srgbClr val="202122"/>
                </a:solidFill>
                <a:effectLst/>
                <a:latin typeface="Nimbus Roman No9 L"/>
                <a:ea typeface="Times New Roman" panose="02020603050405020304" pitchFamily="18" charset="0"/>
                <a:cs typeface="Nimbus Roman No9 L"/>
              </a:rPr>
              <a:t>В.А.Ясвин</a:t>
            </a:r>
            <a:r>
              <a:rPr lang="ru-RU" sz="2000" dirty="0">
                <a:solidFill>
                  <a:srgbClr val="202122"/>
                </a:solidFill>
                <a:effectLst/>
                <a:latin typeface="Nimbus Roman No9 L"/>
                <a:ea typeface="Times New Roman" panose="02020603050405020304" pitchFamily="18" charset="0"/>
                <a:cs typeface="Nimbus Roman No9 L"/>
              </a:rPr>
              <a:t>— доктор психологических наук (1999), доктор педагогических наук (2020), профессор Института педагогики и психологии образования МГПУ, лауреат Премии Правительства РФ в области образования, член-корреспондент Международной академии наук педагогического образования, член Федерации психологов образования России, почётный член Лиги преподавателей высшей школы.</a:t>
            </a:r>
          </a:p>
          <a:p>
            <a:pPr algn="just">
              <a:spcAft>
                <a:spcPts val="1415"/>
              </a:spcAft>
            </a:pPr>
            <a:r>
              <a:rPr lang="ru-RU" sz="2000" dirty="0">
                <a:solidFill>
                  <a:srgbClr val="202122"/>
                </a:solidFill>
                <a:effectLst/>
                <a:latin typeface="Nimbus Roman No9 L"/>
                <a:ea typeface="Times New Roman" panose="02020603050405020304" pitchFamily="18" charset="0"/>
                <a:cs typeface="Nimbus Roman No9 L"/>
              </a:rPr>
              <a:t>Специалист в областях экспертизы и проектирования личностно-развивающих образовательных сред; психологической диагностики и формирования субъективных отношений личности; проектирования и проведения социально-психологических тренингов.</a:t>
            </a:r>
            <a:endParaRPr lang="ru-RU" sz="2000" dirty="0">
              <a:effectLst/>
              <a:latin typeface="Nimbus Roman No9 L"/>
              <a:ea typeface="Times New Roman" panose="02020603050405020304" pitchFamily="18" charset="0"/>
            </a:endParaRPr>
          </a:p>
          <a:p>
            <a:pPr algn="just"/>
            <a:r>
              <a:rPr lang="ru-RU" sz="2000" dirty="0">
                <a:solidFill>
                  <a:srgbClr val="202122"/>
                </a:solidFill>
                <a:effectLst/>
                <a:latin typeface="Nimbus Roman No9 L"/>
                <a:ea typeface="Times New Roman" panose="02020603050405020304" pitchFamily="18" charset="0"/>
                <a:cs typeface="Nimbus Roman No9 L"/>
              </a:rPr>
              <a:t>С 2002г. по настоящее время руководитель городских инновационных площадок Департамента образования города Москвы.</a:t>
            </a:r>
            <a:endParaRPr lang="ru-RU" sz="2000" dirty="0">
              <a:effectLst/>
              <a:latin typeface="Nimbus Roman No9 L"/>
              <a:ea typeface="Times New Roman" panose="02020603050405020304" pitchFamily="18" charset="0"/>
            </a:endParaRPr>
          </a:p>
          <a:p>
            <a:pPr algn="just">
              <a:spcAft>
                <a:spcPts val="1415"/>
              </a:spcAft>
            </a:pPr>
            <a:r>
              <a:rPr lang="ru-RU" sz="2000" dirty="0">
                <a:solidFill>
                  <a:srgbClr val="202122"/>
                </a:solidFill>
                <a:effectLst/>
                <a:latin typeface="Nimbus Roman No9 L"/>
                <a:ea typeface="Times New Roman" panose="02020603050405020304" pitchFamily="18" charset="0"/>
                <a:cs typeface="Nimbus Roman No9 L"/>
              </a:rPr>
              <a:t>2020 защитил докторскую диссертацию по педагогике «Инструментальная экспертиза в процессе педагогического проектирования школьной среды» защищена в МГПУ</a:t>
            </a:r>
            <a:endParaRPr lang="ru-RU" sz="2000" dirty="0">
              <a:effectLst/>
              <a:latin typeface="Nimbus Roman No9 L"/>
              <a:ea typeface="Times New Roman" panose="02020603050405020304" pitchFamily="18" charset="0"/>
            </a:endParaRPr>
          </a:p>
          <a:p>
            <a:pPr algn="just">
              <a:spcAft>
                <a:spcPts val="1415"/>
              </a:spcAft>
            </a:pPr>
            <a:endParaRPr lang="ru-RU" sz="1800" dirty="0">
              <a:solidFill>
                <a:srgbClr val="202122"/>
              </a:solidFill>
              <a:effectLst/>
              <a:latin typeface="Nimbus Roman No9 L"/>
              <a:ea typeface="Times New Roman" panose="02020603050405020304" pitchFamily="18" charset="0"/>
              <a:cs typeface="Nimbus Roman No9 L"/>
            </a:endParaRPr>
          </a:p>
          <a:p>
            <a:pPr algn="just">
              <a:spcAft>
                <a:spcPts val="1415"/>
              </a:spcAft>
            </a:pP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794980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5815173"/>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Результаты экспертизы образовательной среды ГБДОУ детский сад № 77 Приморского района в 2021-2022 году</a:t>
            </a: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pic>
        <p:nvPicPr>
          <p:cNvPr id="2" name="Рисунок 1">
            <a:extLst>
              <a:ext uri="{FF2B5EF4-FFF2-40B4-BE49-F238E27FC236}">
                <a16:creationId xmlns:a16="http://schemas.microsoft.com/office/drawing/2014/main" xmlns="" id="{F2292D11-1C72-4F80-9F05-753E83819EAF}"/>
              </a:ext>
            </a:extLst>
          </p:cNvPr>
          <p:cNvPicPr>
            <a:picLocks noChangeAspect="1"/>
          </p:cNvPicPr>
          <p:nvPr/>
        </p:nvPicPr>
        <p:blipFill>
          <a:blip r:embed="rId2" cstate="print"/>
          <a:stretch>
            <a:fillRect/>
          </a:stretch>
        </p:blipFill>
        <p:spPr>
          <a:xfrm>
            <a:off x="883578" y="1231614"/>
            <a:ext cx="7397393" cy="4394771"/>
          </a:xfrm>
          <a:prstGeom prst="rect">
            <a:avLst/>
          </a:prstGeom>
        </p:spPr>
      </p:pic>
    </p:spTree>
    <p:extLst>
      <p:ext uri="{BB962C8B-B14F-4D97-AF65-F5344CB8AC3E}">
        <p14:creationId xmlns:p14="http://schemas.microsoft.com/office/powerpoint/2010/main" xmlns="" val="401027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5815173"/>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Результаты экспертизы образовательной среды ГБДОУ детский сад № 77 Приморского района в 2021-2022 году</a:t>
            </a: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pic>
        <p:nvPicPr>
          <p:cNvPr id="3" name="Рисунок 2">
            <a:extLst>
              <a:ext uri="{FF2B5EF4-FFF2-40B4-BE49-F238E27FC236}">
                <a16:creationId xmlns:a16="http://schemas.microsoft.com/office/drawing/2014/main" xmlns="" id="{14DB87BA-A195-4748-BB1A-6080F99E0551}"/>
              </a:ext>
            </a:extLst>
          </p:cNvPr>
          <p:cNvPicPr>
            <a:picLocks noChangeAspect="1"/>
          </p:cNvPicPr>
          <p:nvPr/>
        </p:nvPicPr>
        <p:blipFill>
          <a:blip r:embed="rId2" cstate="print"/>
          <a:stretch>
            <a:fillRect/>
          </a:stretch>
        </p:blipFill>
        <p:spPr>
          <a:xfrm>
            <a:off x="955497" y="1078787"/>
            <a:ext cx="7356296" cy="4736386"/>
          </a:xfrm>
          <a:prstGeom prst="rect">
            <a:avLst/>
          </a:prstGeom>
        </p:spPr>
      </p:pic>
    </p:spTree>
    <p:extLst>
      <p:ext uri="{BB962C8B-B14F-4D97-AF65-F5344CB8AC3E}">
        <p14:creationId xmlns:p14="http://schemas.microsoft.com/office/powerpoint/2010/main" xmlns="" val="2912991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5815173"/>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Результаты экспертизы образовательной среды ГБДОУ детский сад № 77 Приморского района в 2021-2022 году</a:t>
            </a: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tabLst>
                <a:tab pos="1000125" algn="l"/>
              </a:tabLst>
            </a:pPr>
            <a:r>
              <a:rPr lang="ru-RU" sz="1800" dirty="0">
                <a:solidFill>
                  <a:srgbClr val="333333"/>
                </a:solidFill>
                <a:effectLst/>
                <a:latin typeface="Nimbus Roman No9 L"/>
                <a:ea typeface="Times New Roman" panose="02020603050405020304" pitchFamily="18" charset="0"/>
                <a:cs typeface="Nimbus Roman No9 L"/>
              </a:rPr>
              <a:t>Структурно-содержательной характеристикой образовательной среды служит </a:t>
            </a:r>
            <a:r>
              <a:rPr lang="ru-RU" sz="1800" b="1" dirty="0">
                <a:solidFill>
                  <a:srgbClr val="0000CC"/>
                </a:solidFill>
                <a:effectLst/>
                <a:latin typeface="Nimbus Roman No9 L"/>
                <a:ea typeface="Times New Roman" panose="02020603050405020304" pitchFamily="18" charset="0"/>
                <a:cs typeface="Nimbus Roman No9 L"/>
              </a:rPr>
              <a:t>«широта».</a:t>
            </a:r>
            <a:r>
              <a:rPr lang="ru-RU" sz="1800" dirty="0">
                <a:solidFill>
                  <a:srgbClr val="333333"/>
                </a:solidFill>
                <a:effectLst/>
                <a:latin typeface="Nimbus Roman No9 L"/>
                <a:ea typeface="Times New Roman" panose="02020603050405020304" pitchFamily="18" charset="0"/>
                <a:cs typeface="Nimbus Roman No9 L"/>
              </a:rPr>
              <a:t> Эта характеристика показывает, какие субъекты и объекты, процессы и явления включены в нее. Показатели широты среды у всех респондентов от  </a:t>
            </a:r>
            <a:r>
              <a:rPr lang="ru-RU" sz="1800" b="1" dirty="0">
                <a:solidFill>
                  <a:srgbClr val="3333FF"/>
                </a:solidFill>
                <a:effectLst/>
                <a:latin typeface="Nimbus Roman No9 L"/>
                <a:ea typeface="Times New Roman" panose="02020603050405020304" pitchFamily="18" charset="0"/>
                <a:cs typeface="Nimbus Roman No9 L"/>
              </a:rPr>
              <a:t>1 </a:t>
            </a:r>
            <a:r>
              <a:rPr lang="ru-RU" sz="1800" dirty="0">
                <a:solidFill>
                  <a:srgbClr val="000000"/>
                </a:solidFill>
                <a:effectLst/>
                <a:latin typeface="Nimbus Roman No9 L"/>
                <a:ea typeface="Times New Roman" panose="02020603050405020304" pitchFamily="18" charset="0"/>
                <a:cs typeface="Nimbus Roman No9 L"/>
              </a:rPr>
              <a:t>до</a:t>
            </a:r>
            <a:r>
              <a:rPr lang="ru-RU" sz="1800" b="1" dirty="0">
                <a:solidFill>
                  <a:srgbClr val="3333FF"/>
                </a:solidFill>
                <a:effectLst/>
                <a:latin typeface="Nimbus Roman No9 L"/>
                <a:ea typeface="Times New Roman" panose="02020603050405020304" pitchFamily="18" charset="0"/>
                <a:cs typeface="Nimbus Roman No9 L"/>
              </a:rPr>
              <a:t> 1,4</a:t>
            </a:r>
            <a:r>
              <a:rPr lang="ru-RU" sz="1800" dirty="0">
                <a:solidFill>
                  <a:srgbClr val="333333"/>
                </a:solidFill>
                <a:effectLst/>
                <a:latin typeface="Nimbus Roman No9 L"/>
                <a:ea typeface="Times New Roman" panose="02020603050405020304" pitchFamily="18" charset="0"/>
                <a:cs typeface="Nimbus Roman No9 L"/>
              </a:rPr>
              <a:t>  Это означает, что субъектами среда </a:t>
            </a:r>
            <a:r>
              <a:rPr lang="ru-RU" sz="1800" b="1" dirty="0">
                <a:solidFill>
                  <a:srgbClr val="333333"/>
                </a:solidFill>
                <a:effectLst/>
                <a:latin typeface="Nimbus Roman No9 L"/>
                <a:ea typeface="Times New Roman" panose="02020603050405020304" pitchFamily="18" charset="0"/>
                <a:cs typeface="Nimbus Roman No9 L"/>
              </a:rPr>
              <a:t>воспринимается достаточно невыразительной</a:t>
            </a:r>
            <a:r>
              <a:rPr lang="ru-RU" sz="1800" dirty="0">
                <a:solidFill>
                  <a:srgbClr val="333333"/>
                </a:solidFill>
                <a:effectLst/>
                <a:latin typeface="Nimbus Roman No9 L"/>
                <a:ea typeface="Times New Roman" panose="02020603050405020304" pitchFamily="18" charset="0"/>
                <a:cs typeface="Nimbus Roman No9 L"/>
              </a:rPr>
              <a:t>, лишенной больших возможностей. Такие показатели не стимулируют ее участников к более высокой активности или свободному формированию и выражению своего мнения. Западают посещения учреждений культуры обучающимися, встречи с детьми с другими подобными заведениями, не организуются в очной форме тематические мероприятия и праздники, совместные мероприятия с родителями и пр. </a:t>
            </a:r>
            <a:r>
              <a:rPr lang="ru-RU" sz="1800" b="1" dirty="0">
                <a:solidFill>
                  <a:srgbClr val="333333"/>
                </a:solidFill>
                <a:effectLst/>
                <a:latin typeface="Nimbus Roman No9 L"/>
                <a:ea typeface="Times New Roman" panose="02020603050405020304" pitchFamily="18" charset="0"/>
                <a:cs typeface="Nimbus Roman No9 L"/>
              </a:rPr>
              <a:t>Данный показатель невысокий из-за периода пандемии с 2020 года по настоящее время.</a:t>
            </a: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078288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5815173"/>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Результаты экспертизы образовательной среды ГБДОУ детский сад № 77 Приморского района в 2021-2022 году</a:t>
            </a: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r>
              <a:rPr lang="ru-RU" sz="1800" dirty="0">
                <a:solidFill>
                  <a:srgbClr val="333333"/>
                </a:solidFill>
                <a:effectLst/>
                <a:latin typeface="Nimbus Roman No9 L"/>
                <a:ea typeface="Times New Roman" panose="02020603050405020304" pitchFamily="18" charset="0"/>
                <a:cs typeface="Nimbus Roman No9 L"/>
              </a:rPr>
              <a:t>Показатель </a:t>
            </a:r>
            <a:r>
              <a:rPr lang="ru-RU" sz="1800" b="1" dirty="0">
                <a:solidFill>
                  <a:srgbClr val="333333"/>
                </a:solidFill>
                <a:effectLst/>
                <a:latin typeface="Nimbus Roman No9 L"/>
                <a:ea typeface="Times New Roman" panose="02020603050405020304" pitchFamily="18" charset="0"/>
                <a:cs typeface="Nimbus Roman No9 L"/>
              </a:rPr>
              <a:t>интенсивность образовательной среды</a:t>
            </a:r>
            <a:r>
              <a:rPr lang="ru-RU" sz="1800" dirty="0">
                <a:solidFill>
                  <a:srgbClr val="333333"/>
                </a:solidFill>
                <a:effectLst/>
                <a:latin typeface="Nimbus Roman No9 L"/>
                <a:ea typeface="Times New Roman" panose="02020603050405020304" pitchFamily="18" charset="0"/>
                <a:cs typeface="Nimbus Roman No9 L"/>
              </a:rPr>
              <a:t>, показывающий степень насыщенности  развивающими условиями, влияниями и возможностями, а также концентрированность их проявления соответствует показателям  от </a:t>
            </a:r>
            <a:r>
              <a:rPr lang="ru-RU" sz="1800" b="1" dirty="0">
                <a:solidFill>
                  <a:srgbClr val="FF3333"/>
                </a:solidFill>
                <a:effectLst/>
                <a:latin typeface="Nimbus Roman No9 L"/>
                <a:ea typeface="Times New Roman" panose="02020603050405020304" pitchFamily="18" charset="0"/>
                <a:cs typeface="Nimbus Roman No9 L"/>
              </a:rPr>
              <a:t>4.5</a:t>
            </a:r>
            <a:r>
              <a:rPr lang="ru-RU" sz="1800" b="1" dirty="0">
                <a:solidFill>
                  <a:srgbClr val="0000FF"/>
                </a:solidFill>
                <a:effectLst/>
                <a:latin typeface="Nimbus Roman No9 L"/>
                <a:ea typeface="Times New Roman" panose="02020603050405020304" pitchFamily="18" charset="0"/>
                <a:cs typeface="Nimbus Roman No9 L"/>
              </a:rPr>
              <a:t> </a:t>
            </a:r>
            <a:r>
              <a:rPr lang="ru-RU" sz="1800" dirty="0">
                <a:solidFill>
                  <a:srgbClr val="333333"/>
                </a:solidFill>
                <a:effectLst/>
                <a:latin typeface="Nimbus Roman No9 L"/>
                <a:ea typeface="Times New Roman" panose="02020603050405020304" pitchFamily="18" charset="0"/>
                <a:cs typeface="Nimbus Roman No9 L"/>
              </a:rPr>
              <a:t>до </a:t>
            </a:r>
            <a:r>
              <a:rPr lang="ru-RU" sz="1800" b="1" dirty="0">
                <a:solidFill>
                  <a:srgbClr val="FF3333"/>
                </a:solidFill>
                <a:effectLst/>
                <a:latin typeface="Nimbus Roman No9 L"/>
                <a:ea typeface="Times New Roman" panose="02020603050405020304" pitchFamily="18" charset="0"/>
                <a:cs typeface="Nimbus Roman No9 L"/>
              </a:rPr>
              <a:t>5,6.</a:t>
            </a:r>
            <a:r>
              <a:rPr lang="ru-RU" sz="1800" dirty="0">
                <a:solidFill>
                  <a:srgbClr val="333333"/>
                </a:solidFill>
                <a:effectLst/>
                <a:latin typeface="Nimbus Roman No9 L"/>
                <a:ea typeface="Times New Roman" panose="02020603050405020304" pitchFamily="18" charset="0"/>
                <a:cs typeface="Nimbus Roman No9 L"/>
              </a:rPr>
              <a:t>  Эти показатели говорит о том, что образовательная среда используется педагогами продуктивно по сравнению с 2019-2020 годом. Отмечается динамика в развитии образовательной среды. На практике педагоги используют  современные технологии образования (мнемотехника, проектная деятельность, тематические дни, выставки)</a:t>
            </a:r>
            <a:endParaRPr lang="ru-RU" sz="1800" dirty="0">
              <a:effectLst/>
              <a:latin typeface="Times New Roman" panose="02020603050405020304" pitchFamily="18" charset="0"/>
              <a:ea typeface="Times New Roman" panose="02020603050405020304" pitchFamily="18" charset="0"/>
            </a:endParaRPr>
          </a:p>
          <a:p>
            <a:pPr algn="just">
              <a:spcAft>
                <a:spcPts val="1500"/>
              </a:spcAft>
            </a:pPr>
            <a:r>
              <a:rPr lang="ru-RU" sz="1800" b="1" dirty="0">
                <a:solidFill>
                  <a:srgbClr val="333333"/>
                </a:solidFill>
                <a:effectLst/>
                <a:latin typeface="Nimbus Roman No9 L"/>
                <a:ea typeface="Times New Roman" panose="02020603050405020304" pitchFamily="18" charset="0"/>
                <a:cs typeface="Nimbus Roman No9 L"/>
              </a:rPr>
              <a:t>Степень </a:t>
            </a:r>
            <a:r>
              <a:rPr lang="ru-RU" sz="1800" b="1" dirty="0" err="1">
                <a:solidFill>
                  <a:srgbClr val="333333"/>
                </a:solidFill>
                <a:effectLst/>
                <a:latin typeface="Nimbus Roman No9 L"/>
                <a:ea typeface="Times New Roman" panose="02020603050405020304" pitchFamily="18" charset="0"/>
                <a:cs typeface="Nimbus Roman No9 L"/>
              </a:rPr>
              <a:t>осознаваемости</a:t>
            </a:r>
            <a:r>
              <a:rPr lang="ru-RU" sz="1800" b="1" dirty="0">
                <a:solidFill>
                  <a:srgbClr val="333333"/>
                </a:solidFill>
                <a:effectLst/>
                <a:latin typeface="Nimbus Roman No9 L"/>
                <a:ea typeface="Times New Roman" panose="02020603050405020304" pitchFamily="18" charset="0"/>
                <a:cs typeface="Nimbus Roman No9 L"/>
              </a:rPr>
              <a:t> образовательной среды</a:t>
            </a:r>
            <a:r>
              <a:rPr lang="ru-RU" sz="1800" dirty="0">
                <a:solidFill>
                  <a:srgbClr val="333333"/>
                </a:solidFill>
                <a:effectLst/>
                <a:latin typeface="Nimbus Roman No9 L"/>
                <a:ea typeface="Times New Roman" panose="02020603050405020304" pitchFamily="18" charset="0"/>
                <a:cs typeface="Nimbus Roman No9 L"/>
              </a:rPr>
              <a:t> показывает меру сознательной включенности в нее всех субъектов образовательного процесса. Этот показатель увеличился по сравнению с 2019-2020 годам. Однако показатель родителей-респондентов немного снизился (родители </a:t>
            </a:r>
            <a:r>
              <a:rPr lang="ru-RU" sz="1800" b="1" dirty="0">
                <a:solidFill>
                  <a:srgbClr val="FF3333"/>
                </a:solidFill>
                <a:effectLst/>
                <a:latin typeface="Nimbus Roman No9 L"/>
                <a:ea typeface="Times New Roman" panose="02020603050405020304" pitchFamily="18" charset="0"/>
                <a:cs typeface="Nimbus Roman No9 L"/>
              </a:rPr>
              <a:t>4,9</a:t>
            </a:r>
            <a:r>
              <a:rPr lang="ru-RU" sz="1800" dirty="0">
                <a:solidFill>
                  <a:srgbClr val="333333"/>
                </a:solidFill>
                <a:effectLst/>
                <a:latin typeface="Nimbus Roman No9 L"/>
                <a:ea typeface="Times New Roman" panose="02020603050405020304" pitchFamily="18" charset="0"/>
                <a:cs typeface="Nimbus Roman No9 L"/>
              </a:rPr>
              <a:t>).  Результаты можно объяснить контингентом обучающихся, воспитанников, спецификой социального статуса родительской общественности. Показатель означает, что за период с 2020 года по 2022 год в ГБДОУ  зачислено много детей от 2 до 4 лет, которые еще не осознают свою причастность истории, традиции, атрибутам и целям образовательного учреждения, и это при том, что среда представляет особую ценность. </a:t>
            </a:r>
            <a:endParaRPr lang="ru-RU" sz="1800" dirty="0">
              <a:effectLst/>
              <a:latin typeface="Times New Roman" panose="02020603050405020304" pitchFamily="18" charset="0"/>
              <a:ea typeface="Times New Roman" panose="02020603050405020304" pitchFamily="18" charset="0"/>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6550230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5815173"/>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Результаты экспертизы образовательной среды ГБДОУ детский сад № 77 Приморского района в 2021-2022 году</a:t>
            </a: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r>
              <a:rPr lang="ru-RU" sz="1800" b="1" dirty="0">
                <a:solidFill>
                  <a:srgbClr val="333333"/>
                </a:solidFill>
                <a:effectLst/>
                <a:latin typeface="Nimbus Roman No9 L"/>
                <a:ea typeface="Times New Roman" panose="02020603050405020304" pitchFamily="18" charset="0"/>
                <a:cs typeface="Nimbus Roman No9 L"/>
              </a:rPr>
              <a:t>Обобщенность образовательной среды</a:t>
            </a:r>
            <a:r>
              <a:rPr lang="ru-RU" sz="1800" dirty="0">
                <a:solidFill>
                  <a:srgbClr val="333333"/>
                </a:solidFill>
                <a:effectLst/>
                <a:latin typeface="Nimbus Roman No9 L"/>
                <a:ea typeface="Times New Roman" panose="02020603050405020304" pitchFamily="18" charset="0"/>
                <a:cs typeface="Nimbus Roman No9 L"/>
              </a:rPr>
              <a:t> характеризует степень координации деятельности всех ее субъектов. У всех респондентов этот показатель хорошо выражен от </a:t>
            </a:r>
            <a:r>
              <a:rPr lang="ru-RU" sz="1800" b="1" dirty="0">
                <a:solidFill>
                  <a:srgbClr val="FF3333"/>
                </a:solidFill>
                <a:effectLst/>
                <a:latin typeface="Nimbus Roman No9 L"/>
                <a:ea typeface="Times New Roman" panose="02020603050405020304" pitchFamily="18" charset="0"/>
                <a:cs typeface="Nimbus Roman No9 L"/>
              </a:rPr>
              <a:t>5,7 </a:t>
            </a:r>
            <a:r>
              <a:rPr lang="ru-RU" sz="1800" dirty="0">
                <a:solidFill>
                  <a:srgbClr val="000000"/>
                </a:solidFill>
                <a:effectLst/>
                <a:latin typeface="Nimbus Roman No9 L"/>
                <a:ea typeface="Times New Roman" panose="02020603050405020304" pitchFamily="18" charset="0"/>
                <a:cs typeface="Nimbus Roman No9 L"/>
              </a:rPr>
              <a:t>до</a:t>
            </a:r>
            <a:r>
              <a:rPr lang="ru-RU" sz="1800" b="1" dirty="0">
                <a:solidFill>
                  <a:srgbClr val="FF3333"/>
                </a:solidFill>
                <a:effectLst/>
                <a:latin typeface="Nimbus Roman No9 L"/>
                <a:ea typeface="Times New Roman" panose="02020603050405020304" pitchFamily="18" charset="0"/>
                <a:cs typeface="Nimbus Roman No9 L"/>
              </a:rPr>
              <a:t> 5,9.</a:t>
            </a:r>
            <a:r>
              <a:rPr lang="ru-RU" sz="1800" dirty="0">
                <a:solidFill>
                  <a:srgbClr val="333333"/>
                </a:solidFill>
                <a:effectLst/>
                <a:latin typeface="Nimbus Roman No9 L"/>
                <a:ea typeface="Times New Roman" panose="02020603050405020304" pitchFamily="18" charset="0"/>
                <a:cs typeface="Nimbus Roman No9 L"/>
              </a:rPr>
              <a:t> Данный показатель  означает, что большинство сотрудников ГБДОУ  по существу составляют единую профессиональную команду.</a:t>
            </a:r>
            <a:endParaRPr lang="ru-RU" sz="1800" dirty="0">
              <a:effectLst/>
              <a:latin typeface="Times New Roman" panose="02020603050405020304" pitchFamily="18" charset="0"/>
              <a:ea typeface="Times New Roman" panose="02020603050405020304" pitchFamily="18" charset="0"/>
            </a:endParaRPr>
          </a:p>
          <a:p>
            <a:pPr algn="just">
              <a:spcAft>
                <a:spcPts val="1500"/>
              </a:spcAft>
            </a:pPr>
            <a:r>
              <a:rPr lang="ru-RU" sz="1800" b="1" dirty="0">
                <a:solidFill>
                  <a:srgbClr val="333333"/>
                </a:solidFill>
                <a:effectLst/>
                <a:latin typeface="Nimbus Roman No9 L"/>
                <a:ea typeface="Times New Roman" panose="02020603050405020304" pitchFamily="18" charset="0"/>
                <a:cs typeface="Nimbus Roman No9 L"/>
              </a:rPr>
              <a:t>Эмоциональность образовательной среды</a:t>
            </a:r>
            <a:r>
              <a:rPr lang="ru-RU" sz="1800" dirty="0">
                <a:solidFill>
                  <a:srgbClr val="333333"/>
                </a:solidFill>
                <a:effectLst/>
                <a:latin typeface="Nimbus Roman No9 L"/>
                <a:ea typeface="Times New Roman" panose="02020603050405020304" pitchFamily="18" charset="0"/>
                <a:cs typeface="Nimbus Roman No9 L"/>
              </a:rPr>
              <a:t> </a:t>
            </a:r>
            <a:r>
              <a:rPr lang="ru-RU" sz="1800" b="1" dirty="0">
                <a:solidFill>
                  <a:srgbClr val="FF3333"/>
                </a:solidFill>
                <a:effectLst/>
                <a:latin typeface="Nimbus Roman No9 L"/>
                <a:ea typeface="Times New Roman" panose="02020603050405020304" pitchFamily="18" charset="0"/>
                <a:cs typeface="Nimbus Roman No9 L"/>
              </a:rPr>
              <a:t>4. </a:t>
            </a:r>
            <a:r>
              <a:rPr lang="ru-RU" sz="1800" dirty="0">
                <a:solidFill>
                  <a:srgbClr val="333333"/>
                </a:solidFill>
                <a:effectLst/>
                <a:latin typeface="Nimbus Roman No9 L"/>
                <a:ea typeface="Times New Roman" panose="02020603050405020304" pitchFamily="18" charset="0"/>
                <a:cs typeface="Nimbus Roman No9 L"/>
              </a:rPr>
              <a:t>Показатель соответствуют выявленной модальности среды. В педагогическом коллективе принято делиться и профессиональными, и личными проблемами в малых группах; педагоги сопереживают и поддерживают воспитанников; эмоциональность оформления пространственно-предметной среды на достаточно хорошем уровне. Полученные результаты и наши наблюдения позволяют рассматривать эмоциональность данной среды как условие предупреждения профессионального выгорания педагогов учреждения.</a:t>
            </a:r>
            <a:endParaRPr lang="ru-RU" sz="1800" dirty="0">
              <a:effectLst/>
              <a:latin typeface="Times New Roman" panose="02020603050405020304" pitchFamily="18" charset="0"/>
              <a:ea typeface="Times New Roman" panose="02020603050405020304" pitchFamily="18" charset="0"/>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570643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5815173"/>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Результаты экспертизы образовательной среды ГБДОУ детский сад № 77 Приморского района в 2021-2022 году</a:t>
            </a: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r>
              <a:rPr lang="ru-RU" sz="1800" b="1" dirty="0">
                <a:solidFill>
                  <a:srgbClr val="333333"/>
                </a:solidFill>
                <a:effectLst/>
                <a:latin typeface="Nimbus Roman No9 L"/>
                <a:ea typeface="Times New Roman" panose="02020603050405020304" pitchFamily="18" charset="0"/>
                <a:cs typeface="Nimbus Roman No9 L"/>
              </a:rPr>
              <a:t>Доминантность образовательной среды</a:t>
            </a:r>
            <a:r>
              <a:rPr lang="ru-RU" sz="1800" dirty="0">
                <a:solidFill>
                  <a:srgbClr val="333333"/>
                </a:solidFill>
                <a:effectLst/>
                <a:latin typeface="Nimbus Roman No9 L"/>
                <a:ea typeface="Times New Roman" panose="02020603050405020304" pitchFamily="18" charset="0"/>
                <a:cs typeface="Nimbus Roman No9 L"/>
              </a:rPr>
              <a:t> характеризует значимость данной локальной среды в системе ценностей субъектов образовательного процесса.  Показатели доминантности среды от </a:t>
            </a:r>
            <a:r>
              <a:rPr lang="ru-RU" sz="1800" b="1" dirty="0">
                <a:solidFill>
                  <a:srgbClr val="FF3333"/>
                </a:solidFill>
                <a:effectLst/>
                <a:latin typeface="Nimbus Roman No9 L"/>
                <a:ea typeface="Times New Roman" panose="02020603050405020304" pitchFamily="18" charset="0"/>
                <a:cs typeface="Nimbus Roman No9 L"/>
              </a:rPr>
              <a:t>8,3</a:t>
            </a:r>
            <a:r>
              <a:rPr lang="ru-RU" sz="1800" dirty="0">
                <a:solidFill>
                  <a:srgbClr val="333333"/>
                </a:solidFill>
                <a:effectLst/>
                <a:latin typeface="Nimbus Roman No9 L"/>
                <a:ea typeface="Times New Roman" panose="02020603050405020304" pitchFamily="18" charset="0"/>
                <a:cs typeface="Nimbus Roman No9 L"/>
              </a:rPr>
              <a:t> до </a:t>
            </a:r>
            <a:r>
              <a:rPr lang="ru-RU" sz="1800" b="1" dirty="0">
                <a:solidFill>
                  <a:srgbClr val="FF3333"/>
                </a:solidFill>
                <a:effectLst/>
                <a:latin typeface="Nimbus Roman No9 L"/>
                <a:ea typeface="Times New Roman" panose="02020603050405020304" pitchFamily="18" charset="0"/>
                <a:cs typeface="Nimbus Roman No9 L"/>
              </a:rPr>
              <a:t>9,1</a:t>
            </a:r>
            <a:r>
              <a:rPr lang="ru-RU" sz="1800" b="1" dirty="0">
                <a:solidFill>
                  <a:srgbClr val="000000"/>
                </a:solidFill>
                <a:effectLst/>
                <a:latin typeface="Nimbus Roman No9 L"/>
                <a:ea typeface="Times New Roman" panose="02020603050405020304" pitchFamily="18" charset="0"/>
                <a:cs typeface="Nimbus Roman No9 L"/>
              </a:rPr>
              <a:t>.</a:t>
            </a:r>
            <a:r>
              <a:rPr lang="ru-RU" sz="1800" dirty="0">
                <a:solidFill>
                  <a:srgbClr val="333333"/>
                </a:solidFill>
                <a:effectLst/>
                <a:latin typeface="Nimbus Roman No9 L"/>
                <a:ea typeface="Times New Roman" panose="02020603050405020304" pitchFamily="18" charset="0"/>
                <a:cs typeface="Nimbus Roman No9 L"/>
              </a:rPr>
              <a:t> Это означает, что ГБДОУ как сфера профессиональной деятельности  занимает довольно высокое положение. Педагоги и специалисты принимают ребенка как абсолютную ценность и умеют   развивать его с опорой на «безграничные» потенциальные возможности. </a:t>
            </a:r>
            <a:endParaRPr lang="ru-RU" sz="1800" dirty="0">
              <a:effectLst/>
              <a:latin typeface="Times New Roman" panose="02020603050405020304" pitchFamily="18" charset="0"/>
              <a:ea typeface="Times New Roman" panose="02020603050405020304" pitchFamily="18" charset="0"/>
            </a:endParaRPr>
          </a:p>
          <a:p>
            <a:pPr algn="just">
              <a:spcAft>
                <a:spcPts val="1500"/>
              </a:spcAft>
            </a:pPr>
            <a:r>
              <a:rPr lang="ru-RU" sz="1800" b="1" dirty="0">
                <a:solidFill>
                  <a:srgbClr val="333333"/>
                </a:solidFill>
                <a:effectLst/>
                <a:latin typeface="Nimbus Roman No9 L"/>
                <a:ea typeface="Times New Roman" panose="02020603050405020304" pitchFamily="18" charset="0"/>
                <a:cs typeface="Nimbus Roman No9 L"/>
              </a:rPr>
              <a:t>Когерентность образовательной среды</a:t>
            </a:r>
            <a:r>
              <a:rPr lang="ru-RU" sz="1800" dirty="0">
                <a:solidFill>
                  <a:srgbClr val="333333"/>
                </a:solidFill>
                <a:effectLst/>
                <a:latin typeface="Nimbus Roman No9 L"/>
                <a:ea typeface="Times New Roman" panose="02020603050405020304" pitchFamily="18" charset="0"/>
                <a:cs typeface="Nimbus Roman No9 L"/>
              </a:rPr>
              <a:t> показывает, насколько данная образовательная среда встроена в среду обитания личности. Невысокие показатели от </a:t>
            </a:r>
            <a:r>
              <a:rPr lang="ru-RU" sz="1800" b="1" dirty="0">
                <a:solidFill>
                  <a:srgbClr val="0000FF"/>
                </a:solidFill>
                <a:effectLst/>
                <a:latin typeface="Nimbus Roman No9 L"/>
                <a:ea typeface="Times New Roman" panose="02020603050405020304" pitchFamily="18" charset="0"/>
                <a:cs typeface="Nimbus Roman No9 L"/>
              </a:rPr>
              <a:t>2 </a:t>
            </a:r>
            <a:r>
              <a:rPr lang="ru-RU" sz="1800" dirty="0">
                <a:solidFill>
                  <a:srgbClr val="333333"/>
                </a:solidFill>
                <a:effectLst/>
                <a:latin typeface="Nimbus Roman No9 L"/>
                <a:ea typeface="Times New Roman" panose="02020603050405020304" pitchFamily="18" charset="0"/>
                <a:cs typeface="Nimbus Roman No9 L"/>
              </a:rPr>
              <a:t>до </a:t>
            </a:r>
            <a:r>
              <a:rPr lang="ru-RU" sz="1800" b="1" dirty="0">
                <a:solidFill>
                  <a:srgbClr val="0000FF"/>
                </a:solidFill>
                <a:effectLst/>
                <a:latin typeface="Nimbus Roman No9 L"/>
                <a:ea typeface="Times New Roman" panose="02020603050405020304" pitchFamily="18" charset="0"/>
                <a:cs typeface="Nimbus Roman No9 L"/>
              </a:rPr>
              <a:t>2,8</a:t>
            </a:r>
            <a:r>
              <a:rPr lang="ru-RU" sz="1800" dirty="0">
                <a:solidFill>
                  <a:srgbClr val="333333"/>
                </a:solidFill>
                <a:effectLst/>
                <a:latin typeface="Nimbus Roman No9 L"/>
                <a:ea typeface="Times New Roman" panose="02020603050405020304" pitchFamily="18" charset="0"/>
                <a:cs typeface="Nimbus Roman No9 L"/>
              </a:rPr>
              <a:t> связаны с особенностями включения в социальные связи, организацией преемственности разных уровней образования. Западает широкая социальная интеграция.</a:t>
            </a:r>
            <a:endParaRPr lang="ru-RU" sz="1800" dirty="0">
              <a:effectLst/>
              <a:latin typeface="Times New Roman" panose="02020603050405020304" pitchFamily="18" charset="0"/>
              <a:ea typeface="Times New Roman" panose="02020603050405020304" pitchFamily="18" charset="0"/>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875851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5815173"/>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Результаты экспертизы образовательной среды ГБДОУ детский сад № 77 Приморского района в 2021-2022 году</a:t>
            </a: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r>
              <a:rPr lang="ru-RU" sz="1800" b="1" dirty="0">
                <a:solidFill>
                  <a:srgbClr val="333333"/>
                </a:solidFill>
                <a:effectLst/>
                <a:latin typeface="Nimbus Roman No9 L"/>
                <a:ea typeface="Times New Roman" panose="02020603050405020304" pitchFamily="18" charset="0"/>
                <a:cs typeface="Nimbus Roman No9 L"/>
              </a:rPr>
              <a:t>Социальная активность образовательной среды</a:t>
            </a:r>
            <a:r>
              <a:rPr lang="ru-RU" sz="1800" dirty="0">
                <a:solidFill>
                  <a:srgbClr val="333333"/>
                </a:solidFill>
                <a:effectLst/>
                <a:latin typeface="Nimbus Roman No9 L"/>
                <a:ea typeface="Times New Roman" panose="02020603050405020304" pitchFamily="18" charset="0"/>
                <a:cs typeface="Nimbus Roman No9 L"/>
              </a:rPr>
              <a:t> – показатель ее социально ориентированного созидательного потенциала и включения в среду обитания. Показатели, полученные при оценке от </a:t>
            </a:r>
            <a:r>
              <a:rPr lang="ru-RU" sz="1800" b="1" dirty="0">
                <a:solidFill>
                  <a:srgbClr val="0000FF"/>
                </a:solidFill>
                <a:effectLst/>
                <a:latin typeface="Nimbus Roman No9 L"/>
                <a:ea typeface="Times New Roman" panose="02020603050405020304" pitchFamily="18" charset="0"/>
                <a:cs typeface="Nimbus Roman No9 L"/>
              </a:rPr>
              <a:t>3,9 (педагоги)</a:t>
            </a:r>
            <a:r>
              <a:rPr lang="ru-RU" sz="1800" dirty="0">
                <a:solidFill>
                  <a:srgbClr val="333333"/>
                </a:solidFill>
                <a:effectLst/>
                <a:latin typeface="Nimbus Roman No9 L"/>
                <a:ea typeface="Times New Roman" panose="02020603050405020304" pitchFamily="18" charset="0"/>
                <a:cs typeface="Nimbus Roman No9 L"/>
              </a:rPr>
              <a:t> до </a:t>
            </a:r>
            <a:r>
              <a:rPr lang="ru-RU" sz="1800" b="1" dirty="0">
                <a:solidFill>
                  <a:srgbClr val="FF3333"/>
                </a:solidFill>
                <a:effectLst/>
                <a:latin typeface="Nimbus Roman No9 L"/>
                <a:ea typeface="Times New Roman" panose="02020603050405020304" pitchFamily="18" charset="0"/>
                <a:cs typeface="Nimbus Roman No9 L"/>
              </a:rPr>
              <a:t>5,7 (администрация)</a:t>
            </a:r>
            <a:r>
              <a:rPr lang="ru-RU" sz="1800" dirty="0">
                <a:solidFill>
                  <a:srgbClr val="333333"/>
                </a:solidFill>
                <a:effectLst/>
                <a:latin typeface="Nimbus Roman No9 L"/>
                <a:ea typeface="Times New Roman" panose="02020603050405020304" pitchFamily="18" charset="0"/>
                <a:cs typeface="Nimbus Roman No9 L"/>
              </a:rPr>
              <a:t> позволяют говорить о том, что  западает трансляция достижений и работа со средствами массовой информации. Администрация активно применяет полученные возможности (в ГБДОУ кроме сайта есть </a:t>
            </a:r>
            <a:r>
              <a:rPr lang="ru-RU" sz="1800" dirty="0" err="1">
                <a:solidFill>
                  <a:srgbClr val="333333"/>
                </a:solidFill>
                <a:effectLst/>
                <a:latin typeface="Nimbus Roman No9 L"/>
                <a:ea typeface="Times New Roman" panose="02020603050405020304" pitchFamily="18" charset="0"/>
                <a:cs typeface="Nimbus Roman No9 L"/>
              </a:rPr>
              <a:t>Госпаблик</a:t>
            </a:r>
            <a:r>
              <a:rPr lang="ru-RU" sz="1800" dirty="0">
                <a:solidFill>
                  <a:srgbClr val="333333"/>
                </a:solidFill>
                <a:effectLst/>
                <a:latin typeface="Nimbus Roman No9 L"/>
                <a:ea typeface="Times New Roman" panose="02020603050405020304" pitchFamily="18" charset="0"/>
                <a:cs typeface="Nimbus Roman No9 L"/>
              </a:rPr>
              <a:t>, где еженедельно размещается информация о жизни ГБДОУ). Большую активность надо проявить педагогам, которые отправляют родителям информацию через мессенджеры, однако есть необходимость в дальнейшем обучении курсам ИКТ, более интересным и эффективным.</a:t>
            </a:r>
            <a:endParaRPr lang="ru-RU" sz="1800" dirty="0">
              <a:effectLst/>
              <a:latin typeface="Times New Roman" panose="02020603050405020304" pitchFamily="18" charset="0"/>
              <a:ea typeface="Times New Roman" panose="02020603050405020304" pitchFamily="18" charset="0"/>
            </a:endParaRPr>
          </a:p>
          <a:p>
            <a:pPr algn="just">
              <a:spcAft>
                <a:spcPts val="1500"/>
              </a:spcAft>
            </a:pPr>
            <a:r>
              <a:rPr lang="ru-RU" sz="1800" b="1" dirty="0">
                <a:solidFill>
                  <a:srgbClr val="333333"/>
                </a:solidFill>
                <a:effectLst/>
                <a:latin typeface="Nimbus Roman No9 L"/>
                <a:ea typeface="Times New Roman" panose="02020603050405020304" pitchFamily="18" charset="0"/>
                <a:cs typeface="Nimbus Roman No9 L"/>
              </a:rPr>
              <a:t>Мобильность образовательной среды</a:t>
            </a:r>
            <a:r>
              <a:rPr lang="ru-RU" sz="1800" dirty="0">
                <a:solidFill>
                  <a:srgbClr val="333333"/>
                </a:solidFill>
                <a:effectLst/>
                <a:latin typeface="Nimbus Roman No9 L"/>
                <a:ea typeface="Times New Roman" panose="02020603050405020304" pitchFamily="18" charset="0"/>
                <a:cs typeface="Nimbus Roman No9 L"/>
              </a:rPr>
              <a:t> – это способность компонентов среды иерархически перестраиваться с учетом новых обстоятельств, условий, технических возможностей и др. Интересны полученные результаты от </a:t>
            </a:r>
            <a:r>
              <a:rPr lang="ru-RU" sz="1800" b="1" dirty="0">
                <a:solidFill>
                  <a:srgbClr val="FF3333"/>
                </a:solidFill>
                <a:effectLst/>
                <a:latin typeface="Nimbus Roman No9 L"/>
                <a:ea typeface="Times New Roman" panose="02020603050405020304" pitchFamily="18" charset="0"/>
                <a:cs typeface="Nimbus Roman No9 L"/>
              </a:rPr>
              <a:t>5, 3</a:t>
            </a:r>
            <a:r>
              <a:rPr lang="ru-RU" sz="1800" b="1" dirty="0">
                <a:solidFill>
                  <a:srgbClr val="333333"/>
                </a:solidFill>
                <a:effectLst/>
                <a:latin typeface="Nimbus Roman No9 L"/>
                <a:ea typeface="Times New Roman" panose="02020603050405020304" pitchFamily="18" charset="0"/>
                <a:cs typeface="Nimbus Roman No9 L"/>
              </a:rPr>
              <a:t> </a:t>
            </a:r>
            <a:r>
              <a:rPr lang="ru-RU" sz="1800" dirty="0">
                <a:solidFill>
                  <a:srgbClr val="333333"/>
                </a:solidFill>
                <a:effectLst/>
                <a:latin typeface="Nimbus Roman No9 L"/>
                <a:ea typeface="Times New Roman" panose="02020603050405020304" pitchFamily="18" charset="0"/>
                <a:cs typeface="Nimbus Roman No9 L"/>
              </a:rPr>
              <a:t>до  </a:t>
            </a:r>
            <a:r>
              <a:rPr lang="ru-RU" sz="1800" b="1" dirty="0">
                <a:solidFill>
                  <a:srgbClr val="FF3333"/>
                </a:solidFill>
                <a:effectLst/>
                <a:latin typeface="Nimbus Roman No9 L"/>
                <a:ea typeface="Times New Roman" panose="02020603050405020304" pitchFamily="18" charset="0"/>
                <a:cs typeface="Nimbus Roman No9 L"/>
              </a:rPr>
              <a:t>8,5.</a:t>
            </a:r>
            <a:r>
              <a:rPr lang="ru-RU" sz="1800" dirty="0">
                <a:solidFill>
                  <a:srgbClr val="333333"/>
                </a:solidFill>
                <a:effectLst/>
                <a:latin typeface="Nimbus Roman No9 L"/>
                <a:ea typeface="Times New Roman" panose="02020603050405020304" pitchFamily="18" charset="0"/>
                <a:cs typeface="Nimbus Roman No9 L"/>
              </a:rPr>
              <a:t> Сравнительно высокий балл, полученный при оценивании педагогами, обусловлен готовностью педагогов  принимать новые цели образования, варьировать содержание и методы образования детей с ОВЗ, осваивать новые профессиональные компетенции. </a:t>
            </a:r>
            <a:endParaRPr lang="ru-RU" sz="1800" dirty="0">
              <a:effectLst/>
              <a:latin typeface="Times New Roman" panose="02020603050405020304" pitchFamily="18" charset="0"/>
              <a:ea typeface="Times New Roman" panose="02020603050405020304" pitchFamily="18" charset="0"/>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872172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5815173"/>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Результаты экспертизы образовательной среды ГБДОУ детский сад № 77 Приморского района в 2021-2022 году</a:t>
            </a: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r>
              <a:rPr lang="ru-RU" sz="1800" b="1" dirty="0">
                <a:solidFill>
                  <a:srgbClr val="333333"/>
                </a:solidFill>
                <a:effectLst/>
                <a:latin typeface="Nimbus Roman No9 L"/>
                <a:ea typeface="Times New Roman" panose="02020603050405020304" pitchFamily="18" charset="0"/>
                <a:cs typeface="Nimbus Roman No9 L"/>
              </a:rPr>
              <a:t>Устойчивость образовательной среды</a:t>
            </a:r>
            <a:r>
              <a:rPr lang="ru-RU" sz="1800" dirty="0">
                <a:solidFill>
                  <a:srgbClr val="333333"/>
                </a:solidFill>
                <a:effectLst/>
                <a:latin typeface="Nimbus Roman No9 L"/>
                <a:ea typeface="Times New Roman" panose="02020603050405020304" pitchFamily="18" charset="0"/>
                <a:cs typeface="Nimbus Roman No9 L"/>
              </a:rPr>
              <a:t> как характеристика ее стабильности во времени отмечена  как </a:t>
            </a:r>
            <a:r>
              <a:rPr lang="ru-RU" sz="1800" b="1" dirty="0">
                <a:solidFill>
                  <a:srgbClr val="FF3333"/>
                </a:solidFill>
                <a:effectLst/>
                <a:latin typeface="Nimbus Roman No9 L"/>
                <a:ea typeface="Times New Roman" panose="02020603050405020304" pitchFamily="18" charset="0"/>
                <a:cs typeface="Nimbus Roman No9 L"/>
              </a:rPr>
              <a:t>2,3</a:t>
            </a:r>
            <a:r>
              <a:rPr lang="ru-RU" sz="1800" dirty="0">
                <a:solidFill>
                  <a:srgbClr val="333333"/>
                </a:solidFill>
                <a:effectLst/>
                <a:latin typeface="Nimbus Roman No9 L"/>
                <a:ea typeface="Times New Roman" panose="02020603050405020304" pitchFamily="18" charset="0"/>
                <a:cs typeface="Nimbus Roman No9 L"/>
              </a:rPr>
              <a:t>. По сравнению с 2019-2020 годом показатель вырос, так как в сложный период пандемии с 2020 года ГБДОУ под руководством опытного заведующего справилось с трудностями и сохранило свою стратегию развития. Коллектив ГБДОУ и родителей больше сплотился.</a:t>
            </a:r>
            <a:endParaRPr lang="ru-RU" sz="1800" dirty="0">
              <a:effectLst/>
              <a:latin typeface="Times New Roman" panose="02020603050405020304" pitchFamily="18" charset="0"/>
              <a:ea typeface="Times New Roman" panose="02020603050405020304" pitchFamily="18" charset="0"/>
            </a:endParaRPr>
          </a:p>
          <a:p>
            <a:pPr algn="ctr">
              <a:spcAft>
                <a:spcPts val="1500"/>
              </a:spcAft>
            </a:pPr>
            <a:r>
              <a:rPr lang="ru-RU" sz="1800" b="1" dirty="0">
                <a:solidFill>
                  <a:srgbClr val="333333"/>
                </a:solidFill>
                <a:effectLst/>
                <a:latin typeface="Nimbus Roman No9 L"/>
                <a:ea typeface="Times New Roman" panose="02020603050405020304" pitchFamily="18" charset="0"/>
                <a:cs typeface="Nimbus Roman No9 L"/>
              </a:rPr>
              <a:t>Заключение</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333333"/>
                </a:solidFill>
                <a:effectLst/>
                <a:latin typeface="Nimbus Roman No9 L"/>
                <a:ea typeface="Times New Roman" panose="02020603050405020304" pitchFamily="18" charset="0"/>
                <a:cs typeface="Nimbus Roman No9 L"/>
              </a:rPr>
              <a:t>Делая выводы, можно сказать, что:</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333333"/>
                </a:solidFill>
                <a:effectLst/>
                <a:latin typeface="Nimbus Roman No9 L"/>
                <a:ea typeface="Times New Roman" panose="02020603050405020304" pitchFamily="18" charset="0"/>
                <a:cs typeface="Nimbus Roman No9 L"/>
              </a:rPr>
              <a:t>«+» </a:t>
            </a:r>
            <a:r>
              <a:rPr lang="ru-RU" sz="1800" b="1" dirty="0">
                <a:solidFill>
                  <a:srgbClr val="333333"/>
                </a:solidFill>
                <a:effectLst/>
                <a:latin typeface="Nimbus Roman No9 L"/>
                <a:ea typeface="Times New Roman" panose="02020603050405020304" pitchFamily="18" charset="0"/>
                <a:cs typeface="Nimbus Roman No9 L"/>
              </a:rPr>
              <a:t>в режиме стабильного функционирования </a:t>
            </a:r>
            <a:r>
              <a:rPr lang="ru-RU" sz="1800" dirty="0">
                <a:solidFill>
                  <a:srgbClr val="333333"/>
                </a:solidFill>
                <a:effectLst/>
                <a:latin typeface="Nimbus Roman No9 L"/>
                <a:ea typeface="Times New Roman" panose="02020603050405020304" pitchFamily="18" charset="0"/>
                <a:cs typeface="Nimbus Roman No9 L"/>
              </a:rPr>
              <a:t>находятся такие параметры, как:</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333333"/>
                </a:solidFill>
                <a:effectLst/>
                <a:latin typeface="Nimbus Roman No9 L"/>
                <a:ea typeface="Times New Roman" panose="02020603050405020304" pitchFamily="18" charset="0"/>
                <a:cs typeface="Nimbus Roman No9 L"/>
              </a:rPr>
              <a:t>- обобщенность;</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333333"/>
                </a:solidFill>
                <a:effectLst/>
                <a:latin typeface="Nimbus Roman No9 L"/>
                <a:ea typeface="Times New Roman" panose="02020603050405020304" pitchFamily="18" charset="0"/>
                <a:cs typeface="Nimbus Roman No9 L"/>
              </a:rPr>
              <a:t>- доминантность;</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333333"/>
                </a:solidFill>
                <a:effectLst/>
                <a:latin typeface="Nimbus Roman No9 L"/>
                <a:ea typeface="Times New Roman" panose="02020603050405020304" pitchFamily="18" charset="0"/>
                <a:cs typeface="Nimbus Roman No9 L"/>
              </a:rPr>
              <a:t>- мобильность;</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333333"/>
                </a:solidFill>
                <a:effectLst/>
                <a:latin typeface="Nimbus Roman No9 L"/>
                <a:ea typeface="Times New Roman" panose="02020603050405020304" pitchFamily="18" charset="0"/>
                <a:cs typeface="Nimbus Roman No9 L"/>
              </a:rPr>
              <a:t>- социальная активность;</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333333"/>
                </a:solidFill>
                <a:effectLst/>
                <a:latin typeface="Nimbus Roman No9 L"/>
                <a:ea typeface="Times New Roman" panose="02020603050405020304" pitchFamily="18" charset="0"/>
                <a:cs typeface="Nimbus Roman No9 L"/>
              </a:rPr>
              <a:t>- </a:t>
            </a:r>
            <a:r>
              <a:rPr lang="ru-RU" sz="1800" dirty="0" err="1">
                <a:solidFill>
                  <a:srgbClr val="333333"/>
                </a:solidFill>
                <a:effectLst/>
                <a:latin typeface="Nimbus Roman No9 L"/>
                <a:ea typeface="Times New Roman" panose="02020603050405020304" pitchFamily="18" charset="0"/>
                <a:cs typeface="Nimbus Roman No9 L"/>
              </a:rPr>
              <a:t>осознаваемость</a:t>
            </a:r>
            <a:r>
              <a:rPr lang="ru-RU" sz="1800" dirty="0">
                <a:solidFill>
                  <a:srgbClr val="333333"/>
                </a:solidFill>
                <a:effectLst/>
                <a:latin typeface="Nimbus Roman No9 L"/>
                <a:ea typeface="Times New Roman" panose="02020603050405020304" pitchFamily="18" charset="0"/>
                <a:cs typeface="Nimbus Roman No9 L"/>
              </a:rPr>
              <a:t>;</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333333"/>
                </a:solidFill>
                <a:effectLst/>
                <a:latin typeface="Nimbus Roman No9 L"/>
                <a:ea typeface="Times New Roman" panose="02020603050405020304" pitchFamily="18" charset="0"/>
                <a:cs typeface="Nimbus Roman No9 L"/>
              </a:rPr>
              <a:t>- интенсивность;</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333333"/>
                </a:solidFill>
                <a:effectLst/>
                <a:latin typeface="Nimbus Roman No9 L"/>
                <a:ea typeface="Times New Roman" panose="02020603050405020304" pitchFamily="18" charset="0"/>
                <a:cs typeface="Nimbus Roman No9 L"/>
              </a:rPr>
              <a:t>- повысилась устойчивость.</a:t>
            </a:r>
          </a:p>
          <a:p>
            <a:pPr marL="285750" indent="-285750" algn="just">
              <a:buFontTx/>
              <a:buChar char="-"/>
            </a:pPr>
            <a:endParaRPr lang="ru-RU" dirty="0">
              <a:solidFill>
                <a:srgbClr val="333333"/>
              </a:solidFill>
              <a:latin typeface="Nimbus Roman No9 L"/>
              <a:ea typeface="Times New Roman" panose="02020603050405020304" pitchFamily="18" charset="0"/>
            </a:endParaRPr>
          </a:p>
          <a:p>
            <a:pPr marL="285750" indent="-285750" algn="just">
              <a:buFontTx/>
              <a:buChar char="-"/>
            </a:pPr>
            <a:endParaRPr lang="ru-RU" sz="1800" dirty="0">
              <a:effectLst/>
              <a:latin typeface="Times New Roman" panose="02020603050405020304" pitchFamily="18" charset="0"/>
              <a:ea typeface="Times New Roman" panose="02020603050405020304" pitchFamily="18" charset="0"/>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168664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5815173"/>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Результаты экспертизы образовательной среды ГБДОУ детский сад № 77 Приморского района в 2021-2022 году</a:t>
            </a: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r>
              <a:rPr lang="ru-RU" sz="1800" dirty="0">
                <a:solidFill>
                  <a:srgbClr val="333333"/>
                </a:solidFill>
                <a:effectLst/>
                <a:latin typeface="Nimbus Roman No9 L"/>
                <a:ea typeface="Times New Roman" panose="02020603050405020304" pitchFamily="18" charset="0"/>
                <a:cs typeface="Nimbus Roman No9 L"/>
              </a:rPr>
              <a:t>«±»  </a:t>
            </a:r>
            <a:r>
              <a:rPr lang="ru-RU" sz="1800" b="1" dirty="0">
                <a:solidFill>
                  <a:srgbClr val="333333"/>
                </a:solidFill>
                <a:effectLst/>
                <a:latin typeface="Nimbus Roman No9 L"/>
                <a:ea typeface="Times New Roman" panose="02020603050405020304" pitchFamily="18" charset="0"/>
                <a:cs typeface="Nimbus Roman No9 L"/>
              </a:rPr>
              <a:t>в стремлении к стабильному функционированию </a:t>
            </a:r>
            <a:r>
              <a:rPr lang="ru-RU" sz="1800" dirty="0">
                <a:solidFill>
                  <a:srgbClr val="333333"/>
                </a:solidFill>
                <a:effectLst/>
                <a:latin typeface="Nimbus Roman No9 L"/>
                <a:ea typeface="Times New Roman" panose="02020603050405020304" pitchFamily="18" charset="0"/>
                <a:cs typeface="Nimbus Roman No9 L"/>
              </a:rPr>
              <a:t>(но по этим параметрам необходим контроль и взятие в план работы педагогов), т.е. средние и выше средних результаты:</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333333"/>
                </a:solidFill>
                <a:effectLst/>
                <a:latin typeface="Nimbus Roman No9 L"/>
                <a:ea typeface="Times New Roman" panose="02020603050405020304" pitchFamily="18" charset="0"/>
                <a:cs typeface="Nimbus Roman No9 L"/>
              </a:rPr>
              <a:t>- эмоциональность;</a:t>
            </a:r>
            <a:endParaRPr lang="ru-RU" sz="1800" dirty="0">
              <a:effectLst/>
              <a:latin typeface="Times New Roman" panose="02020603050405020304" pitchFamily="18" charset="0"/>
              <a:ea typeface="Times New Roman" panose="02020603050405020304" pitchFamily="18" charset="0"/>
            </a:endParaRPr>
          </a:p>
          <a:p>
            <a:pPr marL="285750" indent="-285750" algn="just">
              <a:buFontTx/>
              <a:buChar char="-"/>
            </a:pPr>
            <a:r>
              <a:rPr lang="ru-RU" sz="1800" dirty="0">
                <a:solidFill>
                  <a:srgbClr val="333333"/>
                </a:solidFill>
                <a:effectLst/>
                <a:latin typeface="Nimbus Roman No9 L"/>
                <a:ea typeface="Times New Roman" panose="02020603050405020304" pitchFamily="18" charset="0"/>
                <a:cs typeface="Nimbus Roman No9 L"/>
              </a:rPr>
              <a:t>когерентность (согласованность).</a:t>
            </a:r>
          </a:p>
          <a:p>
            <a:pPr algn="just"/>
            <a:endParaRPr lang="ru-RU" sz="1800" dirty="0">
              <a:effectLst/>
              <a:latin typeface="Times New Roman" panose="02020603050405020304" pitchFamily="18" charset="0"/>
              <a:ea typeface="Times New Roman" panose="02020603050405020304" pitchFamily="18" charset="0"/>
            </a:endParaRPr>
          </a:p>
          <a:p>
            <a:pPr algn="just"/>
            <a:r>
              <a:rPr lang="ru-RU" sz="1800" b="1" dirty="0">
                <a:solidFill>
                  <a:srgbClr val="333333"/>
                </a:solidFill>
                <a:effectLst/>
                <a:latin typeface="Nimbus Roman No9 L"/>
                <a:ea typeface="Times New Roman" panose="02020603050405020304" pitchFamily="18" charset="0"/>
                <a:cs typeface="Nimbus Roman No9 L"/>
              </a:rPr>
              <a:t>! Нуждается в развитии, такой параметр, как:</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333333"/>
                </a:solidFill>
                <a:effectLst/>
                <a:latin typeface="Nimbus Roman No9 L"/>
                <a:ea typeface="Times New Roman" panose="02020603050405020304" pitchFamily="18" charset="0"/>
                <a:cs typeface="Nimbus Roman No9 L"/>
              </a:rPr>
              <a:t>- широта (перспективы развития: окончание пандемии позволит возобновить прежние возможности ГБДОУ и повысить показатель данного  критерия).</a:t>
            </a:r>
            <a:endParaRPr lang="ru-RU" sz="1800" dirty="0">
              <a:effectLst/>
              <a:latin typeface="Times New Roman" panose="02020603050405020304" pitchFamily="18" charset="0"/>
              <a:ea typeface="Times New Roman" panose="02020603050405020304" pitchFamily="18" charset="0"/>
            </a:endParaRPr>
          </a:p>
          <a:p>
            <a:pPr algn="ctr"/>
            <a:r>
              <a:rPr lang="ru-RU" sz="1800" b="1" dirty="0">
                <a:solidFill>
                  <a:srgbClr val="333333"/>
                </a:solidFill>
                <a:effectLst/>
                <a:latin typeface="Nimbus Roman No9 L"/>
                <a:ea typeface="Times New Roman" panose="02020603050405020304" pitchFamily="18" charset="0"/>
                <a:cs typeface="Nimbus Roman No9 L"/>
              </a:rPr>
              <a:t>Заключение</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000000"/>
                </a:solidFill>
                <a:effectLst/>
                <a:latin typeface="Nimbus Roman No9 L"/>
                <a:ea typeface="Times New Roman" panose="02020603050405020304" pitchFamily="18" charset="0"/>
                <a:cs typeface="Nimbus Roman No9 L"/>
              </a:rPr>
              <a:t>Экспертиза образовательной среды ГБДОУ детский сад № 77 Приморского района Санкт-Петербурга  представляет собой совместную поисково-исследовательскую деятельность респондентов и субъектов образовательной среды для осмысления возможностей и перспектив развития конкретной среды, а также профессионального развития всех участников. Мы создаем проект будущего на 3 года. Мы создаем проект будущего на 3 года.</a:t>
            </a:r>
            <a:endParaRPr lang="ru-RU" sz="1800" dirty="0">
              <a:effectLst/>
              <a:latin typeface="Times New Roman" panose="02020603050405020304" pitchFamily="18" charset="0"/>
              <a:ea typeface="Times New Roman" panose="02020603050405020304" pitchFamily="18" charset="0"/>
            </a:endParaRPr>
          </a:p>
          <a:p>
            <a:pPr algn="just"/>
            <a:r>
              <a:rPr lang="ru-RU" sz="1800" dirty="0">
                <a:solidFill>
                  <a:srgbClr val="000000"/>
                </a:solidFill>
                <a:effectLst/>
                <a:latin typeface="Nimbus Roman No9 L"/>
                <a:ea typeface="Times New Roman" panose="02020603050405020304" pitchFamily="18" charset="0"/>
                <a:cs typeface="Nimbus Roman No9 L"/>
              </a:rPr>
              <a:t>Как показывает практический опыт использования этой методики, она достаточно трудоемка, но чрезвычайно объективна и действительно позволяет составить представление о динамике изменений образовательной среды в учреждении.</a:t>
            </a:r>
            <a:endParaRPr lang="ru-RU" sz="1800" dirty="0">
              <a:effectLst/>
              <a:latin typeface="Times New Roman" panose="02020603050405020304" pitchFamily="18" charset="0"/>
              <a:ea typeface="Times New Roman" panose="02020603050405020304" pitchFamily="18" charset="0"/>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marL="285750" indent="-285750" algn="just">
              <a:buFontTx/>
              <a:buChar char="-"/>
            </a:pPr>
            <a:endParaRPr lang="ru-RU" dirty="0">
              <a:solidFill>
                <a:srgbClr val="333333"/>
              </a:solidFill>
              <a:latin typeface="Nimbus Roman No9 L"/>
              <a:ea typeface="Times New Roman" panose="02020603050405020304" pitchFamily="18" charset="0"/>
            </a:endParaRPr>
          </a:p>
          <a:p>
            <a:pPr marL="285750" indent="-285750" algn="just">
              <a:buFontTx/>
              <a:buChar char="-"/>
            </a:pPr>
            <a:endParaRPr lang="ru-RU" sz="1800" dirty="0">
              <a:effectLst/>
              <a:latin typeface="Times New Roman" panose="02020603050405020304" pitchFamily="18" charset="0"/>
              <a:ea typeface="Times New Roman" panose="02020603050405020304" pitchFamily="18" charset="0"/>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397595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5815173"/>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500"/>
              </a:spcAft>
              <a:tabLst>
                <a:tab pos="1000125" algn="l"/>
              </a:tabLst>
            </a:pPr>
            <a:r>
              <a:rPr lang="ru-RU" sz="1800" b="1" dirty="0">
                <a:solidFill>
                  <a:srgbClr val="333333"/>
                </a:solidFill>
                <a:effectLst/>
                <a:latin typeface="Nimbus Roman No9 L"/>
                <a:ea typeface="Times New Roman" panose="02020603050405020304" pitchFamily="18" charset="0"/>
                <a:cs typeface="Nimbus Roman No9 L"/>
              </a:rPr>
              <a:t>Результаты экспертизы образовательной среды ГБДОУ детский сад № 77 Приморского района в 2021-2022 году</a:t>
            </a: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dirty="0">
              <a:solidFill>
                <a:srgbClr val="333333"/>
              </a:solidFill>
              <a:latin typeface="Nimbus Roman No9 L"/>
              <a:ea typeface="Times New Roman" panose="02020603050405020304" pitchFamily="18" charset="0"/>
              <a:cs typeface="Nimbus Roman No9 L"/>
            </a:endParaRPr>
          </a:p>
          <a:p>
            <a:pPr algn="just"/>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pPr>
            <a:r>
              <a:rPr lang="ru-RU" sz="1800" b="1" dirty="0">
                <a:solidFill>
                  <a:srgbClr val="333333"/>
                </a:solidFill>
                <a:effectLst/>
                <a:latin typeface="Nimbus Roman No9 L"/>
                <a:ea typeface="Times New Roman" panose="02020603050405020304" pitchFamily="18" charset="0"/>
                <a:cs typeface="Nimbus Roman No9 L"/>
              </a:rPr>
              <a:t>СПАСИБО ЗА ВНИМАНИЕ!</a:t>
            </a: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marL="285750" indent="-285750" algn="just">
              <a:buFontTx/>
              <a:buChar char="-"/>
            </a:pPr>
            <a:endParaRPr lang="ru-RU" dirty="0">
              <a:solidFill>
                <a:srgbClr val="333333"/>
              </a:solidFill>
              <a:latin typeface="Nimbus Roman No9 L"/>
              <a:ea typeface="Times New Roman" panose="02020603050405020304" pitchFamily="18" charset="0"/>
            </a:endParaRPr>
          </a:p>
          <a:p>
            <a:pPr marL="285750" indent="-285750" algn="just">
              <a:buFontTx/>
              <a:buChar char="-"/>
            </a:pPr>
            <a:endParaRPr lang="ru-RU" sz="1800" dirty="0">
              <a:effectLst/>
              <a:latin typeface="Times New Roman" panose="02020603050405020304" pitchFamily="18" charset="0"/>
              <a:ea typeface="Times New Roman" panose="02020603050405020304" pitchFamily="18" charset="0"/>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b="1"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b="1"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just">
              <a:spcAft>
                <a:spcPts val="1500"/>
              </a:spcAft>
            </a:pPr>
            <a:endParaRPr lang="ru-RU" dirty="0">
              <a:solidFill>
                <a:srgbClr val="333333"/>
              </a:solidFill>
              <a:latin typeface="Nimbus Roman No9 L"/>
              <a:ea typeface="Times New Roman" panose="02020603050405020304" pitchFamily="18" charset="0"/>
              <a:cs typeface="Nimbus Roman No9 L"/>
            </a:endParaRPr>
          </a:p>
          <a:p>
            <a:pPr algn="just">
              <a:spcAft>
                <a:spcPts val="1500"/>
              </a:spcAf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841871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750014" y="226031"/>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just">
              <a:tabLst>
                <a:tab pos="1000125" algn="l"/>
              </a:tabLst>
            </a:pPr>
            <a:r>
              <a:rPr lang="ru-RU" dirty="0">
                <a:solidFill>
                  <a:srgbClr val="333333"/>
                </a:solidFill>
                <a:effectLst/>
                <a:latin typeface="Nimbus Roman No9 L"/>
                <a:ea typeface="Times New Roman" panose="02020603050405020304" pitchFamily="18" charset="0"/>
                <a:cs typeface="Nimbus Roman No9 L"/>
              </a:rPr>
              <a:t>Образовательная среда понимается как совокупность социальных, культурных, а также специально организованных в образовательном учреждении психолого-педагогических условий, в результате взаимодействия которых с индивидом происходит становление личности. По мнению В. А. </a:t>
            </a:r>
            <a:r>
              <a:rPr lang="ru-RU" dirty="0" err="1">
                <a:solidFill>
                  <a:srgbClr val="333333"/>
                </a:solidFill>
                <a:effectLst/>
                <a:latin typeface="Nimbus Roman No9 L"/>
                <a:ea typeface="Times New Roman" panose="02020603050405020304" pitchFamily="18" charset="0"/>
                <a:cs typeface="Nimbus Roman No9 L"/>
              </a:rPr>
              <a:t>Ясвина</a:t>
            </a:r>
            <a:r>
              <a:rPr lang="ru-RU" dirty="0">
                <a:solidFill>
                  <a:srgbClr val="333333"/>
                </a:solidFill>
                <a:effectLst/>
                <a:latin typeface="Nimbus Roman No9 L"/>
                <a:ea typeface="Times New Roman" panose="02020603050405020304" pitchFamily="18" charset="0"/>
                <a:cs typeface="Nimbus Roman No9 L"/>
              </a:rPr>
              <a:t> данное понятие можно рассматривать как систему влияний и условий формирования личности по заданному образцу, а также возможностей для ее развития, содержащихся в социальном и пространственно-предметном окружении.</a:t>
            </a:r>
            <a:endParaRPr lang="ru-RU" dirty="0">
              <a:effectLst/>
              <a:latin typeface="Nimbus Roman No9 L"/>
              <a:ea typeface="Times New Roman" panose="02020603050405020304" pitchFamily="18" charset="0"/>
            </a:endParaRPr>
          </a:p>
          <a:p>
            <a:pPr algn="just">
              <a:spcAft>
                <a:spcPts val="1415"/>
              </a:spcAft>
              <a:tabLst>
                <a:tab pos="1000125" algn="l"/>
              </a:tabLst>
            </a:pPr>
            <a:r>
              <a:rPr lang="ru-RU" dirty="0">
                <a:solidFill>
                  <a:srgbClr val="222222"/>
                </a:solidFill>
                <a:effectLst/>
                <a:latin typeface="Nimbus Roman No9 L"/>
                <a:ea typeface="Times New Roman" panose="02020603050405020304" pitchFamily="18" charset="0"/>
                <a:cs typeface="Nimbus Roman No9 L"/>
              </a:rPr>
              <a:t>Данная система параметров экспертизы образовательной среды позволяет производить ее системное описание, предоставляет возможность осуществлять мониторинг развития образовательной среды учебного заведения. Психолого-социальная экспертиза образовательной среды позволяет более ясно увидеть потенциал ее организационного развития.</a:t>
            </a:r>
            <a:endParaRPr lang="ru-RU" dirty="0">
              <a:effectLst/>
              <a:latin typeface="Nimbus Roman No9 L"/>
              <a:ea typeface="Times New Roman" panose="02020603050405020304" pitchFamily="18" charset="0"/>
            </a:endParaRPr>
          </a:p>
          <a:p>
            <a:pPr algn="just">
              <a:spcAft>
                <a:spcPts val="1415"/>
              </a:spcAft>
              <a:tabLst>
                <a:tab pos="1000125" algn="l"/>
              </a:tabLst>
            </a:pPr>
            <a:r>
              <a:rPr lang="ru-RU" dirty="0">
                <a:solidFill>
                  <a:srgbClr val="333333"/>
                </a:solidFill>
                <a:effectLst/>
                <a:highlight>
                  <a:srgbClr val="FFFFFF"/>
                </a:highlight>
                <a:latin typeface="Nimbus Roman No9 L"/>
                <a:ea typeface="Times New Roman" panose="02020603050405020304" pitchFamily="18" charset="0"/>
                <a:cs typeface="Nimbus Roman No9 L"/>
              </a:rPr>
              <a:t>В.А. </a:t>
            </a:r>
            <a:r>
              <a:rPr lang="ru-RU" dirty="0" err="1">
                <a:solidFill>
                  <a:srgbClr val="333333"/>
                </a:solidFill>
                <a:effectLst/>
                <a:highlight>
                  <a:srgbClr val="FFFFFF"/>
                </a:highlight>
                <a:latin typeface="Nimbus Roman No9 L"/>
                <a:ea typeface="Times New Roman" panose="02020603050405020304" pitchFamily="18" charset="0"/>
                <a:cs typeface="Nimbus Roman No9 L"/>
              </a:rPr>
              <a:t>Ясвин</a:t>
            </a:r>
            <a:r>
              <a:rPr lang="ru-RU" dirty="0">
                <a:solidFill>
                  <a:srgbClr val="333333"/>
                </a:solidFill>
                <a:effectLst/>
                <a:highlight>
                  <a:srgbClr val="FFFFFF"/>
                </a:highlight>
                <a:latin typeface="Nimbus Roman No9 L"/>
                <a:ea typeface="Times New Roman" panose="02020603050405020304" pitchFamily="18" charset="0"/>
                <a:cs typeface="Nimbus Roman No9 L"/>
              </a:rPr>
              <a:t> выделяет 10 параметров образовательной среды, которые позволяют </a:t>
            </a:r>
            <a:r>
              <a:rPr lang="ru-RU" dirty="0">
                <a:solidFill>
                  <a:srgbClr val="222222"/>
                </a:solidFill>
                <a:effectLst/>
                <a:latin typeface="Nimbus Roman No9 L"/>
                <a:ea typeface="Times New Roman" panose="02020603050405020304" pitchFamily="18" charset="0"/>
                <a:cs typeface="Nimbus Roman No9 L"/>
              </a:rPr>
              <a:t>производить ее системное описание и предоставляют возможность осуществлять мониторинг развития образовательной среды учебного заведения.</a:t>
            </a:r>
            <a:endParaRPr lang="ru-RU" dirty="0">
              <a:effectLst/>
              <a:latin typeface="Nimbus Roman No9 L"/>
              <a:ea typeface="Times New Roman" panose="02020603050405020304" pitchFamily="18" charset="0"/>
            </a:endParaRPr>
          </a:p>
        </p:txBody>
      </p:sp>
    </p:spTree>
    <p:extLst>
      <p:ext uri="{BB962C8B-B14F-4D97-AF65-F5344CB8AC3E}">
        <p14:creationId xmlns:p14="http://schemas.microsoft.com/office/powerpoint/2010/main" xmlns="" val="2037250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just">
              <a:spcBef>
                <a:spcPts val="645"/>
              </a:spcBef>
              <a:spcAft>
                <a:spcPts val="645"/>
              </a:spcAft>
              <a:tabLst>
                <a:tab pos="1000125" algn="l"/>
              </a:tabLst>
            </a:pPr>
            <a:r>
              <a:rPr lang="ru-RU" sz="1200" b="1" dirty="0">
                <a:solidFill>
                  <a:srgbClr val="222222"/>
                </a:solidFill>
                <a:effectLst/>
                <a:latin typeface="Nimbus Roman No9 L"/>
                <a:ea typeface="Times New Roman" panose="02020603050405020304" pitchFamily="18" charset="0"/>
                <a:cs typeface="Nimbus Roman No9 L"/>
              </a:rPr>
              <a:t>Широта</a:t>
            </a:r>
            <a:r>
              <a:rPr lang="ru-RU" sz="1200" dirty="0">
                <a:solidFill>
                  <a:srgbClr val="222222"/>
                </a:solidFill>
                <a:effectLst/>
                <a:latin typeface="Nimbus Roman No9 L"/>
                <a:ea typeface="Times New Roman" panose="02020603050405020304" pitchFamily="18" charset="0"/>
                <a:cs typeface="Nimbus Roman No9 L"/>
              </a:rPr>
              <a:t> образовательной среды является ее структурно-содержательной характеристикой, показывающей, какие субъекты, объекты, процессы и явления включены в данную образовательную среду. </a:t>
            </a:r>
            <a:endParaRPr lang="ru-RU" sz="1200" dirty="0">
              <a:effectLst/>
              <a:latin typeface="Nimbus Roman No9 L"/>
              <a:ea typeface="Times New Roman" panose="02020603050405020304" pitchFamily="18" charset="0"/>
            </a:endParaRPr>
          </a:p>
          <a:p>
            <a:pPr algn="just">
              <a:spcBef>
                <a:spcPts val="645"/>
              </a:spcBef>
              <a:spcAft>
                <a:spcPts val="645"/>
              </a:spcAft>
              <a:tabLst>
                <a:tab pos="1000125" algn="l"/>
              </a:tabLst>
            </a:pPr>
            <a:r>
              <a:rPr lang="ru-RU" sz="1200" b="1" dirty="0">
                <a:solidFill>
                  <a:srgbClr val="222222"/>
                </a:solidFill>
                <a:effectLst/>
                <a:latin typeface="Nimbus Roman No9 L"/>
                <a:ea typeface="Times New Roman" panose="02020603050405020304" pitchFamily="18" charset="0"/>
                <a:cs typeface="Nimbus Roman No9 L"/>
              </a:rPr>
              <a:t>Интенсивность</a:t>
            </a:r>
            <a:r>
              <a:rPr lang="ru-RU" sz="1200" dirty="0">
                <a:solidFill>
                  <a:srgbClr val="222222"/>
                </a:solidFill>
                <a:effectLst/>
                <a:latin typeface="Nimbus Roman No9 L"/>
                <a:ea typeface="Times New Roman" panose="02020603050405020304" pitchFamily="18" charset="0"/>
                <a:cs typeface="Nimbus Roman No9 L"/>
              </a:rPr>
              <a:t> образовательной среды является ее структурно-динамической характеристикой, показывающей степень насыщенности образовательной среды условиями, влияниями и возможностями, а также концентрированность их проявления. </a:t>
            </a:r>
            <a:endParaRPr lang="ru-RU" sz="1200" dirty="0">
              <a:effectLst/>
              <a:latin typeface="Nimbus Roman No9 L"/>
              <a:ea typeface="Times New Roman" panose="02020603050405020304" pitchFamily="18" charset="0"/>
            </a:endParaRPr>
          </a:p>
          <a:p>
            <a:pPr algn="just">
              <a:spcBef>
                <a:spcPts val="645"/>
              </a:spcBef>
              <a:spcAft>
                <a:spcPts val="645"/>
              </a:spcAft>
              <a:tabLst>
                <a:tab pos="1000125" algn="l"/>
              </a:tabLst>
            </a:pPr>
            <a:r>
              <a:rPr lang="ru-RU" sz="1200" dirty="0">
                <a:solidFill>
                  <a:srgbClr val="222222"/>
                </a:solidFill>
                <a:effectLst/>
                <a:latin typeface="Nimbus Roman No9 L"/>
                <a:ea typeface="Times New Roman" panose="02020603050405020304" pitchFamily="18" charset="0"/>
                <a:cs typeface="Nimbus Roman No9 L"/>
              </a:rPr>
              <a:t>Степень </a:t>
            </a:r>
            <a:r>
              <a:rPr lang="ru-RU" sz="1200" b="1" dirty="0" err="1">
                <a:solidFill>
                  <a:srgbClr val="222222"/>
                </a:solidFill>
                <a:effectLst/>
                <a:latin typeface="Nimbus Roman No9 L"/>
                <a:ea typeface="Times New Roman" panose="02020603050405020304" pitchFamily="18" charset="0"/>
                <a:cs typeface="Nimbus Roman No9 L"/>
              </a:rPr>
              <a:t>осознаваемости</a:t>
            </a:r>
            <a:r>
              <a:rPr lang="ru-RU" sz="1200" dirty="0">
                <a:solidFill>
                  <a:srgbClr val="222222"/>
                </a:solidFill>
                <a:effectLst/>
                <a:latin typeface="Nimbus Roman No9 L"/>
                <a:ea typeface="Times New Roman" panose="02020603050405020304" pitchFamily="18" charset="0"/>
                <a:cs typeface="Nimbus Roman No9 L"/>
              </a:rPr>
              <a:t> образовательной среды является показателем сознательной включенности в нее всех субъектов образовательного процесса. </a:t>
            </a:r>
            <a:endParaRPr lang="ru-RU" sz="1200" dirty="0">
              <a:effectLst/>
              <a:latin typeface="Nimbus Roman No9 L"/>
              <a:ea typeface="Times New Roman" panose="02020603050405020304" pitchFamily="18" charset="0"/>
            </a:endParaRPr>
          </a:p>
          <a:p>
            <a:pPr algn="just">
              <a:spcBef>
                <a:spcPts val="645"/>
              </a:spcBef>
              <a:spcAft>
                <a:spcPts val="645"/>
              </a:spcAft>
              <a:tabLst>
                <a:tab pos="1000125" algn="l"/>
              </a:tabLst>
            </a:pPr>
            <a:r>
              <a:rPr lang="ru-RU" sz="1200" b="1" dirty="0">
                <a:solidFill>
                  <a:srgbClr val="222222"/>
                </a:solidFill>
                <a:effectLst/>
                <a:latin typeface="Nimbus Roman No9 L"/>
                <a:ea typeface="Times New Roman" panose="02020603050405020304" pitchFamily="18" charset="0"/>
                <a:cs typeface="Nimbus Roman No9 L"/>
              </a:rPr>
              <a:t>Обобщенность</a:t>
            </a:r>
            <a:r>
              <a:rPr lang="ru-RU" sz="1200" dirty="0">
                <a:solidFill>
                  <a:srgbClr val="222222"/>
                </a:solidFill>
                <a:effectLst/>
                <a:latin typeface="Nimbus Roman No9 L"/>
                <a:ea typeface="Times New Roman" panose="02020603050405020304" pitchFamily="18" charset="0"/>
                <a:cs typeface="Nimbus Roman No9 L"/>
              </a:rPr>
              <a:t> образовательной среды характеризует степень координации деятельности всех субъектов данной образовательной среды. </a:t>
            </a:r>
            <a:endParaRPr lang="ru-RU" sz="1200" dirty="0">
              <a:effectLst/>
              <a:latin typeface="Nimbus Roman No9 L"/>
              <a:ea typeface="Times New Roman" panose="02020603050405020304" pitchFamily="18" charset="0"/>
            </a:endParaRPr>
          </a:p>
          <a:p>
            <a:pPr algn="just">
              <a:spcBef>
                <a:spcPts val="645"/>
              </a:spcBef>
              <a:spcAft>
                <a:spcPts val="645"/>
              </a:spcAft>
              <a:tabLst>
                <a:tab pos="1000125" algn="l"/>
              </a:tabLst>
            </a:pPr>
            <a:r>
              <a:rPr lang="ru-RU" sz="1200" b="1" dirty="0">
                <a:solidFill>
                  <a:srgbClr val="222222"/>
                </a:solidFill>
                <a:effectLst/>
                <a:latin typeface="Nimbus Roman No9 L"/>
                <a:ea typeface="Times New Roman" panose="02020603050405020304" pitchFamily="18" charset="0"/>
                <a:cs typeface="Nimbus Roman No9 L"/>
              </a:rPr>
              <a:t>Эмоциональность</a:t>
            </a:r>
            <a:r>
              <a:rPr lang="ru-RU" sz="1200" dirty="0">
                <a:solidFill>
                  <a:srgbClr val="222222"/>
                </a:solidFill>
                <a:effectLst/>
                <a:latin typeface="Nimbus Roman No9 L"/>
                <a:ea typeface="Times New Roman" panose="02020603050405020304" pitchFamily="18" charset="0"/>
                <a:cs typeface="Nimbus Roman No9 L"/>
              </a:rPr>
              <a:t> образовательной среды характеризует соотношение в ней эмоционального и рационального компонентов. </a:t>
            </a:r>
            <a:endParaRPr lang="ru-RU" sz="1200" dirty="0">
              <a:effectLst/>
              <a:latin typeface="Nimbus Roman No9 L"/>
              <a:ea typeface="Times New Roman" panose="02020603050405020304" pitchFamily="18" charset="0"/>
            </a:endParaRPr>
          </a:p>
          <a:p>
            <a:pPr algn="just">
              <a:spcBef>
                <a:spcPts val="645"/>
              </a:spcBef>
              <a:spcAft>
                <a:spcPts val="645"/>
              </a:spcAft>
              <a:tabLst>
                <a:tab pos="1000125" algn="l"/>
              </a:tabLst>
            </a:pPr>
            <a:r>
              <a:rPr lang="ru-RU" sz="1200" b="1" dirty="0">
                <a:solidFill>
                  <a:srgbClr val="222222"/>
                </a:solidFill>
                <a:effectLst/>
                <a:latin typeface="Nimbus Roman No9 L"/>
                <a:ea typeface="Times New Roman" panose="02020603050405020304" pitchFamily="18" charset="0"/>
                <a:cs typeface="Nimbus Roman No9 L"/>
              </a:rPr>
              <a:t>Доминантность</a:t>
            </a:r>
            <a:r>
              <a:rPr lang="ru-RU" sz="1200" dirty="0">
                <a:solidFill>
                  <a:srgbClr val="222222"/>
                </a:solidFill>
                <a:effectLst/>
                <a:latin typeface="Nimbus Roman No9 L"/>
                <a:ea typeface="Times New Roman" panose="02020603050405020304" pitchFamily="18" charset="0"/>
                <a:cs typeface="Nimbus Roman No9 L"/>
              </a:rPr>
              <a:t> образовательной среды характеризует значимость данной локальной среды в системе ценностей субъектов образовательного процесса. </a:t>
            </a:r>
            <a:endParaRPr lang="ru-RU" sz="1200" dirty="0">
              <a:effectLst/>
              <a:latin typeface="Nimbus Roman No9 L"/>
              <a:ea typeface="Times New Roman" panose="02020603050405020304" pitchFamily="18" charset="0"/>
            </a:endParaRPr>
          </a:p>
          <a:p>
            <a:pPr algn="just">
              <a:spcBef>
                <a:spcPts val="645"/>
              </a:spcBef>
              <a:spcAft>
                <a:spcPts val="645"/>
              </a:spcAft>
              <a:tabLst>
                <a:tab pos="1000125" algn="l"/>
              </a:tabLst>
            </a:pPr>
            <a:r>
              <a:rPr lang="ru-RU" sz="1200" b="1" dirty="0">
                <a:solidFill>
                  <a:srgbClr val="222222"/>
                </a:solidFill>
                <a:effectLst/>
                <a:latin typeface="Nimbus Roman No9 L"/>
                <a:ea typeface="Times New Roman" panose="02020603050405020304" pitchFamily="18" charset="0"/>
                <a:cs typeface="Nimbus Roman No9 L"/>
              </a:rPr>
              <a:t>Когерентность</a:t>
            </a:r>
            <a:r>
              <a:rPr lang="ru-RU" sz="1200" dirty="0">
                <a:solidFill>
                  <a:srgbClr val="222222"/>
                </a:solidFill>
                <a:effectLst/>
                <a:latin typeface="Nimbus Roman No9 L"/>
                <a:ea typeface="Times New Roman" panose="02020603050405020304" pitchFamily="18" charset="0"/>
                <a:cs typeface="Nimbus Roman No9 L"/>
              </a:rPr>
              <a:t> (согласованность) образовательной среды показывает степень согласованности влияния на личность данной локальной среды с влияниями других факторов среды обитания этой личности.</a:t>
            </a:r>
            <a:endParaRPr lang="ru-RU" sz="1200" dirty="0">
              <a:effectLst/>
              <a:latin typeface="Nimbus Roman No9 L"/>
              <a:ea typeface="Times New Roman" panose="02020603050405020304" pitchFamily="18" charset="0"/>
            </a:endParaRPr>
          </a:p>
          <a:p>
            <a:pPr algn="just">
              <a:spcBef>
                <a:spcPts val="645"/>
              </a:spcBef>
              <a:spcAft>
                <a:spcPts val="645"/>
              </a:spcAft>
              <a:tabLst>
                <a:tab pos="1000125" algn="l"/>
              </a:tabLst>
            </a:pPr>
            <a:r>
              <a:rPr lang="ru-RU" sz="1200" dirty="0">
                <a:solidFill>
                  <a:srgbClr val="222222"/>
                </a:solidFill>
                <a:effectLst/>
                <a:latin typeface="Nimbus Roman No9 L"/>
                <a:ea typeface="Nimbus Roman No9 L"/>
                <a:cs typeface="Nimbus Roman No9 L"/>
              </a:rPr>
              <a:t> </a:t>
            </a:r>
            <a:r>
              <a:rPr lang="ru-RU" sz="1200" b="1" dirty="0">
                <a:solidFill>
                  <a:srgbClr val="222222"/>
                </a:solidFill>
                <a:effectLst/>
                <a:latin typeface="Nimbus Roman No9 L"/>
                <a:ea typeface="Times New Roman" panose="02020603050405020304" pitchFamily="18" charset="0"/>
                <a:cs typeface="Nimbus Roman No9 L"/>
              </a:rPr>
              <a:t>Социальная активность</a:t>
            </a:r>
            <a:r>
              <a:rPr lang="ru-RU" sz="1200" dirty="0">
                <a:solidFill>
                  <a:srgbClr val="222222"/>
                </a:solidFill>
                <a:effectLst/>
                <a:latin typeface="Nimbus Roman No9 L"/>
                <a:ea typeface="Times New Roman" panose="02020603050405020304" pitchFamily="18" charset="0"/>
                <a:cs typeface="Nimbus Roman No9 L"/>
              </a:rPr>
              <a:t> образовательной среды является показателем ее социально ориентированного созидательного потенциала и экспансии данной образовательной среды в среду обитания. </a:t>
            </a:r>
            <a:endParaRPr lang="ru-RU" sz="1200" dirty="0">
              <a:effectLst/>
              <a:latin typeface="Nimbus Roman No9 L"/>
              <a:ea typeface="Times New Roman" panose="02020603050405020304" pitchFamily="18" charset="0"/>
            </a:endParaRPr>
          </a:p>
          <a:p>
            <a:pPr algn="just">
              <a:spcBef>
                <a:spcPts val="645"/>
              </a:spcBef>
              <a:spcAft>
                <a:spcPts val="645"/>
              </a:spcAft>
              <a:tabLst>
                <a:tab pos="1000125" algn="l"/>
              </a:tabLst>
            </a:pPr>
            <a:r>
              <a:rPr lang="ru-RU" sz="1200" b="1" dirty="0">
                <a:solidFill>
                  <a:srgbClr val="222222"/>
                </a:solidFill>
                <a:effectLst/>
                <a:latin typeface="Nimbus Roman No9 L"/>
                <a:ea typeface="Times New Roman" panose="02020603050405020304" pitchFamily="18" charset="0"/>
                <a:cs typeface="Nimbus Roman No9 L"/>
              </a:rPr>
              <a:t>Мобильность</a:t>
            </a:r>
            <a:r>
              <a:rPr lang="ru-RU" sz="1200" dirty="0">
                <a:solidFill>
                  <a:srgbClr val="222222"/>
                </a:solidFill>
                <a:effectLst/>
                <a:latin typeface="Nimbus Roman No9 L"/>
                <a:ea typeface="Times New Roman" panose="02020603050405020304" pitchFamily="18" charset="0"/>
                <a:cs typeface="Nimbus Roman No9 L"/>
              </a:rPr>
              <a:t> образовательной среды является показателем ее способности к органичным эволюционным изменениям в контексте взаимоотношений со средой обитания.</a:t>
            </a:r>
            <a:endParaRPr lang="ru-RU" sz="1200" dirty="0">
              <a:effectLst/>
              <a:latin typeface="Nimbus Roman No9 L"/>
              <a:ea typeface="Times New Roman" panose="02020603050405020304" pitchFamily="18" charset="0"/>
            </a:endParaRPr>
          </a:p>
          <a:p>
            <a:pPr algn="just">
              <a:spcBef>
                <a:spcPts val="645"/>
              </a:spcBef>
              <a:spcAft>
                <a:spcPts val="645"/>
              </a:spcAft>
              <a:tabLst>
                <a:tab pos="1000125" algn="l"/>
              </a:tabLst>
            </a:pPr>
            <a:r>
              <a:rPr lang="ru-RU" sz="1200" dirty="0">
                <a:solidFill>
                  <a:srgbClr val="222222"/>
                </a:solidFill>
                <a:effectLst/>
                <a:latin typeface="Nimbus Roman No9 L"/>
                <a:ea typeface="Nimbus Roman No9 L"/>
                <a:cs typeface="Nimbus Roman No9 L"/>
              </a:rPr>
              <a:t> </a:t>
            </a:r>
            <a:r>
              <a:rPr lang="ru-RU" sz="1200" b="1" dirty="0">
                <a:solidFill>
                  <a:srgbClr val="222222"/>
                </a:solidFill>
                <a:effectLst/>
                <a:latin typeface="Nimbus Roman No9 L"/>
                <a:ea typeface="Times New Roman" panose="02020603050405020304" pitchFamily="18" charset="0"/>
                <a:cs typeface="Nimbus Roman No9 L"/>
              </a:rPr>
              <a:t>Устойчивость</a:t>
            </a:r>
            <a:r>
              <a:rPr lang="ru-RU" sz="1200" dirty="0">
                <a:solidFill>
                  <a:srgbClr val="222222"/>
                </a:solidFill>
                <a:effectLst/>
                <a:latin typeface="Nimbus Roman No9 L"/>
                <a:ea typeface="Times New Roman" panose="02020603050405020304" pitchFamily="18" charset="0"/>
                <a:cs typeface="Nimbus Roman No9 L"/>
              </a:rPr>
              <a:t> образовательной среды характеризует ее стабильность во времени.</a:t>
            </a:r>
            <a:endParaRPr lang="ru-RU" sz="1200" dirty="0">
              <a:effectLst/>
              <a:latin typeface="Nimbus Roman No9 L"/>
              <a:ea typeface="Times New Roman" panose="02020603050405020304" pitchFamily="18" charset="0"/>
            </a:endParaRPr>
          </a:p>
        </p:txBody>
      </p:sp>
    </p:spTree>
    <p:extLst>
      <p:ext uri="{BB962C8B-B14F-4D97-AF65-F5344CB8AC3E}">
        <p14:creationId xmlns:p14="http://schemas.microsoft.com/office/powerpoint/2010/main" xmlns="" val="2237698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just"/>
            <a:r>
              <a:rPr lang="ru-RU" sz="1800">
                <a:solidFill>
                  <a:srgbClr val="222222"/>
                </a:solidFill>
                <a:effectLst/>
                <a:latin typeface="Nimbus Roman No9 L"/>
                <a:ea typeface="Times New Roman" panose="02020603050405020304" pitchFamily="18" charset="0"/>
                <a:cs typeface="Nimbus Roman No9 L"/>
              </a:rPr>
              <a:t>Определение уровней этих параметров осуществлялось с помощью соответствующих таблиц, каждая из которых отражала тот или иной блок педагогических возможностей школы. Безусловно, содержание пунктов данных таблиц не претендовало на полное отражение соответствующей школьной реальности, их задача состояла лишь в диагностике количества сил и средств, которые затрачиваются ОУ на различные направления образовательной деятельности.</a:t>
            </a:r>
            <a:endParaRPr lang="ru-RU" sz="1800">
              <a:effectLst/>
              <a:latin typeface="Times New Roman" panose="02020603050405020304" pitchFamily="18" charset="0"/>
              <a:ea typeface="Times New Roman" panose="02020603050405020304" pitchFamily="18" charset="0"/>
            </a:endParaRPr>
          </a:p>
          <a:p>
            <a:pPr algn="just"/>
            <a:r>
              <a:rPr lang="ru-RU" sz="1800">
                <a:solidFill>
                  <a:srgbClr val="222222"/>
                </a:solidFill>
                <a:effectLst/>
                <a:latin typeface="Nimbus Roman No9 L"/>
                <a:ea typeface="Times New Roman" panose="02020603050405020304" pitchFamily="18" charset="0"/>
                <a:cs typeface="Nimbus Roman No9 L"/>
              </a:rPr>
              <a:t>Выделенные параметры образовательной среды, безусловно, оказались в определенной степени связанными друг с другом, и в то же время, каждый из них имеет свой низкий или высокий показатель независимо от уровня показателей других параметров.</a:t>
            </a:r>
            <a:endParaRPr lang="ru-RU" sz="1800">
              <a:effectLst/>
              <a:latin typeface="Times New Roman" panose="02020603050405020304" pitchFamily="18" charset="0"/>
              <a:ea typeface="Times New Roman" panose="02020603050405020304" pitchFamily="18" charset="0"/>
            </a:endParaRPr>
          </a:p>
          <a:p>
            <a:pPr algn="just">
              <a:spcAft>
                <a:spcPts val="1415"/>
              </a:spcAft>
              <a:tabLst>
                <a:tab pos="1000125" algn="l"/>
              </a:tabLst>
            </a:pPr>
            <a:r>
              <a:rPr lang="ru-RU" sz="1800">
                <a:solidFill>
                  <a:srgbClr val="222222"/>
                </a:solidFill>
                <a:effectLst/>
                <a:latin typeface="Nimbus Roman No9 L"/>
                <a:ea typeface="Times New Roman" panose="02020603050405020304" pitchFamily="18" charset="0"/>
                <a:cs typeface="Nimbus Roman No9 L"/>
              </a:rPr>
              <a:t>Данная система параметров экспертизы образовательной среды позволяет производить ее системное описание, предоставляет возможность осуществлять мониторинг развития образовательной среды учебного заведения.</a:t>
            </a:r>
            <a:endParaRPr lang="ru-RU" sz="1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425174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415"/>
              </a:spcAft>
              <a:tabLst>
                <a:tab pos="1000125" algn="l"/>
              </a:tabLst>
            </a:pPr>
            <a:r>
              <a:rPr lang="ru-RU" sz="1600" dirty="0">
                <a:solidFill>
                  <a:srgbClr val="222222"/>
                </a:solidFill>
                <a:effectLst/>
                <a:latin typeface="Nimbus Roman No9 L"/>
                <a:ea typeface="Times New Roman" panose="02020603050405020304" pitchFamily="18" charset="0"/>
                <a:cs typeface="Nimbus Roman No9 L"/>
              </a:rPr>
              <a:t>Объект экспертизы: ГБДОУ детский сад № 77 Приморского района Санкт-Петербурга</a:t>
            </a:r>
            <a:endParaRPr lang="ru-RU" sz="1600" dirty="0">
              <a:effectLst/>
              <a:latin typeface="Times New Roman" panose="02020603050405020304" pitchFamily="18" charset="0"/>
              <a:ea typeface="Times New Roman" panose="02020603050405020304" pitchFamily="18" charset="0"/>
            </a:endParaRPr>
          </a:p>
          <a:p>
            <a:pPr algn="ctr">
              <a:spcAft>
                <a:spcPts val="1500"/>
              </a:spcAft>
              <a:tabLst>
                <a:tab pos="1000125" algn="l"/>
              </a:tabLst>
            </a:pPr>
            <a:r>
              <a:rPr lang="ru-RU" sz="1600" dirty="0">
                <a:solidFill>
                  <a:srgbClr val="333333"/>
                </a:solidFill>
                <a:effectLst/>
                <a:latin typeface="Nimbus Roman No9 L"/>
                <a:ea typeface="Times New Roman" panose="02020603050405020304" pitchFamily="18" charset="0"/>
                <a:cs typeface="Nimbus Roman No9 L"/>
              </a:rPr>
              <a:t>Экспертиза образовательной среды проводилась</a:t>
            </a:r>
          </a:p>
          <a:p>
            <a:pPr algn="ctr">
              <a:spcAft>
                <a:spcPts val="1500"/>
              </a:spcAft>
              <a:tabLst>
                <a:tab pos="1000125" algn="l"/>
              </a:tabLst>
            </a:pPr>
            <a:r>
              <a:rPr lang="ru-RU" sz="1600" dirty="0">
                <a:solidFill>
                  <a:srgbClr val="333333"/>
                </a:solidFill>
                <a:effectLst/>
                <a:latin typeface="Nimbus Roman No9 L"/>
                <a:ea typeface="Times New Roman" panose="02020603050405020304" pitchFamily="18" charset="0"/>
                <a:cs typeface="Nimbus Roman No9 L"/>
              </a:rPr>
              <a:t> в 2019-2020 году и в 2021-2022 году.</a:t>
            </a:r>
          </a:p>
          <a:p>
            <a:pPr algn="just">
              <a:spcAft>
                <a:spcPts val="1500"/>
              </a:spcAft>
              <a:tabLst>
                <a:tab pos="1000125" algn="l"/>
              </a:tabLst>
            </a:pPr>
            <a:r>
              <a:rPr lang="ru-RU" sz="1600" dirty="0">
                <a:solidFill>
                  <a:srgbClr val="333333"/>
                </a:solidFill>
                <a:effectLst/>
                <a:latin typeface="Nimbus Roman No9 L"/>
                <a:ea typeface="Times New Roman" panose="02020603050405020304" pitchFamily="18" charset="0"/>
                <a:cs typeface="Nimbus Roman No9 L"/>
              </a:rPr>
              <a:t>В результате исследования параметров образовательной среды мы получили следующие результаты от четырех групп респондентов – администрации, педагогов, специалистов родителей (всего 36 участников).</a:t>
            </a:r>
            <a:endParaRPr lang="ru-RU" sz="1600" dirty="0">
              <a:effectLst/>
              <a:latin typeface="Times New Roman" panose="02020603050405020304" pitchFamily="18" charset="0"/>
              <a:ea typeface="Times New Roman" panose="02020603050405020304" pitchFamily="18" charset="0"/>
            </a:endParaRPr>
          </a:p>
          <a:p>
            <a:pPr algn="ctr">
              <a:spcAft>
                <a:spcPts val="1500"/>
              </a:spcAft>
              <a:tabLst>
                <a:tab pos="1000125" algn="l"/>
              </a:tabLst>
            </a:pPr>
            <a:r>
              <a:rPr lang="ru-RU" sz="1600" b="1" dirty="0">
                <a:solidFill>
                  <a:srgbClr val="333333"/>
                </a:solidFill>
                <a:effectLst/>
                <a:latin typeface="Nimbus Roman No9 L"/>
                <a:ea typeface="Times New Roman" panose="02020603050405020304" pitchFamily="18" charset="0"/>
                <a:cs typeface="Nimbus Roman No9 L"/>
              </a:rPr>
              <a:t>Результаты экспертизы образовательной среды ГБДОУ детский сад № 77 Приморского района в 2019-2020 году</a:t>
            </a: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b="1" dirty="0">
              <a:solidFill>
                <a:srgbClr val="333333"/>
              </a:solidFill>
              <a:latin typeface="Nimbus Roman No9 L"/>
              <a:ea typeface="Times New Roman" panose="02020603050405020304" pitchFamily="18" charset="0"/>
              <a:cs typeface="Nimbus Roman No9 L"/>
            </a:endParaRPr>
          </a:p>
          <a:p>
            <a:pPr algn="ctr">
              <a:spcAft>
                <a:spcPts val="1500"/>
              </a:spcAft>
              <a:tabLst>
                <a:tab pos="1000125" algn="l"/>
              </a:tabLst>
            </a:pPr>
            <a:endParaRPr lang="ru-RU" sz="1800" b="1" dirty="0">
              <a:solidFill>
                <a:srgbClr val="333333"/>
              </a:solidFill>
              <a:effectLst/>
              <a:latin typeface="Nimbus Roman No9 L"/>
              <a:ea typeface="Times New Roman" panose="02020603050405020304" pitchFamily="18" charset="0"/>
              <a:cs typeface="Nimbus Roman No9 L"/>
            </a:endParaRPr>
          </a:p>
          <a:p>
            <a:pPr algn="ctr">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a:p>
            <a:pPr algn="just">
              <a:spcAft>
                <a:spcPts val="1500"/>
              </a:spcAft>
              <a:tabLst>
                <a:tab pos="1000125" algn="l"/>
              </a:tabLst>
            </a:pPr>
            <a:endParaRPr lang="ru-RU" sz="1800" dirty="0">
              <a:effectLst/>
              <a:latin typeface="Times New Roman" panose="02020603050405020304" pitchFamily="18" charset="0"/>
              <a:ea typeface="Times New Roman" panose="02020603050405020304" pitchFamily="18" charset="0"/>
            </a:endParaRPr>
          </a:p>
        </p:txBody>
      </p:sp>
      <p:graphicFrame>
        <p:nvGraphicFramePr>
          <p:cNvPr id="4" name="Таблица 3">
            <a:extLst>
              <a:ext uri="{FF2B5EF4-FFF2-40B4-BE49-F238E27FC236}">
                <a16:creationId xmlns:a16="http://schemas.microsoft.com/office/drawing/2014/main" xmlns="" id="{1EA53FC5-638B-48CA-9B31-69EF4A0F47A7}"/>
              </a:ext>
            </a:extLst>
          </p:cNvPr>
          <p:cNvGraphicFramePr>
            <a:graphicFrameLocks noGrp="1"/>
          </p:cNvGraphicFramePr>
          <p:nvPr>
            <p:extLst>
              <p:ext uri="{D42A27DB-BD31-4B8C-83A1-F6EECF244321}">
                <p14:modId xmlns:p14="http://schemas.microsoft.com/office/powerpoint/2010/main" xmlns="" val="1700324605"/>
              </p:ext>
            </p:extLst>
          </p:nvPr>
        </p:nvGraphicFramePr>
        <p:xfrm>
          <a:off x="627321" y="3274828"/>
          <a:ext cx="7708605" cy="2785731"/>
        </p:xfrm>
        <a:graphic>
          <a:graphicData uri="http://schemas.openxmlformats.org/drawingml/2006/table">
            <a:tbl>
              <a:tblPr>
                <a:tableStyleId>{5C22544A-7EE6-4342-B048-85BDC9FD1C3A}</a:tableStyleId>
              </a:tblPr>
              <a:tblGrid>
                <a:gridCol w="700046">
                  <a:extLst>
                    <a:ext uri="{9D8B030D-6E8A-4147-A177-3AD203B41FA5}">
                      <a16:colId xmlns:a16="http://schemas.microsoft.com/office/drawing/2014/main" xmlns="" val="394104009"/>
                    </a:ext>
                  </a:extLst>
                </a:gridCol>
                <a:gridCol w="700046">
                  <a:extLst>
                    <a:ext uri="{9D8B030D-6E8A-4147-A177-3AD203B41FA5}">
                      <a16:colId xmlns:a16="http://schemas.microsoft.com/office/drawing/2014/main" xmlns="" val="493131525"/>
                    </a:ext>
                  </a:extLst>
                </a:gridCol>
                <a:gridCol w="700782">
                  <a:extLst>
                    <a:ext uri="{9D8B030D-6E8A-4147-A177-3AD203B41FA5}">
                      <a16:colId xmlns:a16="http://schemas.microsoft.com/office/drawing/2014/main" xmlns="" val="3506870863"/>
                    </a:ext>
                  </a:extLst>
                </a:gridCol>
                <a:gridCol w="700046">
                  <a:extLst>
                    <a:ext uri="{9D8B030D-6E8A-4147-A177-3AD203B41FA5}">
                      <a16:colId xmlns:a16="http://schemas.microsoft.com/office/drawing/2014/main" xmlns="" val="3947639276"/>
                    </a:ext>
                  </a:extLst>
                </a:gridCol>
                <a:gridCol w="700782">
                  <a:extLst>
                    <a:ext uri="{9D8B030D-6E8A-4147-A177-3AD203B41FA5}">
                      <a16:colId xmlns:a16="http://schemas.microsoft.com/office/drawing/2014/main" xmlns="" val="4143926410"/>
                    </a:ext>
                  </a:extLst>
                </a:gridCol>
                <a:gridCol w="700046">
                  <a:extLst>
                    <a:ext uri="{9D8B030D-6E8A-4147-A177-3AD203B41FA5}">
                      <a16:colId xmlns:a16="http://schemas.microsoft.com/office/drawing/2014/main" xmlns="" val="1089413197"/>
                    </a:ext>
                  </a:extLst>
                </a:gridCol>
                <a:gridCol w="712560">
                  <a:extLst>
                    <a:ext uri="{9D8B030D-6E8A-4147-A177-3AD203B41FA5}">
                      <a16:colId xmlns:a16="http://schemas.microsoft.com/office/drawing/2014/main" xmlns="" val="1833137095"/>
                    </a:ext>
                  </a:extLst>
                </a:gridCol>
                <a:gridCol w="688269">
                  <a:extLst>
                    <a:ext uri="{9D8B030D-6E8A-4147-A177-3AD203B41FA5}">
                      <a16:colId xmlns:a16="http://schemas.microsoft.com/office/drawing/2014/main" xmlns="" val="628349611"/>
                    </a:ext>
                  </a:extLst>
                </a:gridCol>
                <a:gridCol w="700782">
                  <a:extLst>
                    <a:ext uri="{9D8B030D-6E8A-4147-A177-3AD203B41FA5}">
                      <a16:colId xmlns:a16="http://schemas.microsoft.com/office/drawing/2014/main" xmlns="" val="1100094592"/>
                    </a:ext>
                  </a:extLst>
                </a:gridCol>
                <a:gridCol w="700046">
                  <a:extLst>
                    <a:ext uri="{9D8B030D-6E8A-4147-A177-3AD203B41FA5}">
                      <a16:colId xmlns:a16="http://schemas.microsoft.com/office/drawing/2014/main" xmlns="" val="2129279510"/>
                    </a:ext>
                  </a:extLst>
                </a:gridCol>
                <a:gridCol w="705200">
                  <a:extLst>
                    <a:ext uri="{9D8B030D-6E8A-4147-A177-3AD203B41FA5}">
                      <a16:colId xmlns:a16="http://schemas.microsoft.com/office/drawing/2014/main" xmlns="" val="2918373015"/>
                    </a:ext>
                  </a:extLst>
                </a:gridCol>
              </a:tblGrid>
              <a:tr h="1153329">
                <a:tc>
                  <a:txBody>
                    <a:bodyPr/>
                    <a:lstStyle/>
                    <a:p>
                      <a:pPr algn="ctr"/>
                      <a:r>
                        <a:rPr lang="ru-RU" sz="1100">
                          <a:effectLst/>
                        </a:rPr>
                        <a:t>участники экспертизы</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широта</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интенсивность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осознаваемость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dirty="0">
                          <a:effectLst/>
                        </a:rPr>
                        <a:t>обобщенность</a:t>
                      </a:r>
                      <a:endParaRPr lang="ru-RU" sz="1200" dirty="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эмоциональность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доминантность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когерентность (согласованность)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социальная активность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мобильность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устойчивость</a:t>
                      </a:r>
                      <a:endParaRPr lang="ru-RU" sz="1200">
                        <a:effectLst/>
                        <a:latin typeface="Times New Roman" panose="02020603050405020304" pitchFamily="18" charset="0"/>
                        <a:ea typeface="Times New Roman" panose="02020603050405020304" pitchFamily="18" charset="0"/>
                      </a:endParaRPr>
                    </a:p>
                  </a:txBody>
                  <a:tcPr marL="34925" marR="34925" marT="34925" marB="34925"/>
                </a:tc>
                <a:extLst>
                  <a:ext uri="{0D108BD9-81ED-4DB2-BD59-A6C34878D82A}">
                    <a16:rowId xmlns:a16="http://schemas.microsoft.com/office/drawing/2014/main" xmlns="" val="2519568493"/>
                  </a:ext>
                </a:extLst>
              </a:tr>
              <a:tr h="514562">
                <a:tc>
                  <a:txBody>
                    <a:bodyPr/>
                    <a:lstStyle/>
                    <a:p>
                      <a:pPr algn="ctr"/>
                      <a:r>
                        <a:rPr lang="ru-RU" sz="1100">
                          <a:effectLst/>
                        </a:rPr>
                        <a:t>администрация</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2.4</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5</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5.4</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5.5</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2</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8.4</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2.4</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4.4</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7.3</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1.8</a:t>
                      </a:r>
                      <a:endParaRPr lang="ru-RU" sz="1200">
                        <a:effectLst/>
                        <a:latin typeface="Times New Roman" panose="02020603050405020304" pitchFamily="18" charset="0"/>
                        <a:ea typeface="Times New Roman" panose="02020603050405020304" pitchFamily="18" charset="0"/>
                      </a:endParaRPr>
                    </a:p>
                  </a:txBody>
                  <a:tcPr marL="34925" marR="34925" marT="34925" marB="34925"/>
                </a:tc>
                <a:extLst>
                  <a:ext uri="{0D108BD9-81ED-4DB2-BD59-A6C34878D82A}">
                    <a16:rowId xmlns:a16="http://schemas.microsoft.com/office/drawing/2014/main" xmlns="" val="2770126416"/>
                  </a:ext>
                </a:extLst>
              </a:tr>
              <a:tr h="301639">
                <a:tc>
                  <a:txBody>
                    <a:bodyPr/>
                    <a:lstStyle/>
                    <a:p>
                      <a:pPr algn="ctr"/>
                      <a:r>
                        <a:rPr lang="ru-RU" sz="1100">
                          <a:effectLst/>
                        </a:rPr>
                        <a:t>педагоги</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2.1</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4.9</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4.2</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5.7</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3.8</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8.2</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2.3</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3.7</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5.1</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2</a:t>
                      </a:r>
                      <a:endParaRPr lang="ru-RU" sz="1200">
                        <a:effectLst/>
                        <a:latin typeface="Times New Roman" panose="02020603050405020304" pitchFamily="18" charset="0"/>
                        <a:ea typeface="Times New Roman" panose="02020603050405020304" pitchFamily="18" charset="0"/>
                      </a:endParaRPr>
                    </a:p>
                  </a:txBody>
                  <a:tcPr marL="34925" marR="34925" marT="34925" marB="34925"/>
                </a:tc>
                <a:extLst>
                  <a:ext uri="{0D108BD9-81ED-4DB2-BD59-A6C34878D82A}">
                    <a16:rowId xmlns:a16="http://schemas.microsoft.com/office/drawing/2014/main" xmlns="" val="1161870816"/>
                  </a:ext>
                </a:extLst>
              </a:tr>
              <a:tr h="514562">
                <a:tc>
                  <a:txBody>
                    <a:bodyPr/>
                    <a:lstStyle/>
                    <a:p>
                      <a:pPr algn="ctr"/>
                      <a:r>
                        <a:rPr lang="ru-RU" sz="1100">
                          <a:effectLst/>
                        </a:rPr>
                        <a:t>специалисты</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1.3</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4.4</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3.2</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5.1</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2.2</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8.8</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1.6</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5.2</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2.6</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1.7</a:t>
                      </a:r>
                      <a:endParaRPr lang="ru-RU" sz="1200">
                        <a:effectLst/>
                        <a:latin typeface="Times New Roman" panose="02020603050405020304" pitchFamily="18" charset="0"/>
                        <a:ea typeface="Times New Roman" panose="02020603050405020304" pitchFamily="18" charset="0"/>
                      </a:endParaRPr>
                    </a:p>
                  </a:txBody>
                  <a:tcPr marL="34925" marR="34925" marT="34925" marB="34925"/>
                </a:tc>
                <a:extLst>
                  <a:ext uri="{0D108BD9-81ED-4DB2-BD59-A6C34878D82A}">
                    <a16:rowId xmlns:a16="http://schemas.microsoft.com/office/drawing/2014/main" xmlns="" val="306948944"/>
                  </a:ext>
                </a:extLst>
              </a:tr>
              <a:tr h="301639">
                <a:tc>
                  <a:txBody>
                    <a:bodyPr/>
                    <a:lstStyle/>
                    <a:p>
                      <a:pPr algn="ctr"/>
                      <a:r>
                        <a:rPr lang="ru-RU" sz="1100">
                          <a:effectLst/>
                        </a:rPr>
                        <a:t>родители</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1.6</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3.4</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5.1</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6</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3.5</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7.8</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2.8</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4.8</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a:effectLst/>
                        </a:rPr>
                        <a:t>4.2</a:t>
                      </a:r>
                      <a:endParaRPr lang="ru-RU" sz="1200">
                        <a:effectLst/>
                        <a:latin typeface="Times New Roman" panose="02020603050405020304" pitchFamily="18" charset="0"/>
                        <a:ea typeface="Times New Roman" panose="02020603050405020304" pitchFamily="18" charset="0"/>
                      </a:endParaRPr>
                    </a:p>
                  </a:txBody>
                  <a:tcPr marL="34925" marR="34925" marT="34925" marB="34925"/>
                </a:tc>
                <a:tc>
                  <a:txBody>
                    <a:bodyPr/>
                    <a:lstStyle/>
                    <a:p>
                      <a:pPr algn="ctr"/>
                      <a:r>
                        <a:rPr lang="ru-RU" sz="1100" dirty="0">
                          <a:effectLst/>
                        </a:rPr>
                        <a:t>1.8</a:t>
                      </a:r>
                      <a:endParaRPr lang="ru-RU" sz="1200" dirty="0">
                        <a:effectLst/>
                        <a:latin typeface="Times New Roman" panose="02020603050405020304" pitchFamily="18" charset="0"/>
                        <a:ea typeface="Times New Roman" panose="02020603050405020304" pitchFamily="18" charset="0"/>
                      </a:endParaRPr>
                    </a:p>
                  </a:txBody>
                  <a:tcPr marL="34925" marR="34925" marT="34925" marB="34925"/>
                </a:tc>
                <a:extLst>
                  <a:ext uri="{0D108BD9-81ED-4DB2-BD59-A6C34878D82A}">
                    <a16:rowId xmlns:a16="http://schemas.microsoft.com/office/drawing/2014/main" xmlns="" val="539236455"/>
                  </a:ext>
                </a:extLst>
              </a:tr>
            </a:tbl>
          </a:graphicData>
        </a:graphic>
      </p:graphicFrame>
    </p:spTree>
    <p:extLst>
      <p:ext uri="{BB962C8B-B14F-4D97-AF65-F5344CB8AC3E}">
        <p14:creationId xmlns:p14="http://schemas.microsoft.com/office/powerpoint/2010/main" xmlns="" val="4075352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415"/>
              </a:spcAft>
            </a:pPr>
            <a:r>
              <a:rPr lang="ru-RU" sz="1800" b="1" dirty="0">
                <a:solidFill>
                  <a:srgbClr val="333333"/>
                </a:solidFill>
                <a:effectLst/>
                <a:latin typeface="Nimbus Roman No9 L"/>
                <a:ea typeface="Times New Roman" panose="02020603050405020304" pitchFamily="18" charset="0"/>
                <a:cs typeface="Nimbus Roman No9 L"/>
              </a:rPr>
              <a:t>Экспертиза образовательной среды ГБДОУ детский сад № 77 Приморского района Санкт-Петербурга за 2019-2020 учебный год</a:t>
            </a:r>
          </a:p>
          <a:p>
            <a:pPr algn="ctr">
              <a:spcAft>
                <a:spcPts val="1415"/>
              </a:spcAft>
            </a:pPr>
            <a:endParaRPr lang="ru-RU" b="1" dirty="0">
              <a:solidFill>
                <a:srgbClr val="333333"/>
              </a:solidFill>
              <a:latin typeface="Nimbus Roman No9 L"/>
              <a:ea typeface="Times New Roman" panose="02020603050405020304" pitchFamily="18" charset="0"/>
            </a:endParaRPr>
          </a:p>
          <a:p>
            <a:pPr algn="ctr">
              <a:spcAft>
                <a:spcPts val="1415"/>
              </a:spcAft>
            </a:pPr>
            <a:endParaRPr lang="ru-RU" sz="1800" b="1" dirty="0">
              <a:solidFill>
                <a:srgbClr val="333333"/>
              </a:solidFill>
              <a:effectLst/>
              <a:latin typeface="Nimbus Roman No9 L"/>
              <a:ea typeface="Times New Roman" panose="02020603050405020304" pitchFamily="18" charset="0"/>
            </a:endParaRPr>
          </a:p>
          <a:p>
            <a:pPr algn="ctr">
              <a:spcAft>
                <a:spcPts val="1415"/>
              </a:spcAft>
            </a:pPr>
            <a:endParaRPr lang="ru-RU" b="1" dirty="0">
              <a:solidFill>
                <a:srgbClr val="333333"/>
              </a:solidFill>
              <a:latin typeface="Nimbus Roman No9 L"/>
              <a:ea typeface="Times New Roman" panose="02020603050405020304" pitchFamily="18" charset="0"/>
            </a:endParaRPr>
          </a:p>
          <a:p>
            <a:pPr algn="ctr">
              <a:spcAft>
                <a:spcPts val="1415"/>
              </a:spcAft>
            </a:pPr>
            <a:endParaRPr lang="ru-RU" sz="1800" b="1" dirty="0">
              <a:solidFill>
                <a:srgbClr val="333333"/>
              </a:solidFill>
              <a:effectLst/>
              <a:latin typeface="Nimbus Roman No9 L"/>
              <a:ea typeface="Times New Roman" panose="02020603050405020304" pitchFamily="18" charset="0"/>
            </a:endParaRPr>
          </a:p>
          <a:p>
            <a:pPr algn="ctr">
              <a:spcAft>
                <a:spcPts val="1415"/>
              </a:spcAft>
            </a:pPr>
            <a:endParaRPr lang="ru-RU" b="1" dirty="0">
              <a:solidFill>
                <a:srgbClr val="333333"/>
              </a:solidFill>
              <a:latin typeface="Nimbus Roman No9 L"/>
              <a:ea typeface="Times New Roman" panose="02020603050405020304" pitchFamily="18" charset="0"/>
            </a:endParaRPr>
          </a:p>
          <a:p>
            <a:pPr algn="ctr">
              <a:spcAft>
                <a:spcPts val="1415"/>
              </a:spcAft>
            </a:pPr>
            <a:endParaRPr lang="ru-RU" sz="1800" b="1" dirty="0">
              <a:solidFill>
                <a:srgbClr val="333333"/>
              </a:solidFill>
              <a:effectLst/>
              <a:latin typeface="Nimbus Roman No9 L"/>
              <a:ea typeface="Times New Roman" panose="02020603050405020304" pitchFamily="18" charset="0"/>
            </a:endParaRPr>
          </a:p>
          <a:p>
            <a:pPr algn="ctr">
              <a:spcAft>
                <a:spcPts val="1415"/>
              </a:spcAft>
            </a:pPr>
            <a:endParaRPr lang="ru-RU" b="1" dirty="0">
              <a:solidFill>
                <a:srgbClr val="333333"/>
              </a:solidFill>
              <a:latin typeface="Nimbus Roman No9 L"/>
              <a:ea typeface="Times New Roman" panose="02020603050405020304" pitchFamily="18" charset="0"/>
            </a:endParaRPr>
          </a:p>
          <a:p>
            <a:pPr algn="ctr">
              <a:spcAft>
                <a:spcPts val="1415"/>
              </a:spcAft>
            </a:pPr>
            <a:endParaRPr lang="ru-RU" sz="1800" b="1" dirty="0">
              <a:solidFill>
                <a:srgbClr val="333333"/>
              </a:solidFill>
              <a:effectLst/>
              <a:latin typeface="Nimbus Roman No9 L"/>
              <a:ea typeface="Times New Roman" panose="02020603050405020304" pitchFamily="18" charset="0"/>
            </a:endParaRPr>
          </a:p>
          <a:p>
            <a:pPr algn="ctr">
              <a:spcAft>
                <a:spcPts val="1415"/>
              </a:spcAft>
            </a:pPr>
            <a:endParaRPr lang="ru-RU" b="1" dirty="0">
              <a:solidFill>
                <a:srgbClr val="333333"/>
              </a:solidFill>
              <a:latin typeface="Nimbus Roman No9 L"/>
              <a:ea typeface="Times New Roman" panose="02020603050405020304" pitchFamily="18" charset="0"/>
            </a:endParaRPr>
          </a:p>
          <a:p>
            <a:pPr algn="ctr">
              <a:spcAft>
                <a:spcPts val="1415"/>
              </a:spcAft>
            </a:pPr>
            <a:endParaRPr lang="ru-RU" sz="1800" b="1" dirty="0">
              <a:solidFill>
                <a:srgbClr val="333333"/>
              </a:solidFill>
              <a:effectLst/>
              <a:latin typeface="Nimbus Roman No9 L"/>
              <a:ea typeface="Times New Roman" panose="02020603050405020304" pitchFamily="18" charset="0"/>
            </a:endParaRPr>
          </a:p>
          <a:p>
            <a:pPr algn="ctr">
              <a:spcAft>
                <a:spcPts val="1415"/>
              </a:spcAft>
            </a:pPr>
            <a:endParaRPr lang="ru-RU" b="1" dirty="0">
              <a:solidFill>
                <a:srgbClr val="333333"/>
              </a:solidFill>
              <a:latin typeface="Nimbus Roman No9 L"/>
              <a:ea typeface="Times New Roman" panose="02020603050405020304" pitchFamily="18" charset="0"/>
            </a:endParaRPr>
          </a:p>
          <a:p>
            <a:pPr algn="ctr">
              <a:spcAft>
                <a:spcPts val="1415"/>
              </a:spcAft>
            </a:pPr>
            <a:endParaRPr lang="ru-RU" sz="1800" dirty="0">
              <a:effectLst/>
              <a:latin typeface="Times New Roman" panose="02020603050405020304" pitchFamily="18" charset="0"/>
              <a:ea typeface="Times New Roman" panose="02020603050405020304" pitchFamily="18" charset="0"/>
            </a:endParaRPr>
          </a:p>
        </p:txBody>
      </p:sp>
      <p:pic>
        <p:nvPicPr>
          <p:cNvPr id="2" name="Рисунок 1">
            <a:extLst>
              <a:ext uri="{FF2B5EF4-FFF2-40B4-BE49-F238E27FC236}">
                <a16:creationId xmlns:a16="http://schemas.microsoft.com/office/drawing/2014/main" xmlns="" id="{AB845FC1-3F6B-4919-B8D2-4D60FA5F7451}"/>
              </a:ext>
            </a:extLst>
          </p:cNvPr>
          <p:cNvPicPr>
            <a:picLocks noChangeAspect="1"/>
          </p:cNvPicPr>
          <p:nvPr/>
        </p:nvPicPr>
        <p:blipFill>
          <a:blip r:embed="rId2" cstate="print"/>
          <a:stretch>
            <a:fillRect/>
          </a:stretch>
        </p:blipFill>
        <p:spPr>
          <a:xfrm>
            <a:off x="719192" y="987278"/>
            <a:ext cx="7510408" cy="4775569"/>
          </a:xfrm>
          <a:prstGeom prst="rect">
            <a:avLst/>
          </a:prstGeom>
        </p:spPr>
      </p:pic>
    </p:spTree>
    <p:extLst>
      <p:ext uri="{BB962C8B-B14F-4D97-AF65-F5344CB8AC3E}">
        <p14:creationId xmlns:p14="http://schemas.microsoft.com/office/powerpoint/2010/main" xmlns="" val="3973800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lgn="ctr">
              <a:spcAft>
                <a:spcPts val="1415"/>
              </a:spcAft>
            </a:pPr>
            <a:r>
              <a:rPr lang="ru-RU" sz="1800" b="1" dirty="0">
                <a:solidFill>
                  <a:srgbClr val="333333"/>
                </a:solidFill>
                <a:effectLst/>
                <a:latin typeface="Nimbus Roman No9 L"/>
                <a:ea typeface="Times New Roman" panose="02020603050405020304" pitchFamily="18" charset="0"/>
                <a:cs typeface="Nimbus Roman No9 L"/>
              </a:rPr>
              <a:t>Экспертиза образовательной среды ГБДОУ детский сад № 77 Приморского района Санкт-Петербурга за 2019-2020 учебный год</a:t>
            </a:r>
          </a:p>
          <a:p>
            <a:pPr algn="ctr">
              <a:spcAft>
                <a:spcPts val="1415"/>
              </a:spcAft>
            </a:pPr>
            <a:endParaRPr lang="ru-RU" b="1" dirty="0">
              <a:solidFill>
                <a:srgbClr val="333333"/>
              </a:solidFill>
              <a:latin typeface="Nimbus Roman No9 L"/>
              <a:ea typeface="Times New Roman" panose="02020603050405020304" pitchFamily="18" charset="0"/>
            </a:endParaRPr>
          </a:p>
          <a:p>
            <a:pPr algn="ctr">
              <a:spcAft>
                <a:spcPts val="1415"/>
              </a:spcAft>
            </a:pPr>
            <a:endParaRPr lang="ru-RU" sz="1800" b="1" dirty="0">
              <a:solidFill>
                <a:srgbClr val="333333"/>
              </a:solidFill>
              <a:effectLst/>
              <a:latin typeface="Nimbus Roman No9 L"/>
              <a:ea typeface="Times New Roman" panose="02020603050405020304" pitchFamily="18" charset="0"/>
            </a:endParaRPr>
          </a:p>
          <a:p>
            <a:pPr algn="ctr">
              <a:spcAft>
                <a:spcPts val="1415"/>
              </a:spcAft>
            </a:pPr>
            <a:endParaRPr lang="ru-RU" b="1" dirty="0">
              <a:solidFill>
                <a:srgbClr val="333333"/>
              </a:solidFill>
              <a:latin typeface="Nimbus Roman No9 L"/>
              <a:ea typeface="Times New Roman" panose="02020603050405020304" pitchFamily="18" charset="0"/>
            </a:endParaRPr>
          </a:p>
          <a:p>
            <a:pPr algn="ctr">
              <a:spcAft>
                <a:spcPts val="1415"/>
              </a:spcAft>
            </a:pPr>
            <a:endParaRPr lang="ru-RU" sz="1800" b="1" dirty="0">
              <a:solidFill>
                <a:srgbClr val="333333"/>
              </a:solidFill>
              <a:effectLst/>
              <a:latin typeface="Nimbus Roman No9 L"/>
              <a:ea typeface="Times New Roman" panose="02020603050405020304" pitchFamily="18" charset="0"/>
            </a:endParaRPr>
          </a:p>
          <a:p>
            <a:pPr algn="ctr">
              <a:spcAft>
                <a:spcPts val="1415"/>
              </a:spcAft>
            </a:pPr>
            <a:endParaRPr lang="ru-RU" b="1" dirty="0">
              <a:solidFill>
                <a:srgbClr val="333333"/>
              </a:solidFill>
              <a:latin typeface="Nimbus Roman No9 L"/>
              <a:ea typeface="Times New Roman" panose="02020603050405020304" pitchFamily="18" charset="0"/>
            </a:endParaRPr>
          </a:p>
          <a:p>
            <a:pPr algn="ctr">
              <a:spcAft>
                <a:spcPts val="1415"/>
              </a:spcAft>
            </a:pPr>
            <a:endParaRPr lang="ru-RU" sz="1800" b="1" dirty="0">
              <a:solidFill>
                <a:srgbClr val="333333"/>
              </a:solidFill>
              <a:effectLst/>
              <a:latin typeface="Nimbus Roman No9 L"/>
              <a:ea typeface="Times New Roman" panose="02020603050405020304" pitchFamily="18" charset="0"/>
            </a:endParaRPr>
          </a:p>
          <a:p>
            <a:pPr algn="ctr">
              <a:spcAft>
                <a:spcPts val="1415"/>
              </a:spcAft>
            </a:pPr>
            <a:endParaRPr lang="ru-RU" b="1" dirty="0">
              <a:solidFill>
                <a:srgbClr val="333333"/>
              </a:solidFill>
              <a:latin typeface="Nimbus Roman No9 L"/>
              <a:ea typeface="Times New Roman" panose="02020603050405020304" pitchFamily="18" charset="0"/>
            </a:endParaRPr>
          </a:p>
          <a:p>
            <a:pPr algn="ctr">
              <a:spcAft>
                <a:spcPts val="1415"/>
              </a:spcAft>
            </a:pPr>
            <a:endParaRPr lang="ru-RU" sz="1800" b="1" dirty="0">
              <a:solidFill>
                <a:srgbClr val="333333"/>
              </a:solidFill>
              <a:effectLst/>
              <a:latin typeface="Nimbus Roman No9 L"/>
              <a:ea typeface="Times New Roman" panose="02020603050405020304" pitchFamily="18" charset="0"/>
            </a:endParaRPr>
          </a:p>
          <a:p>
            <a:pPr algn="ctr">
              <a:spcAft>
                <a:spcPts val="1415"/>
              </a:spcAft>
            </a:pPr>
            <a:endParaRPr lang="ru-RU" b="1" dirty="0">
              <a:solidFill>
                <a:srgbClr val="333333"/>
              </a:solidFill>
              <a:latin typeface="Nimbus Roman No9 L"/>
              <a:ea typeface="Times New Roman" panose="02020603050405020304" pitchFamily="18" charset="0"/>
            </a:endParaRPr>
          </a:p>
          <a:p>
            <a:pPr algn="ctr">
              <a:spcAft>
                <a:spcPts val="1415"/>
              </a:spcAft>
            </a:pPr>
            <a:endParaRPr lang="ru-RU" sz="1800" b="1" dirty="0">
              <a:solidFill>
                <a:srgbClr val="333333"/>
              </a:solidFill>
              <a:effectLst/>
              <a:latin typeface="Nimbus Roman No9 L"/>
              <a:ea typeface="Times New Roman" panose="02020603050405020304" pitchFamily="18" charset="0"/>
            </a:endParaRPr>
          </a:p>
          <a:p>
            <a:pPr algn="ctr">
              <a:spcAft>
                <a:spcPts val="1415"/>
              </a:spcAft>
            </a:pPr>
            <a:endParaRPr lang="ru-RU" b="1" dirty="0">
              <a:solidFill>
                <a:srgbClr val="333333"/>
              </a:solidFill>
              <a:latin typeface="Nimbus Roman No9 L"/>
              <a:ea typeface="Times New Roman" panose="02020603050405020304" pitchFamily="18" charset="0"/>
            </a:endParaRPr>
          </a:p>
          <a:p>
            <a:pPr algn="ctr">
              <a:spcAft>
                <a:spcPts val="1415"/>
              </a:spcAft>
            </a:pPr>
            <a:endParaRPr lang="ru-RU" sz="1800" dirty="0">
              <a:effectLst/>
              <a:latin typeface="Times New Roman" panose="02020603050405020304" pitchFamily="18" charset="0"/>
              <a:ea typeface="Times New Roman" panose="02020603050405020304" pitchFamily="18" charset="0"/>
            </a:endParaRPr>
          </a:p>
        </p:txBody>
      </p:sp>
      <p:pic>
        <p:nvPicPr>
          <p:cNvPr id="3" name="Рисунок 2">
            <a:extLst>
              <a:ext uri="{FF2B5EF4-FFF2-40B4-BE49-F238E27FC236}">
                <a16:creationId xmlns:a16="http://schemas.microsoft.com/office/drawing/2014/main" xmlns="" id="{706DA897-C07F-4618-B414-1E732C3E7FDD}"/>
              </a:ext>
            </a:extLst>
          </p:cNvPr>
          <p:cNvPicPr>
            <a:picLocks noChangeAspect="1"/>
          </p:cNvPicPr>
          <p:nvPr/>
        </p:nvPicPr>
        <p:blipFill>
          <a:blip r:embed="rId2" cstate="print"/>
          <a:stretch>
            <a:fillRect/>
          </a:stretch>
        </p:blipFill>
        <p:spPr>
          <a:xfrm>
            <a:off x="945222" y="996594"/>
            <a:ext cx="7294652" cy="5034336"/>
          </a:xfrm>
          <a:prstGeom prst="rect">
            <a:avLst/>
          </a:prstGeom>
        </p:spPr>
      </p:pic>
    </p:spTree>
    <p:extLst>
      <p:ext uri="{BB962C8B-B14F-4D97-AF65-F5344CB8AC3E}">
        <p14:creationId xmlns:p14="http://schemas.microsoft.com/office/powerpoint/2010/main" xmlns="" val="1813670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ustomShape 1"/>
          <p:cNvSpPr/>
          <p:nvPr/>
        </p:nvSpPr>
        <p:spPr>
          <a:xfrm>
            <a:off x="534256" y="277402"/>
            <a:ext cx="7890552" cy="6000108"/>
          </a:xfrm>
          <a:prstGeom prst="roundRect">
            <a:avLst>
              <a:gd name="adj" fmla="val 6578"/>
            </a:avLst>
          </a:prstGeom>
          <a:ln w="38160">
            <a:round/>
          </a:ln>
        </p:spPr>
        <p:style>
          <a:lnRef idx="2">
            <a:schemeClr val="accent5"/>
          </a:lnRef>
          <a:fillRef idx="1">
            <a:schemeClr val="lt1"/>
          </a:fillRef>
          <a:effectRef idx="0">
            <a:schemeClr val="accent5"/>
          </a:effectRef>
          <a:fontRef idx="minor"/>
        </p:style>
        <p:txBody>
          <a:bodyPr lIns="90000" tIns="45000" rIns="90000" bIns="45000" anchor="ctr"/>
          <a:lstStyle/>
          <a:p>
            <a:pPr>
              <a:tabLst>
                <a:tab pos="1200150" algn="l"/>
              </a:tabLst>
            </a:pPr>
            <a:r>
              <a:rPr lang="ru-RU" sz="1800" dirty="0">
                <a:solidFill>
                  <a:srgbClr val="000000"/>
                </a:solidFill>
                <a:effectLst/>
                <a:latin typeface="Nimbus Roman No9 L"/>
                <a:ea typeface="Times New Roman" panose="02020603050405020304" pitchFamily="18" charset="0"/>
                <a:cs typeface="Nimbus Roman No9 L"/>
              </a:rPr>
              <a:t>По результатам экспертизы образовательной среды в 2019-2020 году видно, что наиболее ярко выражены следующие критерии:</a:t>
            </a:r>
            <a:endParaRPr lang="ru-RU" sz="1800" dirty="0">
              <a:effectLst/>
              <a:latin typeface="Times New Roman" panose="02020603050405020304" pitchFamily="18" charset="0"/>
              <a:ea typeface="Times New Roman" panose="02020603050405020304" pitchFamily="18" charset="0"/>
            </a:endParaRPr>
          </a:p>
          <a:p>
            <a:pPr>
              <a:tabLst>
                <a:tab pos="1200150" algn="l"/>
              </a:tabLst>
            </a:pPr>
            <a:r>
              <a:rPr lang="ru-RU" sz="1800" dirty="0">
                <a:solidFill>
                  <a:srgbClr val="000000"/>
                </a:solidFill>
                <a:effectLst/>
                <a:latin typeface="Nimbus Roman No9 L"/>
                <a:ea typeface="Times New Roman" panose="02020603050405020304" pitchFamily="18" charset="0"/>
                <a:cs typeface="Nimbus Roman No9 L"/>
              </a:rPr>
              <a:t>- доминантность  </a:t>
            </a:r>
            <a:endParaRPr lang="ru-RU" sz="1800" dirty="0">
              <a:effectLst/>
              <a:latin typeface="Times New Roman" panose="02020603050405020304" pitchFamily="18" charset="0"/>
              <a:ea typeface="Times New Roman" panose="02020603050405020304" pitchFamily="18" charset="0"/>
            </a:endParaRPr>
          </a:p>
          <a:p>
            <a:pPr>
              <a:tabLst>
                <a:tab pos="1200150" algn="l"/>
              </a:tabLst>
            </a:pPr>
            <a:r>
              <a:rPr lang="ru-RU" sz="1800" dirty="0">
                <a:solidFill>
                  <a:srgbClr val="000000"/>
                </a:solidFill>
                <a:effectLst/>
                <a:latin typeface="Nimbus Roman No9 L"/>
                <a:ea typeface="Times New Roman" panose="02020603050405020304" pitchFamily="18" charset="0"/>
                <a:cs typeface="Nimbus Roman No9 L"/>
              </a:rPr>
              <a:t>- мобильность</a:t>
            </a:r>
            <a:endParaRPr lang="ru-RU" sz="1800" dirty="0">
              <a:effectLst/>
              <a:latin typeface="Times New Roman" panose="02020603050405020304" pitchFamily="18" charset="0"/>
              <a:ea typeface="Times New Roman" panose="02020603050405020304" pitchFamily="18" charset="0"/>
            </a:endParaRPr>
          </a:p>
          <a:p>
            <a:pPr>
              <a:tabLst>
                <a:tab pos="1200150" algn="l"/>
              </a:tabLst>
            </a:pPr>
            <a:r>
              <a:rPr lang="ru-RU" sz="1800" dirty="0">
                <a:solidFill>
                  <a:srgbClr val="000000"/>
                </a:solidFill>
                <a:effectLst/>
                <a:latin typeface="Nimbus Roman No9 L"/>
                <a:ea typeface="Times New Roman" panose="02020603050405020304" pitchFamily="18" charset="0"/>
                <a:cs typeface="Nimbus Roman No9 L"/>
              </a:rPr>
              <a:t>- обобщенность </a:t>
            </a:r>
            <a:endParaRPr lang="ru-RU" sz="1800" dirty="0">
              <a:effectLst/>
              <a:latin typeface="Times New Roman" panose="02020603050405020304" pitchFamily="18" charset="0"/>
              <a:ea typeface="Times New Roman" panose="02020603050405020304" pitchFamily="18" charset="0"/>
            </a:endParaRPr>
          </a:p>
          <a:p>
            <a:pPr>
              <a:tabLst>
                <a:tab pos="1200150" algn="l"/>
              </a:tabLst>
            </a:pPr>
            <a:r>
              <a:rPr lang="ru-RU" sz="1800" dirty="0">
                <a:solidFill>
                  <a:srgbClr val="000000"/>
                </a:solidFill>
                <a:effectLst/>
                <a:latin typeface="Nimbus Roman No9 L"/>
                <a:ea typeface="Times New Roman" panose="02020603050405020304" pitchFamily="18" charset="0"/>
                <a:cs typeface="Nimbus Roman No9 L"/>
              </a:rPr>
              <a:t>- </a:t>
            </a:r>
            <a:r>
              <a:rPr lang="ru-RU" sz="1800" dirty="0" err="1">
                <a:solidFill>
                  <a:srgbClr val="000000"/>
                </a:solidFill>
                <a:effectLst/>
                <a:latin typeface="Nimbus Roman No9 L"/>
                <a:ea typeface="Times New Roman" panose="02020603050405020304" pitchFamily="18" charset="0"/>
                <a:cs typeface="Nimbus Roman No9 L"/>
              </a:rPr>
              <a:t>осознаваемость</a:t>
            </a:r>
            <a:r>
              <a:rPr lang="ru-RU" sz="1800" dirty="0">
                <a:solidFill>
                  <a:srgbClr val="000000"/>
                </a:solidFill>
                <a:effectLst/>
                <a:latin typeface="Nimbus Roman No9 L"/>
                <a:ea typeface="Times New Roman" panose="02020603050405020304" pitchFamily="18" charset="0"/>
                <a:cs typeface="Nimbus Roman No9 L"/>
              </a:rPr>
              <a:t> </a:t>
            </a:r>
            <a:endParaRPr lang="ru-RU" sz="1800" dirty="0">
              <a:effectLst/>
              <a:latin typeface="Times New Roman" panose="02020603050405020304" pitchFamily="18" charset="0"/>
              <a:ea typeface="Times New Roman" panose="02020603050405020304" pitchFamily="18" charset="0"/>
            </a:endParaRPr>
          </a:p>
          <a:p>
            <a:pPr>
              <a:tabLst>
                <a:tab pos="1200150" algn="l"/>
              </a:tabLst>
            </a:pPr>
            <a:r>
              <a:rPr lang="ru-RU" sz="1800" dirty="0">
                <a:solidFill>
                  <a:srgbClr val="000000"/>
                </a:solidFill>
                <a:effectLst/>
                <a:latin typeface="Nimbus Roman No9 L"/>
                <a:ea typeface="Times New Roman" panose="02020603050405020304" pitchFamily="18" charset="0"/>
                <a:cs typeface="Nimbus Roman No9 L"/>
              </a:rPr>
              <a:t>- социальная активность </a:t>
            </a:r>
            <a:endParaRPr lang="ru-RU" sz="1800" dirty="0">
              <a:effectLst/>
              <a:latin typeface="Times New Roman" panose="02020603050405020304" pitchFamily="18" charset="0"/>
              <a:ea typeface="Times New Roman" panose="02020603050405020304" pitchFamily="18" charset="0"/>
            </a:endParaRPr>
          </a:p>
          <a:p>
            <a:pPr>
              <a:tabLst>
                <a:tab pos="1200150" algn="l"/>
              </a:tabLst>
            </a:pPr>
            <a:r>
              <a:rPr lang="ru-RU" sz="1800" dirty="0">
                <a:solidFill>
                  <a:srgbClr val="000000"/>
                </a:solidFill>
                <a:effectLst/>
                <a:latin typeface="Nimbus Roman No9 L"/>
                <a:ea typeface="Times New Roman" panose="02020603050405020304" pitchFamily="18" charset="0"/>
                <a:cs typeface="Nimbus Roman No9 L"/>
              </a:rPr>
              <a:t>- интенсивность</a:t>
            </a:r>
            <a:endParaRPr lang="ru-RU" sz="1800" dirty="0">
              <a:effectLst/>
              <a:latin typeface="Times New Roman" panose="02020603050405020304" pitchFamily="18" charset="0"/>
              <a:ea typeface="Times New Roman" panose="02020603050405020304" pitchFamily="18" charset="0"/>
            </a:endParaRPr>
          </a:p>
          <a:p>
            <a:pPr>
              <a:tabLst>
                <a:tab pos="1200150" algn="l"/>
              </a:tabLst>
            </a:pPr>
            <a:r>
              <a:rPr lang="ru-RU" sz="1800" dirty="0">
                <a:solidFill>
                  <a:srgbClr val="000000"/>
                </a:solidFill>
                <a:effectLst/>
                <a:latin typeface="Nimbus Roman No9 L"/>
                <a:ea typeface="Times New Roman" panose="02020603050405020304" pitchFamily="18" charset="0"/>
                <a:cs typeface="Nimbus Roman No9 L"/>
              </a:rPr>
              <a:t> </a:t>
            </a:r>
            <a:endParaRPr lang="ru-RU" sz="1800" dirty="0">
              <a:effectLst/>
              <a:latin typeface="Times New Roman" panose="02020603050405020304" pitchFamily="18" charset="0"/>
              <a:ea typeface="Times New Roman" panose="02020603050405020304" pitchFamily="18" charset="0"/>
            </a:endParaRPr>
          </a:p>
          <a:p>
            <a:pPr>
              <a:spcAft>
                <a:spcPts val="75"/>
              </a:spcAft>
              <a:tabLst>
                <a:tab pos="1200150" algn="l"/>
              </a:tabLst>
            </a:pPr>
            <a:r>
              <a:rPr lang="ru-RU" sz="1800" b="1" dirty="0">
                <a:solidFill>
                  <a:srgbClr val="333333"/>
                </a:solidFill>
                <a:effectLst/>
                <a:latin typeface="Nimbus Roman No9 L"/>
                <a:ea typeface="Times New Roman" panose="02020603050405020304" pitchFamily="18" charset="0"/>
                <a:cs typeface="Nimbus Roman No9 L"/>
              </a:rPr>
              <a:t>«+»: доминантность</a:t>
            </a:r>
            <a:endParaRPr lang="ru-RU" sz="1800" dirty="0">
              <a:effectLst/>
              <a:latin typeface="Times New Roman" panose="02020603050405020304" pitchFamily="18" charset="0"/>
              <a:ea typeface="Times New Roman" panose="02020603050405020304" pitchFamily="18" charset="0"/>
            </a:endParaRPr>
          </a:p>
          <a:p>
            <a:pPr algn="just">
              <a:spcAft>
                <a:spcPts val="75"/>
              </a:spcAft>
              <a:tabLst>
                <a:tab pos="1200150" algn="l"/>
              </a:tabLst>
            </a:pPr>
            <a:r>
              <a:rPr lang="ru-RU" sz="1800" dirty="0">
                <a:solidFill>
                  <a:srgbClr val="333333"/>
                </a:solidFill>
                <a:effectLst/>
                <a:latin typeface="Nimbus Roman No9 L"/>
                <a:ea typeface="Times New Roman" panose="02020603050405020304" pitchFamily="18" charset="0"/>
                <a:cs typeface="Nimbus Roman No9 L"/>
              </a:rPr>
              <a:t>-ГБДОУ рассматривается большинством педагогов как важнейшая сфера профессиональной реализации; весь образ жизни большинства педагогов так или иначе обусловлен вовлеченностью в жизнь ГБДОУ;</a:t>
            </a:r>
            <a:endParaRPr lang="ru-RU" sz="1800" dirty="0">
              <a:effectLst/>
              <a:latin typeface="Times New Roman" panose="02020603050405020304" pitchFamily="18" charset="0"/>
              <a:ea typeface="Times New Roman" panose="02020603050405020304" pitchFamily="18" charset="0"/>
            </a:endParaRPr>
          </a:p>
          <a:p>
            <a:pPr algn="just">
              <a:spcAft>
                <a:spcPts val="75"/>
              </a:spcAft>
            </a:pPr>
            <a:r>
              <a:rPr lang="ru-RU" sz="1800" dirty="0">
                <a:solidFill>
                  <a:srgbClr val="333333"/>
                </a:solidFill>
                <a:effectLst/>
                <a:latin typeface="Nimbus Roman No9 L"/>
                <a:ea typeface="Times New Roman" panose="02020603050405020304" pitchFamily="18" charset="0"/>
                <a:cs typeface="Nimbus Roman No9 L"/>
              </a:rPr>
              <a:t>- родители гордятся, что их дети занимаются именно в этом ГБДОУ;</a:t>
            </a:r>
            <a:endParaRPr lang="ru-RU" sz="1800" dirty="0">
              <a:effectLst/>
              <a:latin typeface="Times New Roman" panose="02020603050405020304" pitchFamily="18" charset="0"/>
              <a:ea typeface="Times New Roman" panose="02020603050405020304" pitchFamily="18" charset="0"/>
            </a:endParaRPr>
          </a:p>
          <a:p>
            <a:pPr algn="just">
              <a:spcAft>
                <a:spcPts val="75"/>
              </a:spcAft>
            </a:pPr>
            <a:r>
              <a:rPr lang="ru-RU" sz="1800" dirty="0">
                <a:solidFill>
                  <a:srgbClr val="333333"/>
                </a:solidFill>
                <a:effectLst/>
                <a:latin typeface="Nimbus Roman No9 L"/>
                <a:ea typeface="Times New Roman" panose="02020603050405020304" pitchFamily="18" charset="0"/>
                <a:cs typeface="Nimbus Roman No9 L"/>
              </a:rPr>
              <a:t>- для воспитанников «жизнь в детском саду» составляет одну из их важных ценностей.</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effectLst/>
                <a:latin typeface="Nimbus Roman No9 L"/>
                <a:ea typeface="Times New Roman" panose="02020603050405020304" pitchFamily="18" charset="0"/>
                <a:cs typeface="Nimbus Roman No9 L"/>
              </a:rPr>
              <a:t> </a:t>
            </a:r>
            <a:endParaRPr lang="ru-RU" sz="1800" dirty="0">
              <a:effectLst/>
              <a:latin typeface="Times New Roman" panose="02020603050405020304" pitchFamily="18" charset="0"/>
              <a:ea typeface="Times New Roman" panose="02020603050405020304" pitchFamily="18" charset="0"/>
            </a:endParaRPr>
          </a:p>
          <a:p>
            <a:pPr>
              <a:spcAft>
                <a:spcPts val="75"/>
              </a:spcAft>
            </a:pPr>
            <a:r>
              <a:rPr lang="ru-RU" sz="1800" dirty="0">
                <a:solidFill>
                  <a:srgbClr val="000000"/>
                </a:solidFill>
                <a:effectLst/>
                <a:latin typeface="Nimbus Roman No9 L"/>
                <a:ea typeface="Times New Roman" panose="02020603050405020304" pitchFamily="18" charset="0"/>
                <a:cs typeface="Nimbus Roman No9 L"/>
              </a:rPr>
              <a:t> </a:t>
            </a: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6909682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training-01</Template>
  <TotalTime>67</TotalTime>
  <Words>2233</Words>
  <Application>Microsoft Office PowerPoint</Application>
  <PresentationFormat>Экран (4:3)</PresentationFormat>
  <Paragraphs>785</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Office Theme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Олег</dc:creator>
  <dc:description/>
  <cp:lastModifiedBy>Методист</cp:lastModifiedBy>
  <cp:revision>54</cp:revision>
  <dcterms:created xsi:type="dcterms:W3CDTF">2012-07-31T13:58:46Z</dcterms:created>
  <dcterms:modified xsi:type="dcterms:W3CDTF">2023-07-25T06:27:56Z</dcterms:modified>
  <dc:language>ru-RU</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XPowerLiteLastOptimized">
    <vt:lpwstr>193013</vt:lpwstr>
  </property>
  <property fmtid="{D5CDD505-2E9C-101B-9397-08002B2CF9AE}" pid="8" name="NXPowerLiteSettings">
    <vt:lpwstr>F7000400038000</vt:lpwstr>
  </property>
  <property fmtid="{D5CDD505-2E9C-101B-9397-08002B2CF9AE}" pid="9" name="NXPowerLiteVersion">
    <vt:lpwstr>D5.0.3</vt:lpwstr>
  </property>
  <property fmtid="{D5CDD505-2E9C-101B-9397-08002B2CF9AE}" pid="10" name="Notes">
    <vt:i4>0</vt:i4>
  </property>
  <property fmtid="{D5CDD505-2E9C-101B-9397-08002B2CF9AE}" pid="11" name="PresentationFormat">
    <vt:lpwstr>Экран (4:3)</vt:lpwstr>
  </property>
  <property fmtid="{D5CDD505-2E9C-101B-9397-08002B2CF9AE}" pid="12" name="ScaleCrop">
    <vt:bool>false</vt:bool>
  </property>
  <property fmtid="{D5CDD505-2E9C-101B-9397-08002B2CF9AE}" pid="13" name="ShareDoc">
    <vt:bool>false</vt:bool>
  </property>
  <property fmtid="{D5CDD505-2E9C-101B-9397-08002B2CF9AE}" pid="14" name="Slides">
    <vt:i4>2</vt:i4>
  </property>
</Properties>
</file>