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1BBF7-A240-4837-95B3-A50445A0D60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6A499-4BD3-4987-9546-A7C85B0D8E1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5597F-7EDD-4CD0-8125-3646D0B398C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92B46-52BC-46F7-A736-83AF8593DC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381E8-811E-4889-8FAB-C6C81813613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F46DE-F199-4FD8-A362-42EA70AFCEF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F9B40-6A56-4325-AAD9-D2E7AB3309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FF1-C6B7-43D8-86E4-BF25C747482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F3BD2-6487-4421-8908-26916D8A3A7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F716A-EBE5-4C16-BB99-C0572B0730B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74585-0BF8-4EEB-A515-10365492BA3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931E1C-9D55-44DE-9142-924DC50A623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448271"/>
          </a:xfrm>
        </p:spPr>
        <p:txBody>
          <a:bodyPr/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Речевая готовность ребенка к школе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1936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  Параметры речевой готовности ребенка к школьному обучению: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9871" y="2132856"/>
            <a:ext cx="8229600" cy="4896544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800" dirty="0" err="1" smtClean="0"/>
              <a:t>сформированность</a:t>
            </a:r>
            <a:r>
              <a:rPr lang="ru-RU" sz="2800" dirty="0" smtClean="0"/>
              <a:t> звукопроизношения;</a:t>
            </a:r>
          </a:p>
          <a:p>
            <a:pPr>
              <a:buFontTx/>
              <a:buChar char="-"/>
            </a:pPr>
            <a:r>
              <a:rPr lang="ru-RU" sz="2800" dirty="0"/>
              <a:t>г</a:t>
            </a:r>
            <a:r>
              <a:rPr lang="ru-RU" sz="2800" dirty="0" smtClean="0"/>
              <a:t>отовность к </a:t>
            </a:r>
            <a:r>
              <a:rPr lang="ru-RU" sz="2800" dirty="0" err="1" smtClean="0"/>
              <a:t>звуко</a:t>
            </a:r>
            <a:r>
              <a:rPr lang="ru-RU" sz="2800" dirty="0" smtClean="0"/>
              <a:t>-слоговому анализу и синтезу;</a:t>
            </a:r>
          </a:p>
          <a:p>
            <a:pPr>
              <a:buFontTx/>
              <a:buChar char="-"/>
            </a:pPr>
            <a:r>
              <a:rPr lang="ru-RU" sz="2800" dirty="0"/>
              <a:t>с</a:t>
            </a:r>
            <a:r>
              <a:rPr lang="ru-RU" sz="2800" dirty="0" smtClean="0"/>
              <a:t>оответствие словарного запаса возрастным нормам;</a:t>
            </a:r>
          </a:p>
          <a:p>
            <a:pPr>
              <a:buFontTx/>
              <a:buChar char="-"/>
            </a:pPr>
            <a:r>
              <a:rPr lang="ru-RU" sz="2800" dirty="0" err="1"/>
              <a:t>с</a:t>
            </a:r>
            <a:r>
              <a:rPr lang="ru-RU" sz="2800" dirty="0" err="1" smtClean="0"/>
              <a:t>формированность</a:t>
            </a:r>
            <a:r>
              <a:rPr lang="ru-RU" sz="2800" dirty="0" smtClean="0"/>
              <a:t> грамматического строя речи;</a:t>
            </a:r>
          </a:p>
          <a:p>
            <a:pPr>
              <a:buFontTx/>
              <a:buChar char="-"/>
            </a:pPr>
            <a:r>
              <a:rPr lang="ru-RU" sz="2800" dirty="0" err="1"/>
              <a:t>с</a:t>
            </a:r>
            <a:r>
              <a:rPr lang="ru-RU" sz="2800" dirty="0" err="1" smtClean="0"/>
              <a:t>формированность</a:t>
            </a:r>
            <a:r>
              <a:rPr lang="ru-RU" sz="2800" dirty="0" smtClean="0"/>
              <a:t> связной речи</a:t>
            </a:r>
          </a:p>
          <a:p>
            <a:pPr>
              <a:buFontTx/>
              <a:buChar char="-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93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1145588"/>
            <a:ext cx="8229600" cy="1143000"/>
          </a:xfrm>
        </p:spPr>
        <p:txBody>
          <a:bodyPr/>
          <a:lstStyle/>
          <a:p>
            <a:endParaRPr lang="ru-RU" dirty="0"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206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3600" i="1" u="sng" dirty="0" smtClean="0">
                <a:cs typeface="Arial" panose="020B0604020202020204" pitchFamily="34" charset="0"/>
              </a:rPr>
              <a:t>Звукопроизношение:</a:t>
            </a:r>
          </a:p>
          <a:p>
            <a:pPr marL="0" indent="0">
              <a:buNone/>
            </a:pPr>
            <a:endParaRPr lang="ru-RU" sz="3600" i="1" u="sng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cs typeface="Arial" panose="020B0604020202020204" pitchFamily="34" charset="0"/>
              </a:rPr>
              <a:t>п</a:t>
            </a:r>
            <a:r>
              <a:rPr lang="ru-RU" dirty="0" smtClean="0">
                <a:cs typeface="Arial" panose="020B0604020202020204" pitchFamily="34" charset="0"/>
              </a:rPr>
              <a:t>равильное</a:t>
            </a:r>
            <a:r>
              <a:rPr lang="ru-RU" dirty="0">
                <a:cs typeface="Arial" panose="020B0604020202020204" pitchFamily="34" charset="0"/>
              </a:rPr>
              <a:t>, чёткое произношение </a:t>
            </a:r>
            <a:r>
              <a:rPr lang="ru-RU" dirty="0" smtClean="0">
                <a:cs typeface="Arial" panose="020B0604020202020204" pitchFamily="34" charset="0"/>
              </a:rPr>
              <a:t> всех звуков речи, в том числе сложных </a:t>
            </a:r>
            <a:r>
              <a:rPr lang="ru-RU" dirty="0">
                <a:cs typeface="Arial" panose="020B0604020202020204" pitchFamily="34" charset="0"/>
              </a:rPr>
              <a:t>фонетических групп:</a:t>
            </a:r>
          </a:p>
          <a:p>
            <a:pPr marL="0" indent="0">
              <a:buNone/>
            </a:pPr>
            <a:r>
              <a:rPr lang="ru-RU" dirty="0">
                <a:cs typeface="Arial" panose="020B0604020202020204" pitchFamily="34" charset="0"/>
              </a:rPr>
              <a:t> -  свистящие (с, </a:t>
            </a:r>
            <a:r>
              <a:rPr lang="ru-RU" dirty="0" err="1">
                <a:cs typeface="Arial" panose="020B0604020202020204" pitchFamily="34" charset="0"/>
              </a:rPr>
              <a:t>сь</a:t>
            </a:r>
            <a:r>
              <a:rPr lang="ru-RU" dirty="0">
                <a:cs typeface="Arial" panose="020B0604020202020204" pitchFamily="34" charset="0"/>
              </a:rPr>
              <a:t>, з, </a:t>
            </a:r>
            <a:r>
              <a:rPr lang="ru-RU" dirty="0" err="1">
                <a:cs typeface="Arial" panose="020B0604020202020204" pitchFamily="34" charset="0"/>
              </a:rPr>
              <a:t>зь</a:t>
            </a:r>
            <a:r>
              <a:rPr lang="ru-RU" dirty="0">
                <a:cs typeface="Arial" panose="020B0604020202020204" pitchFamily="34" charset="0"/>
              </a:rPr>
              <a:t>, ц)</a:t>
            </a:r>
          </a:p>
          <a:p>
            <a:pPr marL="0" indent="0">
              <a:buNone/>
            </a:pPr>
            <a:r>
              <a:rPr lang="ru-RU" dirty="0">
                <a:cs typeface="Arial" panose="020B0604020202020204" pitchFamily="34" charset="0"/>
              </a:rPr>
              <a:t> -  шипящие  (ш, ж, ч, щ)</a:t>
            </a:r>
          </a:p>
          <a:p>
            <a:pPr marL="0" indent="0">
              <a:buNone/>
            </a:pPr>
            <a:r>
              <a:rPr lang="ru-RU" dirty="0">
                <a:cs typeface="Arial" panose="020B0604020202020204" pitchFamily="34" charset="0"/>
              </a:rPr>
              <a:t> -  сонорные  (л, ль, р, </a:t>
            </a:r>
            <a:r>
              <a:rPr lang="ru-RU" dirty="0" err="1">
                <a:cs typeface="Arial" panose="020B0604020202020204" pitchFamily="34" charset="0"/>
              </a:rPr>
              <a:t>рь</a:t>
            </a:r>
            <a:r>
              <a:rPr lang="ru-RU" dirty="0">
                <a:cs typeface="Arial" panose="020B0604020202020204" pitchFamily="34" charset="0"/>
              </a:rPr>
              <a:t>)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58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u="sng" dirty="0" smtClean="0"/>
              <a:t>Готовность к </a:t>
            </a:r>
            <a:r>
              <a:rPr lang="ru-RU" sz="3200" i="1" u="sng" dirty="0" err="1" smtClean="0"/>
              <a:t>звуко</a:t>
            </a:r>
            <a:r>
              <a:rPr lang="ru-RU" sz="3200" i="1" u="sng" dirty="0" smtClean="0"/>
              <a:t>–слоговому анализу и синтезу:</a:t>
            </a:r>
            <a:endParaRPr lang="ru-RU" sz="32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700808"/>
            <a:ext cx="8229600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altLang="ru-RU" sz="2400" dirty="0" smtClean="0"/>
              <a:t>- умение </a:t>
            </a:r>
            <a:r>
              <a:rPr lang="ru-RU" altLang="ru-RU" sz="2400" dirty="0"/>
              <a:t>выделять звук на фоне слова;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altLang="ru-RU" sz="2400" dirty="0" smtClean="0"/>
              <a:t>- слышать </a:t>
            </a:r>
            <a:r>
              <a:rPr lang="ru-RU" altLang="ru-RU" sz="2400" dirty="0"/>
              <a:t>и выделять первый и последний звук в слове;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altLang="ru-RU" sz="2400" dirty="0" smtClean="0"/>
              <a:t>- определять </a:t>
            </a:r>
            <a:r>
              <a:rPr lang="ru-RU" altLang="ru-RU" sz="2400" dirty="0"/>
              <a:t>позицию звука в </a:t>
            </a:r>
            <a:r>
              <a:rPr lang="ru-RU" altLang="ru-RU" sz="2400" dirty="0" smtClean="0"/>
              <a:t>слове;</a:t>
            </a:r>
            <a:endParaRPr lang="ru-RU" altLang="ru-RU" sz="2400" dirty="0"/>
          </a:p>
          <a:p>
            <a:pPr marL="0" indent="0">
              <a:lnSpc>
                <a:spcPct val="150000"/>
              </a:lnSpc>
              <a:buNone/>
            </a:pPr>
            <a:r>
              <a:rPr lang="ru-RU" altLang="ru-RU" sz="2400" dirty="0" smtClean="0"/>
              <a:t>-  определять </a:t>
            </a:r>
            <a:r>
              <a:rPr lang="ru-RU" altLang="ru-RU" sz="2400" dirty="0"/>
              <a:t>количество и последовательность </a:t>
            </a:r>
            <a:endParaRPr lang="ru-RU" altLang="ru-RU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ru-RU" altLang="ru-RU" sz="2400" dirty="0" smtClean="0"/>
              <a:t>звуков </a:t>
            </a:r>
            <a:r>
              <a:rPr lang="ru-RU" altLang="ru-RU" sz="2400" dirty="0"/>
              <a:t>в </a:t>
            </a:r>
            <a:r>
              <a:rPr lang="ru-RU" altLang="ru-RU" sz="2400" dirty="0" smtClean="0"/>
              <a:t>слове;</a:t>
            </a:r>
            <a:endParaRPr lang="ru-RU" altLang="ru-RU" sz="2400" dirty="0"/>
          </a:p>
          <a:p>
            <a:pPr marL="0" indent="0">
              <a:lnSpc>
                <a:spcPct val="150000"/>
              </a:lnSpc>
              <a:buNone/>
            </a:pPr>
            <a:r>
              <a:rPr lang="ru-RU" altLang="ru-RU" sz="2400" dirty="0" smtClean="0"/>
              <a:t>- называть </a:t>
            </a:r>
            <a:r>
              <a:rPr lang="ru-RU" altLang="ru-RU" sz="2400" dirty="0"/>
              <a:t>слова с заданным </a:t>
            </a:r>
            <a:r>
              <a:rPr lang="ru-RU" altLang="ru-RU" sz="2400" dirty="0" smtClean="0"/>
              <a:t>звуком.</a:t>
            </a:r>
            <a:endParaRPr lang="ru-RU" altLang="ru-RU" sz="2400" dirty="0"/>
          </a:p>
          <a:p>
            <a:pPr marL="0" indent="0">
              <a:lnSpc>
                <a:spcPct val="150000"/>
              </a:lnSpc>
              <a:buNone/>
            </a:pPr>
            <a:endParaRPr lang="ru-RU" alt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72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u="sng" dirty="0" smtClean="0"/>
              <a:t>Словарный запас</a:t>
            </a:r>
            <a:endParaRPr lang="ru-RU" sz="36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12776"/>
            <a:ext cx="8229600" cy="5184576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- использование в речи существительных,       прилагательных, глаголов, наречий;</a:t>
            </a:r>
          </a:p>
          <a:p>
            <a:pPr marL="0" indent="0">
              <a:buNone/>
            </a:pPr>
            <a:r>
              <a:rPr lang="ru-RU" sz="2800" dirty="0" smtClean="0"/>
              <a:t>- </a:t>
            </a:r>
            <a:r>
              <a:rPr lang="ru-RU" sz="2800" dirty="0"/>
              <a:t>обобщение </a:t>
            </a:r>
            <a:r>
              <a:rPr lang="ru-RU" sz="2800" dirty="0" smtClean="0"/>
              <a:t>понятий: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   </a:t>
            </a:r>
            <a:r>
              <a:rPr lang="ru-RU" sz="2800" dirty="0" smtClean="0"/>
              <a:t> </a:t>
            </a:r>
            <a:r>
              <a:rPr lang="ru-RU" sz="2400" i="1" dirty="0" smtClean="0"/>
              <a:t>стул</a:t>
            </a:r>
            <a:r>
              <a:rPr lang="ru-RU" sz="2400" i="1" dirty="0"/>
              <a:t>, стол, кровать, кресло – </a:t>
            </a:r>
            <a:r>
              <a:rPr lang="ru-RU" sz="2400" i="1" dirty="0" smtClean="0"/>
              <a:t>мебель,</a:t>
            </a:r>
            <a:endParaRPr lang="ru-RU" sz="2400" i="1" dirty="0"/>
          </a:p>
          <a:p>
            <a:pPr marL="0" indent="0">
              <a:buNone/>
            </a:pPr>
            <a:r>
              <a:rPr lang="ru-RU" sz="2400" i="1" dirty="0" smtClean="0"/>
              <a:t>     платье</a:t>
            </a:r>
            <a:r>
              <a:rPr lang="ru-RU" sz="2400" i="1" dirty="0"/>
              <a:t>, костюм, шуба – </a:t>
            </a:r>
            <a:r>
              <a:rPr lang="ru-RU" sz="2400" i="1" dirty="0" smtClean="0"/>
              <a:t>одежда;</a:t>
            </a:r>
            <a:endParaRPr lang="ru-RU" sz="2400" i="1" dirty="0"/>
          </a:p>
          <a:p>
            <a:pPr marL="0" indent="0">
              <a:buNone/>
            </a:pPr>
            <a:r>
              <a:rPr lang="ru-RU" sz="2800" dirty="0" smtClean="0"/>
              <a:t>- подбор антонимов, синонимов к словам:</a:t>
            </a:r>
          </a:p>
          <a:p>
            <a:pPr marL="0" indent="0">
              <a:buNone/>
            </a:pPr>
            <a:r>
              <a:rPr lang="ru-RU" sz="2800" dirty="0" smtClean="0"/>
              <a:t>    </a:t>
            </a:r>
            <a:r>
              <a:rPr lang="ru-RU" sz="2400" i="1" dirty="0" smtClean="0"/>
              <a:t>горячий – холодный, добрый – злой,</a:t>
            </a:r>
          </a:p>
          <a:p>
            <a:pPr marL="0" indent="0">
              <a:buNone/>
            </a:pPr>
            <a:r>
              <a:rPr lang="ru-RU" sz="2400" i="1" dirty="0"/>
              <a:t> </a:t>
            </a:r>
            <a:r>
              <a:rPr lang="ru-RU" sz="2400" i="1" dirty="0" smtClean="0"/>
              <a:t>    ребенок – малыш, машина – автомобиль и т.д.;</a:t>
            </a:r>
          </a:p>
          <a:p>
            <a:pPr marL="0" indent="0">
              <a:buNone/>
            </a:pPr>
            <a:r>
              <a:rPr lang="ru-RU" sz="2800" dirty="0" smtClean="0"/>
              <a:t>- объяснение значений слов</a:t>
            </a:r>
            <a:endParaRPr lang="ru-RU" sz="2800" dirty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8900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u="sng" dirty="0" smtClean="0"/>
              <a:t>Грамматический строй речи:</a:t>
            </a:r>
            <a:endParaRPr lang="ru-RU" sz="36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- образование </a:t>
            </a:r>
            <a:r>
              <a:rPr lang="ru-RU" sz="2400" dirty="0"/>
              <a:t>существительных </a:t>
            </a:r>
            <a:r>
              <a:rPr lang="ru-RU" sz="2400" dirty="0" err="1"/>
              <a:t>мн.ч</a:t>
            </a:r>
            <a:r>
              <a:rPr lang="ru-RU" sz="2400" dirty="0"/>
              <a:t>. </a:t>
            </a:r>
            <a:r>
              <a:rPr lang="ru-RU" sz="2400" dirty="0" err="1"/>
              <a:t>Р.п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>   (мост – мостов, стул – стульев, ухо – ушей);</a:t>
            </a:r>
          </a:p>
          <a:p>
            <a:pPr marL="0" indent="0">
              <a:buNone/>
            </a:pPr>
            <a:r>
              <a:rPr lang="ru-RU" sz="2400" dirty="0"/>
              <a:t> - образование </a:t>
            </a:r>
            <a:r>
              <a:rPr lang="ru-RU" sz="2400" dirty="0" err="1"/>
              <a:t>уменьшительно</a:t>
            </a:r>
            <a:r>
              <a:rPr lang="ru-RU" sz="2400" dirty="0"/>
              <a:t> – ласкатель-</a:t>
            </a:r>
          </a:p>
          <a:p>
            <a:pPr marL="0" indent="0">
              <a:buNone/>
            </a:pPr>
            <a:r>
              <a:rPr lang="ru-RU" sz="2400" dirty="0"/>
              <a:t>   </a:t>
            </a:r>
            <a:r>
              <a:rPr lang="ru-RU" sz="2400" dirty="0" err="1"/>
              <a:t>ных</a:t>
            </a:r>
            <a:r>
              <a:rPr lang="ru-RU" sz="2400" dirty="0"/>
              <a:t> форм (дом – домик, гриб – грибок, </a:t>
            </a:r>
          </a:p>
          <a:p>
            <a:pPr marL="0" indent="0">
              <a:buNone/>
            </a:pPr>
            <a:r>
              <a:rPr lang="ru-RU" sz="2400" dirty="0"/>
              <a:t>   стул – стульчик);</a:t>
            </a:r>
          </a:p>
          <a:p>
            <a:pPr marL="0" indent="0">
              <a:buNone/>
            </a:pPr>
            <a:r>
              <a:rPr lang="ru-RU" sz="2400" dirty="0"/>
              <a:t> - согласование существительных с числи – </a:t>
            </a:r>
          </a:p>
          <a:p>
            <a:pPr marL="0" indent="0">
              <a:buNone/>
            </a:pPr>
            <a:r>
              <a:rPr lang="ru-RU" sz="2400" dirty="0"/>
              <a:t>   тельными (1 ухо, 2 уха, 5 ушей</a:t>
            </a:r>
            <a:r>
              <a:rPr lang="ru-RU" sz="2400" dirty="0" smtClean="0"/>
              <a:t>)</a:t>
            </a:r>
          </a:p>
          <a:p>
            <a:pPr marL="0" indent="0">
              <a:buNone/>
            </a:pPr>
            <a:r>
              <a:rPr lang="ru-RU" sz="2400" dirty="0" smtClean="0"/>
              <a:t> - название </a:t>
            </a:r>
            <a:r>
              <a:rPr lang="ru-RU" sz="2400" dirty="0"/>
              <a:t>детёнышей </a:t>
            </a:r>
            <a:r>
              <a:rPr lang="ru-RU" sz="2400" dirty="0" smtClean="0"/>
              <a:t>животных</a:t>
            </a:r>
            <a:r>
              <a:rPr lang="ru-RU" sz="2400" dirty="0"/>
              <a:t> </a:t>
            </a:r>
            <a:r>
              <a:rPr lang="ru-RU" sz="2400" dirty="0" smtClean="0"/>
              <a:t>(у </a:t>
            </a:r>
            <a:r>
              <a:rPr lang="ru-RU" sz="2400" dirty="0"/>
              <a:t>кошки – котята, у </a:t>
            </a:r>
            <a:r>
              <a:rPr lang="ru-RU" sz="2400" dirty="0" smtClean="0"/>
              <a:t>      козы </a:t>
            </a:r>
            <a:r>
              <a:rPr lang="ru-RU" sz="2400" dirty="0"/>
              <a:t>– </a:t>
            </a:r>
            <a:r>
              <a:rPr lang="ru-RU" sz="2400" dirty="0" smtClean="0"/>
              <a:t>козлята, у </a:t>
            </a:r>
            <a:r>
              <a:rPr lang="ru-RU" sz="2400" dirty="0"/>
              <a:t>курицы – </a:t>
            </a:r>
            <a:r>
              <a:rPr lang="ru-RU" sz="2400" dirty="0" smtClean="0"/>
              <a:t>цыплята).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9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u="sng" dirty="0" smtClean="0"/>
              <a:t>Связная речь:</a:t>
            </a:r>
            <a:endParaRPr lang="ru-RU" sz="36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484784"/>
            <a:ext cx="8229600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  <a:defRPr/>
            </a:pPr>
            <a:r>
              <a:rPr lang="ru-RU" dirty="0" smtClean="0">
                <a:solidFill>
                  <a:srgbClr val="01316B"/>
                </a:solidFill>
              </a:rPr>
              <a:t>- </a:t>
            </a:r>
            <a:r>
              <a:rPr lang="ru-RU" dirty="0" smtClean="0"/>
              <a:t>пересказ небольших </a:t>
            </a:r>
            <a:r>
              <a:rPr lang="ru-RU" dirty="0"/>
              <a:t>по объёму </a:t>
            </a:r>
            <a:r>
              <a:rPr lang="ru-RU" dirty="0" smtClean="0"/>
              <a:t>рассказов </a:t>
            </a:r>
            <a:r>
              <a:rPr lang="ru-RU" dirty="0"/>
              <a:t>и </a:t>
            </a:r>
            <a:r>
              <a:rPr lang="ru-RU" dirty="0" smtClean="0"/>
              <a:t>сказок;</a:t>
            </a:r>
            <a:endParaRPr lang="ru-RU" dirty="0"/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ru-RU" dirty="0" smtClean="0"/>
              <a:t>- составление рассказа </a:t>
            </a:r>
            <a:r>
              <a:rPr lang="ru-RU" dirty="0"/>
              <a:t>по </a:t>
            </a:r>
            <a:r>
              <a:rPr lang="ru-RU" dirty="0" smtClean="0"/>
              <a:t>картинке;</a:t>
            </a:r>
            <a:endParaRPr lang="ru-RU" dirty="0"/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ru-RU" dirty="0" smtClean="0"/>
              <a:t>- составление рассказа </a:t>
            </a:r>
            <a:r>
              <a:rPr lang="ru-RU" dirty="0"/>
              <a:t>по серии </a:t>
            </a:r>
            <a:r>
              <a:rPr lang="ru-RU" dirty="0" smtClean="0"/>
              <a:t>картин;</a:t>
            </a:r>
            <a:endParaRPr lang="ru-RU" dirty="0"/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ru-RU" dirty="0" smtClean="0"/>
              <a:t>- ответы на  </a:t>
            </a:r>
            <a:r>
              <a:rPr lang="ru-RU" dirty="0"/>
              <a:t>на вопросы по </a:t>
            </a:r>
            <a:r>
              <a:rPr lang="ru-RU" dirty="0" smtClean="0"/>
              <a:t>тексту.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65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88</TotalTime>
  <Words>328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шаблон</vt:lpstr>
      <vt:lpstr>  Речевая готовность ребенка к школе</vt:lpstr>
      <vt:lpstr>  Параметры речевой готовности ребенка к школьному обучению:</vt:lpstr>
      <vt:lpstr>Презентация PowerPoint</vt:lpstr>
      <vt:lpstr>Готовность к звуко–слоговому анализу и синтезу:</vt:lpstr>
      <vt:lpstr>Словарный запас</vt:lpstr>
      <vt:lpstr>Грамматический строй речи:</vt:lpstr>
      <vt:lpstr>Связная речь: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Речевая готовность ребенка к школе</dc:title>
  <dc:creator>Admin</dc:creator>
  <cp:lastModifiedBy>р</cp:lastModifiedBy>
  <cp:revision>21</cp:revision>
  <dcterms:created xsi:type="dcterms:W3CDTF">2016-02-25T18:22:30Z</dcterms:created>
  <dcterms:modified xsi:type="dcterms:W3CDTF">2017-03-22T09:35:51Z</dcterms:modified>
</cp:coreProperties>
</file>