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>
      <p:cViewPr varScale="1">
        <p:scale>
          <a:sx n="66" d="100"/>
          <a:sy n="66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11638"/>
          </a:xfrm>
          <a:prstGeom prst="rect">
            <a:avLst/>
          </a:prstGeom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124744"/>
            <a:ext cx="896448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Семинар-тренинг для педагогов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chemeClr val="accent4">
                  <a:lumMod val="50000"/>
                </a:schemeClr>
              </a:solidFill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«Способы построения эффективного взаимодействия с родителями»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4083" y="5499256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Подготовила</a:t>
            </a: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 педагог-психолог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 МБДОУ «ДС №8»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первой квалификационной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к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атегории Е.Г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.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Котович</a:t>
            </a:r>
            <a:endParaRPr lang="ru-RU" b="1" i="1" dirty="0">
              <a:solidFill>
                <a:schemeClr val="accent4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90" r="20936"/>
          <a:stretch/>
        </p:blipFill>
        <p:spPr>
          <a:xfrm>
            <a:off x="503886" y="3210469"/>
            <a:ext cx="3276026" cy="2888952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362"/>
            <a:ext cx="9144000" cy="6811638"/>
          </a:xfrm>
          <a:prstGeom prst="rect">
            <a:avLst/>
          </a:prstGeom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26064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Игровое упражнение: «Постройтесь в логической последовательности»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07504" y="1628800"/>
            <a:ext cx="871296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• Составляется тематика и выбираются формы проведения встреч с родителями на основе их заявок и просьб, а также с учетом данных о семьях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364502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• Определяются ответственные за подготовку и проведение встреч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501317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 родителями согласуются удобные для них дни проведения встреч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11638"/>
          </a:xfrm>
          <a:prstGeom prst="rect">
            <a:avLst/>
          </a:prstGeom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3140968"/>
            <a:ext cx="903649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• Обеспечиваются заблаговременное оповещение родителей о теме встречи и их подготовка к участию в ней.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5085184"/>
            <a:ext cx="89644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• Выясняется мнение родителей о пользе проведенной встречи (устный опрос, анкетирование)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908720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• Продумывается структура и содержание очередной встречи: составляется план или подробный сценарий с использованием методов активизации родителей</a:t>
            </a: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24578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1163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59832" y="404664"/>
            <a:ext cx="15921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три «Я»</a:t>
            </a:r>
            <a:endParaRPr lang="ru-RU" sz="2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764704"/>
            <a:ext cx="90364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Позиция «Я» в роли «дитяти</a:t>
            </a:r>
            <a:r>
              <a:rPr lang="ru-RU" sz="2800" i="1" dirty="0" smtClean="0">
                <a:solidFill>
                  <a:srgbClr val="002060"/>
                </a:solidFill>
                <a:latin typeface="Bookman Old Style" pitchFamily="18" charset="0"/>
              </a:rPr>
              <a:t>»</a:t>
            </a: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 - позиция подчеркивания особой чувствительности, ранимости, зависимости, подчиненности.</a:t>
            </a:r>
            <a:b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</a:br>
            <a:endParaRPr lang="ru-RU" sz="28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420888"/>
            <a:ext cx="88204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Позиция «Я» в роли «родителя</a:t>
            </a:r>
            <a:r>
              <a:rPr lang="ru-RU" sz="2800" i="1" dirty="0" smtClean="0">
                <a:solidFill>
                  <a:srgbClr val="002060"/>
                </a:solidFill>
                <a:latin typeface="Bookman Old Style" pitchFamily="18" charset="0"/>
              </a:rPr>
              <a:t>»</a:t>
            </a: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 -стремление руководить, подчинять, брать ответственность на себя.</a:t>
            </a:r>
            <a:b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</a:br>
            <a:endParaRPr lang="ru-RU" sz="28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4005064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Позиция «Я» в роли «взрослого</a:t>
            </a:r>
            <a:r>
              <a:rPr lang="ru-RU" sz="2800" i="1" dirty="0" smtClean="0">
                <a:solidFill>
                  <a:srgbClr val="002060"/>
                </a:solidFill>
                <a:latin typeface="Bookman Old Style" pitchFamily="18" charset="0"/>
              </a:rPr>
              <a:t>»</a:t>
            </a: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 -подчеркивание сдержанности, понимания интересов другого и гибкое распределение ответственности между собой и партнером по общению.</a:t>
            </a:r>
            <a:endParaRPr lang="ru-RU" sz="28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11638"/>
          </a:xfrm>
          <a:prstGeom prst="rect">
            <a:avLst/>
          </a:prstGeom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79512" y="404664"/>
            <a:ext cx="79095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Упражнение на умение интонировать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96752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Bookman Old Style" pitchFamily="18" charset="0"/>
              </a:rPr>
              <a:t>«Мне не безразличны успехи вашего ребенка» </a:t>
            </a:r>
            <a:endParaRPr lang="ru-RU" sz="2800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916832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«Мне хотелось бы большей откровенности в нашем разговоре»</a:t>
            </a:r>
            <a:endParaRPr lang="ru-RU" sz="28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780928"/>
            <a:ext cx="1544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иронии</a:t>
            </a:r>
            <a:endParaRPr lang="ru-RU" sz="28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3212976"/>
            <a:ext cx="1452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упрека</a:t>
            </a:r>
            <a:endParaRPr lang="ru-RU" sz="28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3789040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вызова</a:t>
            </a:r>
            <a:endParaRPr lang="ru-RU" sz="28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91880" y="4293096"/>
            <a:ext cx="2592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безразличия</a:t>
            </a:r>
            <a:endParaRPr lang="ru-RU" sz="28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84681" y="5037787"/>
            <a:ext cx="3518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 требовательности</a:t>
            </a:r>
            <a:endParaRPr lang="ru-RU" sz="28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49416" y="5620930"/>
            <a:ext cx="453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i="1" dirty="0" smtClean="0">
                <a:solidFill>
                  <a:srgbClr val="002060"/>
                </a:solidFill>
                <a:latin typeface="Bookman Old Style" pitchFamily="18" charset="0"/>
              </a:rPr>
              <a:t>доброжелательности</a:t>
            </a:r>
            <a:endParaRPr lang="ru-RU" sz="2800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67518">
            <a:off x="6551982" y="2578898"/>
            <a:ext cx="2245276" cy="266765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2" y="4147226"/>
            <a:ext cx="2829680" cy="1858139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181"/>
            <a:ext cx="9144000" cy="681163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476672"/>
            <a:ext cx="878497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Деловая игра «Какая тематика встреч актуальна для родителей?»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340768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Определяется тематика встреч, отвечающую, на Ваш взгляд, потребностям родителей;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выбирает формы проведения встреч;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 основные методы общения;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определяет категории семей, приглашаемых на встречу (например, однодетные семьи, родители, воспитывающие только дочь (сына) и др.);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 решает, кто может быть ответственным за проведение встречи.</a:t>
            </a:r>
            <a:b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</a:br>
            <a:endParaRPr lang="ru-RU" sz="28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181"/>
            <a:ext cx="9144000" cy="681163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7016" y="456247"/>
            <a:ext cx="885698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solidFill>
                  <a:srgbClr val="C00000"/>
                </a:solidFill>
                <a:latin typeface="Bookman Old Style" pitchFamily="18" charset="0"/>
              </a:rPr>
              <a:t>Высказывания родителей, воспитывающих дошкольников младших групп</a:t>
            </a: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 1.Что делать, чтобы ребенок не болел, простуды замучили.</a:t>
            </a:r>
            <a:b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2. Так много дома разных игрушек, но ребенок с ними почему-то не играет, только нытьем изводит нас по выходным.</a:t>
            </a:r>
            <a:b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3.Правильно воспитывать мне мешает свекровь, не могу найти с ней общего языка.</a:t>
            </a:r>
            <a:b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4.Часто домашние мелкие неурядицы отвлекают от общения с ребенком.</a:t>
            </a:r>
            <a:b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5.Не нахожу у ребенка хоть к чему-то способностей. Может, его в кружок или студию отдать?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181"/>
            <a:ext cx="9144000" cy="6811638"/>
          </a:xfrm>
          <a:prstGeom prst="rect">
            <a:avLst/>
          </a:prstGeom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6024" y="-7404"/>
            <a:ext cx="8748464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Высказывания родителей, воспитывающих дошкольников средних групп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1.Трудностей особых нет, растет предприимчивым, современным. Если ему невыгодно что-то делать, никогда не заставишь.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2.Мы разводимся, нам сейчас не до ребенка.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3.Старший обижает младшего. Младший постоянно ябедничает на старшего. Замучились с ними!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4.Если бы отцы больше занимались с детьми, никаких трудностей бы не было.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5.По-моему, перед школой у всех одни и те же трудности - чтобы хорошо считала, писала, читала. Разве не так?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181"/>
            <a:ext cx="9144000" cy="6811638"/>
          </a:xfrm>
          <a:prstGeom prst="rect">
            <a:avLst/>
          </a:prstGeom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79512" y="527774"/>
            <a:ext cx="8964488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Высказывания родителей, воспитывающих старших дошкольников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1.Какие могут быть трудности с ребенком? Если в чем провинился, он свое место знает - угол.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2.Очень беспокоит застенчивость дочери. Хорошо это или плохо и что с этим делать?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3.Очень неаккуратный и небрежный, порвал все книги в доме.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4.Трудностей с самим воспитанием нет, есть трудности с деньгами для осуществления воспитания.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5.Успешность общения вообще, и педагогов с родителями в частности, определяется и умением чувствовать неожиданные изменения в процессе общения, адекватно реагировать на них и быстро перестраиваться.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116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548680"/>
            <a:ext cx="2121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Bookman Old Style" pitchFamily="18" charset="0"/>
              </a:rPr>
              <a:t>Рефлексия</a:t>
            </a:r>
            <a:endParaRPr lang="ru-RU" sz="2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706068">
            <a:off x="464257" y="1322099"/>
            <a:ext cx="72571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988840"/>
            <a:ext cx="5588444" cy="3939487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11638"/>
          </a:xfrm>
          <a:prstGeom prst="rect">
            <a:avLst/>
          </a:prstGeom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836712"/>
            <a:ext cx="88204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Задание для самопроверки знаний в области психологии общения</a:t>
            </a:r>
            <a:endParaRPr kumimoji="0" lang="ru-RU" sz="2800" b="1" i="1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44824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Увлекательное начало разговора рождает 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________</a:t>
            </a: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 и помогает исчезнуть критическому отношению к говорящему.</a:t>
            </a:r>
          </a:p>
          <a:p>
            <a:pPr marL="457200" indent="-457200">
              <a:buAutoNum type="arabicPeriod"/>
            </a:pPr>
            <a:endParaRPr lang="ru-RU" sz="28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457200" indent="-4572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 Хорошо аргументированный 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_______ </a:t>
            </a: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способствует усилению эффективности словесного воздействия.</a:t>
            </a:r>
          </a:p>
          <a:p>
            <a:pPr marL="457200" indent="-457200">
              <a:buAutoNum type="arabicPeriod"/>
            </a:pPr>
            <a:endParaRPr lang="ru-RU" sz="28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457200" indent="-4572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Мешают доброму отношению 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________</a:t>
            </a: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Bookman Old Style" pitchFamily="18" charset="0"/>
              </a:rPr>
              <a:t>тон,</a:t>
            </a:r>
            <a:r>
              <a:rPr lang="ru-RU" sz="2800" b="1" dirty="0" err="1" smtClean="0">
                <a:solidFill>
                  <a:srgbClr val="002060"/>
                </a:solidFill>
                <a:latin typeface="Bookman Old Style" pitchFamily="18" charset="0"/>
              </a:rPr>
              <a:t>________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речи.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11638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88640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4. Сутулая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______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висящие вдоль тела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______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опущенная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______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говорят о неуверенности в себе.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5. Одна из наиболее информативных частей лица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______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6. Губы поданы вперед и нервно подрагивают – собеседник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_____</a:t>
            </a: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и готов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______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7. Поглаживание подбородка говорит 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_______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о желании принять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_________.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1163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476672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8. Фундамент доброжелательных отношений и прочных контактов - умение считаться </a:t>
            </a:r>
            <a:r>
              <a:rPr lang="ru-RU" sz="2800" dirty="0" err="1" smtClean="0">
                <a:solidFill>
                  <a:srgbClr val="002060"/>
                </a:solidFill>
                <a:latin typeface="Bookman Old Style" pitchFamily="18" charset="0"/>
              </a:rPr>
              <a:t>с________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других людей.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9. Деловой конфликт носит  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_______</a:t>
            </a: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 характер.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10. К межличностным механизмам взаимодействия людей относятся 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____,_____</a:t>
            </a:r>
            <a:b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и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_____ _______.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11. Критиковать, раздраженно делать замечания, сравнивать человека с кем-то, злословить нетрудно, но 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____</a:t>
            </a: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, а часто и _____.</a:t>
            </a:r>
            <a:b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</a:br>
            <a:endParaRPr lang="ru-RU" sz="28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11638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9512" y="188640"/>
            <a:ext cx="8568952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Информационный блок «Психология общения».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Общение: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единство процессов обмена информации, взаимодействия и восприятия друг друга.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Функции общения</a:t>
            </a: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• обмен информацией, необходим для совместных действий людей;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• объединение людей;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• передача эмоций, переживаний;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• инструмент передачи опыта от поколения к поколению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1163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1340768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3. </a:t>
            </a:r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</a:rPr>
              <a:t>Непосредственное и опосредованное общение. </a:t>
            </a:r>
          </a:p>
          <a:p>
            <a:endParaRPr lang="ru-RU" sz="28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ru-RU" sz="28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7504" y="2564904"/>
            <a:ext cx="903649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Факторы, определяющие успешность общения: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искренность, умение внимательно слушать, восприятие через «эмпатию»,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учет ситуации, разборчивая и грамотная речь.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Обратные связи в общении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1118" y="0"/>
            <a:ext cx="9175118" cy="6834819"/>
          </a:xfrm>
          <a:prstGeom prst="rect">
            <a:avLst/>
          </a:prstGeom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32656"/>
            <a:ext cx="8964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Информационный блок «Правила построения эффективного общения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67544" y="2000618"/>
            <a:ext cx="78488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54936" y="2235968"/>
            <a:ext cx="37192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имя собеседника</a:t>
            </a:r>
            <a:endParaRPr lang="ru-RU" sz="2800" b="1" i="1" dirty="0" smtClean="0">
              <a:solidFill>
                <a:srgbClr val="002060"/>
              </a:solidFill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586797"/>
            <a:ext cx="29225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комплимент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280143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Самые универсальные способы – это:</a:t>
            </a:r>
            <a:endParaRPr lang="ru-RU" sz="28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02060"/>
              </a:solidFill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-улыбка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52057">
            <a:off x="6041649" y="2338273"/>
            <a:ext cx="2072805" cy="207280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503" y="2665138"/>
            <a:ext cx="1874132" cy="18741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139" y="4158602"/>
            <a:ext cx="3126077" cy="190283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11638"/>
          </a:xfrm>
          <a:prstGeom prst="rect">
            <a:avLst/>
          </a:prstGeom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332656"/>
            <a:ext cx="87129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Упражнение "Самый трудный родитель"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7016" y="764704"/>
            <a:ext cx="88569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На первой фазе общения </a:t>
            </a:r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с "трудными" родителями, необходимо сохранить эмоциональную отстранённость и поддерживать в себе спокойный и охлаждённый нейтралитет.</a:t>
            </a:r>
            <a:endParaRPr lang="ru-RU" sz="28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На второй фазе общения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    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Bookman Old Style" pitchFamily="18" charset="0"/>
              </a:rPr>
              <a:t>  с родителями - конструктивный диалог</a:t>
            </a:r>
            <a:endParaRPr lang="ru-RU" sz="28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3789040"/>
            <a:ext cx="9036496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Что бы избежать противостояния с родителями: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- необходимо проявлять сдержанную доброжелательность и открытость;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- подчеркнуть значимость родителей в воспитании собственного ребёнка;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- показать родителю свою положительную настроенность по отношению к его ребёнку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1163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7853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«Стратегия поведения» в конфликте. 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pic>
        <p:nvPicPr>
          <p:cNvPr id="5" name="Рисунок 4" descr="image05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764704"/>
            <a:ext cx="7920880" cy="5756763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484</Words>
  <Application>Microsoft Office PowerPoint</Application>
  <PresentationFormat>Экран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Константин</cp:lastModifiedBy>
  <cp:revision>17</cp:revision>
  <dcterms:modified xsi:type="dcterms:W3CDTF">2018-02-05T15:08:40Z</dcterms:modified>
</cp:coreProperties>
</file>