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8" r:id="rId4"/>
    <p:sldId id="275" r:id="rId5"/>
    <p:sldId id="267" r:id="rId6"/>
    <p:sldId id="268" r:id="rId7"/>
    <p:sldId id="276" r:id="rId8"/>
    <p:sldId id="277" r:id="rId9"/>
    <p:sldId id="278" r:id="rId10"/>
    <p:sldId id="269" r:id="rId11"/>
    <p:sldId id="271" r:id="rId12"/>
    <p:sldId id="288" r:id="rId13"/>
    <p:sldId id="287" r:id="rId14"/>
    <p:sldId id="272" r:id="rId15"/>
    <p:sldId id="270" r:id="rId16"/>
  </p:sldIdLst>
  <p:sldSz cx="9144000" cy="6858000" type="screen4x3"/>
  <p:notesSz cx="6858000" cy="9144000"/>
  <p:embeddedFontLst>
    <p:embeddedFont>
      <p:font typeface="Matilda" panose="02000505070000020002" pitchFamily="2" charset="0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1" userDrawn="1">
          <p15:clr>
            <a:srgbClr val="A4A3A4"/>
          </p15:clr>
        </p15:guide>
        <p15:guide id="2" pos="2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C31"/>
    <a:srgbClr val="D7D200"/>
    <a:srgbClr val="860000"/>
    <a:srgbClr val="7A0000"/>
    <a:srgbClr val="00642D"/>
    <a:srgbClr val="007A37"/>
    <a:srgbClr val="003760"/>
    <a:srgbClr val="00589A"/>
    <a:srgbClr val="008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16" y="-96"/>
      </p:cViewPr>
      <p:guideLst>
        <p:guide orient="horz" pos="2221"/>
        <p:guide pos="2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8E58C-E7A6-41B0-9596-47478E2A3A1A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7F1E4-8445-454E-87F7-4EF11F4AB44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>
          <a:xfrm>
            <a:off x="3491880" y="404664"/>
            <a:ext cx="432048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5400" b="1" i="0" u="none" strike="noStrike" kern="1200" normalizeH="0" baseline="0" noProof="0" dirty="0" smtClean="0">
                <a:ln w="11430"/>
                <a:gradFill>
                  <a:gsLst>
                    <a:gs pos="41000">
                      <a:srgbClr val="C00000"/>
                    </a:gs>
                    <a:gs pos="52000">
                      <a:srgbClr val="FFC000"/>
                    </a:gs>
                    <a:gs pos="62000">
                      <a:schemeClr val="accent1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anose="02000505070000020002" pitchFamily="2" charset="0"/>
                <a:ea typeface="+mj-ea"/>
                <a:cs typeface="+mj-cs"/>
              </a:rPr>
              <a:t>Название</a:t>
            </a:r>
            <a:endParaRPr kumimoji="0" lang="ru-RU" sz="5400" b="1" i="0" u="none" strike="noStrike" kern="1200" normalizeH="0" baseline="0" noProof="0" dirty="0" smtClean="0">
              <a:ln w="11430"/>
              <a:gradFill>
                <a:gsLst>
                  <a:gs pos="41000">
                    <a:srgbClr val="C00000"/>
                  </a:gs>
                  <a:gs pos="52000">
                    <a:srgbClr val="FFC000"/>
                  </a:gs>
                  <a:gs pos="62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anose="02000505070000020002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5400" b="1" dirty="0" smtClean="0">
                <a:ln w="11430"/>
                <a:gradFill>
                  <a:gsLst>
                    <a:gs pos="41000">
                      <a:srgbClr val="C00000"/>
                    </a:gs>
                    <a:gs pos="52000">
                      <a:srgbClr val="FFC000"/>
                    </a:gs>
                    <a:gs pos="62000">
                      <a:schemeClr val="accent1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ilda" panose="02000505070000020002" pitchFamily="2" charset="0"/>
                <a:ea typeface="+mj-ea"/>
                <a:cs typeface="+mj-cs"/>
              </a:rPr>
              <a:t>презентации</a:t>
            </a:r>
            <a:endParaRPr kumimoji="0" lang="ru-RU" sz="5400" b="1" i="0" u="none" strike="noStrike" kern="1200" normalizeH="0" baseline="0" noProof="0" dirty="0">
              <a:ln w="11430"/>
              <a:gradFill>
                <a:gsLst>
                  <a:gs pos="41000">
                    <a:srgbClr val="C00000"/>
                  </a:gs>
                  <a:gs pos="52000">
                    <a:srgbClr val="FFC000"/>
                  </a:gs>
                  <a:gs pos="62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anose="02000505070000020002" pitchFamily="2" charset="0"/>
              <a:ea typeface="+mj-ea"/>
              <a:cs typeface="+mj-cs"/>
            </a:endParaRPr>
          </a:p>
        </p:txBody>
      </p:sp>
      <p:sp useBgFill="1"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5517232"/>
            <a:ext cx="3024336" cy="1080120"/>
          </a:xfrm>
          <a:prstGeom prst="roundRect">
            <a:avLst>
              <a:gd name="adj" fmla="val 1782"/>
            </a:avLst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1600" b="1" i="1" dirty="0">
                <a:solidFill>
                  <a:schemeClr val="tx1"/>
                </a:solidFill>
                <a:effectLst>
                  <a:glow rad="1524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  <a:endParaRPr lang="ru-RU" sz="1600" b="1" i="1" dirty="0">
              <a:solidFill>
                <a:schemeClr val="tx1"/>
              </a:solidFill>
              <a:effectLst>
                <a:glow rad="1524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sz="1600" b="1" i="1" dirty="0">
              <a:solidFill>
                <a:schemeClr val="tx1"/>
              </a:solidFill>
              <a:effectLst>
                <a:glow rad="1524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sz="1600" b="1" i="1" dirty="0">
                <a:solidFill>
                  <a:schemeClr val="tx1"/>
                </a:solidFill>
                <a:effectLst>
                  <a:glow rad="1524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ОСМАН ЯНА ФЁДОРОВНА</a:t>
            </a:r>
            <a:endParaRPr lang="ru-RU" sz="1600" b="1" i="1" dirty="0">
              <a:solidFill>
                <a:schemeClr val="tx1"/>
              </a:solidFill>
              <a:effectLst>
                <a:glow rad="1524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2" name="Текстовое поле 1"/>
          <p:cNvSpPr txBox="1"/>
          <p:nvPr/>
        </p:nvSpPr>
        <p:spPr>
          <a:xfrm>
            <a:off x="993775" y="240665"/>
            <a:ext cx="7845425" cy="1607185"/>
          </a:xfrm>
          <a:prstGeom prst="rect">
            <a:avLst/>
          </a:prstGeom>
          <a:effectLst/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/>
            <a:r>
              <a:rPr lang="ru-RU" altLang="en-US" sz="2000" b="1">
                <a:solidFill>
                  <a:schemeClr val="tx2">
                    <a:lumMod val="75000"/>
                  </a:schemeClr>
                </a:solidFill>
              </a:rPr>
              <a:t>ГКДОУ «Рыбинский детский сад «Алёнушка» общеразвивающего вида Волновахского м.о.» ДНР</a:t>
            </a:r>
            <a:endParaRPr lang="ru-RU" altLang="en-US" sz="2000" b="1">
              <a:solidFill>
                <a:schemeClr val="tx1"/>
              </a:solidFill>
            </a:endParaRPr>
          </a:p>
          <a:p>
            <a:pPr algn="ctr"/>
            <a:r>
              <a:rPr lang="ru-RU" altLang="en-US" sz="2000" b="1">
                <a:solidFill>
                  <a:schemeClr val="tx1"/>
                </a:solidFill>
              </a:rPr>
              <a:t>ПРИНЦИПЫ ПРОЕКТИРОВАНИЯ ПЕДАГОГИЧЕСКОГО ПРОЦЕССА МУЗЫКАЛЬНОГО </a:t>
            </a:r>
            <a:endParaRPr lang="ru-RU" altLang="en-US" sz="2000" b="1">
              <a:solidFill>
                <a:schemeClr val="tx1"/>
              </a:solidFill>
            </a:endParaRPr>
          </a:p>
          <a:p>
            <a:pPr algn="ctr"/>
            <a:r>
              <a:rPr lang="ru-RU" altLang="en-US" sz="2000" b="1">
                <a:solidFill>
                  <a:schemeClr val="tx1"/>
                </a:solidFill>
              </a:rPr>
              <a:t>РАЗВИТИЯ РЕБЕНКА</a:t>
            </a:r>
            <a:endParaRPr lang="ru-RU" altLang="en-US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215" y="332740"/>
            <a:ext cx="8425180" cy="1078230"/>
          </a:xfrm>
        </p:spPr>
        <p:txBody>
          <a:bodyPr>
            <a:normAutofit/>
          </a:bodyPr>
          <a:lstStyle/>
          <a:p>
            <a:pPr algn="l"/>
            <a:r>
              <a:rPr lang="ru-RU" sz="222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Проект « Наши меньшие друзья».</a:t>
            </a:r>
            <a:br>
              <a:rPr lang="ru-RU" sz="222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5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принципы: </a:t>
            </a:r>
            <a:r>
              <a:rPr lang="ru-RU" altLang="en-US" sz="1555" b="1">
                <a:sym typeface="+mn-ea"/>
              </a:rPr>
              <a:t>принцип психологической комфортности</a:t>
            </a:r>
            <a:r>
              <a:rPr lang="ru-RU" altLang="en-US" sz="1555" b="1" u="sng">
                <a:sym typeface="+mn-ea"/>
              </a:rPr>
              <a:t>;</a:t>
            </a:r>
            <a:br>
              <a:rPr lang="ru-RU" altLang="en-US" sz="1555" b="1" u="sng">
                <a:sym typeface="+mn-ea"/>
              </a:rPr>
            </a:br>
            <a:r>
              <a:rPr lang="ru-RU" altLang="en-US" sz="1555" b="1">
                <a:sym typeface="+mn-ea"/>
              </a:rPr>
              <a:t>комплексно-тематический принцип построения  образовательного процесса.</a:t>
            </a:r>
            <a:endParaRPr lang="ru-RU" sz="222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амещающее содержимое 5" descr="IMG_20200228_09263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015" y="1410335"/>
            <a:ext cx="3449320" cy="2443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Изображение 6" descr="IMG_20200228_1002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" y="4004945"/>
            <a:ext cx="3390900" cy="2473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Изображение 8" descr="IMG_20200228_0950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0" y="4004945"/>
            <a:ext cx="3292475" cy="2473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Изображение 9" descr="IMG_20200228_0941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800" y="1484630"/>
            <a:ext cx="3291840" cy="22580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Изображение 7" descr="photo_2024-11-18_20-43-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60" y="1129665"/>
            <a:ext cx="3754120" cy="25723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Изображение 8" descr="photo_2024-11-18_20-43-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60" y="3820160"/>
            <a:ext cx="3754755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Изображение 9" descr="IMG_20211126_0934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610" y="1124585"/>
            <a:ext cx="3864610" cy="25831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Изображение 11" descr="IMG_20200228_1002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610" y="3861435"/>
            <a:ext cx="3889375" cy="2564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Текстовое поле 10"/>
          <p:cNvSpPr txBox="1"/>
          <p:nvPr/>
        </p:nvSpPr>
        <p:spPr>
          <a:xfrm>
            <a:off x="563880" y="241300"/>
            <a:ext cx="8181340" cy="8001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1600" b="1">
                <a:sym typeface="+mn-ea"/>
              </a:rPr>
              <a:t>                           </a:t>
            </a:r>
            <a:r>
              <a:rPr lang="ru-RU" altLang="en-US" sz="2000" b="1">
                <a:solidFill>
                  <a:srgbClr val="C00000"/>
                </a:solidFill>
                <a:sym typeface="+mn-ea"/>
              </a:rPr>
              <a:t>ПРОЕКТ: « Осень золотая в гости к нам пришла!»</a:t>
            </a:r>
            <a:endParaRPr lang="ru-RU" altLang="en-US" sz="2000" b="1">
              <a:solidFill>
                <a:srgbClr val="C00000"/>
              </a:solidFill>
              <a:sym typeface="+mn-ea"/>
            </a:endParaRPr>
          </a:p>
          <a:p>
            <a:r>
              <a:rPr lang="ru-RU" altLang="en-US" sz="1600" b="1">
                <a:sym typeface="+mn-ea"/>
              </a:rPr>
              <a:t>                    Используются принципы: принцип творчества, принцип целостности.</a:t>
            </a:r>
            <a:endParaRPr lang="ru-RU" altLang="en-US" sz="1600" b="1" i="1"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Текстовое поле 3"/>
          <p:cNvSpPr txBox="1"/>
          <p:nvPr/>
        </p:nvSpPr>
        <p:spPr>
          <a:xfrm>
            <a:off x="1379855" y="316865"/>
            <a:ext cx="7165340" cy="962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2000" b="1">
                <a:solidFill>
                  <a:srgbClr val="C00000"/>
                </a:solidFill>
              </a:rPr>
              <a:t>Проект: «Весна красна пришла. Встречаем птиц».</a:t>
            </a:r>
            <a:endParaRPr lang="ru-RU" altLang="en-US" sz="2000" b="1">
              <a:solidFill>
                <a:srgbClr val="C00000"/>
              </a:solidFill>
            </a:endParaRPr>
          </a:p>
          <a:p>
            <a:r>
              <a:rPr lang="ru-RU" altLang="en-US" sz="2000" b="1">
                <a:solidFill>
                  <a:srgbClr val="C00000"/>
                </a:solidFill>
              </a:rPr>
              <a:t>использутся принципы: </a:t>
            </a:r>
            <a:r>
              <a:rPr lang="ru-RU" altLang="en-US" b="1">
                <a:solidFill>
                  <a:schemeClr val="tx1"/>
                </a:solidFill>
              </a:rPr>
              <a:t>принцип непрерывности</a:t>
            </a:r>
            <a:r>
              <a:rPr lang="ru-RU" altLang="en-US" sz="1600" b="1">
                <a:solidFill>
                  <a:schemeClr val="tx1"/>
                </a:solidFill>
              </a:rPr>
              <a:t>,</a:t>
            </a:r>
            <a:r>
              <a:rPr lang="ru-RU" altLang="en-US" b="1">
                <a:solidFill>
                  <a:schemeClr val="tx1"/>
                </a:solidFill>
              </a:rPr>
              <a:t> </a:t>
            </a:r>
            <a:r>
              <a:rPr lang="ru-RU" altLang="en-US" b="1">
                <a:sym typeface="+mn-ea"/>
              </a:rPr>
              <a:t>комплексно-тематический принцип построения  образовательного процесса.</a:t>
            </a:r>
            <a:endParaRPr lang="ru-RU" altLang="en-US" b="1">
              <a:solidFill>
                <a:schemeClr val="tx1"/>
              </a:solidFill>
            </a:endParaRPr>
          </a:p>
        </p:txBody>
      </p:sp>
      <p:pic>
        <p:nvPicPr>
          <p:cNvPr id="5" name="Изображение 4" descr="IMG_20210402_0909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60" y="1268730"/>
            <a:ext cx="3563620" cy="2621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Изображение 5" descr="IMG_20210402_095548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60" y="4004945"/>
            <a:ext cx="3577590" cy="2512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Изображение 6" descr="IMG_20210402_100035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720" y="1278890"/>
            <a:ext cx="3742055" cy="2564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Изображение 7" descr="IMG_20210402_0953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945" y="4036695"/>
            <a:ext cx="3719195" cy="24180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40" y="332740"/>
            <a:ext cx="6515100" cy="894080"/>
          </a:xfrm>
        </p:spPr>
        <p:txBody>
          <a:bodyPr>
            <a:normAutofit fontScale="90000"/>
          </a:bodyPr>
          <a:lstStyle/>
          <a:p>
            <a:r>
              <a:rPr lang="ru-RU" sz="22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 « Веселые пчелы».</a:t>
            </a:r>
            <a:br>
              <a:rPr lang="ru-RU" sz="22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принципы: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 минимакса,</a:t>
            </a:r>
            <a:b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 итеграции.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IMG_20210818_100006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196975"/>
            <a:ext cx="3726180" cy="2432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Изображение 2" descr="IMG_20210818_094807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" y="3717290"/>
            <a:ext cx="3778250" cy="2671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Изображение 5" descr="IMG_20210818_093556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380" y="1233805"/>
            <a:ext cx="3718560" cy="2396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Изображение 6" descr="IMG_20210818_093556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620" y="3789045"/>
            <a:ext cx="3703320" cy="26073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412776"/>
            <a:ext cx="8568952" cy="5184576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  <a:sym typeface="+mn-ea"/>
              </a:rPr>
              <a:t>СПАСИБО </a:t>
            </a:r>
            <a:endParaRPr lang="uk-UA" b="1" cap="none" spc="0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marL="0" indent="0" algn="ctr">
              <a:buNone/>
            </a:pPr>
            <a:r>
              <a:rPr lang="uk-UA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  <a:sym typeface="+mn-ea"/>
              </a:rPr>
              <a:t>ЗА ВНИМАНИЕ!</a:t>
            </a:r>
            <a:endParaRPr lang="ru-RU" dirty="0"/>
          </a:p>
        </p:txBody>
      </p:sp>
      <p:sp>
        <p:nvSpPr>
          <p:cNvPr id="2" name="Волна 1"/>
          <p:cNvSpPr/>
          <p:nvPr/>
        </p:nvSpPr>
        <p:spPr>
          <a:xfrm>
            <a:off x="1331595" y="733425"/>
            <a:ext cx="6624955" cy="3054985"/>
          </a:xfrm>
          <a:prstGeom prst="wave">
            <a:avLst>
              <a:gd name="adj1" fmla="val 12500"/>
              <a:gd name="adj2" fmla="val 148"/>
            </a:avLst>
          </a:prstGeom>
          <a:noFill/>
          <a:ln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52928" cy="72008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lt"/>
              </a:rPr>
              <a:t>ПЕДАГОГИЧЕСКОЕ ПРОЕКТИРОВАНИЕ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196752"/>
            <a:ext cx="8352928" cy="5184576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/>
              <a:t>    </a:t>
            </a:r>
            <a:endParaRPr lang="ru-RU" sz="1600" b="1" dirty="0"/>
          </a:p>
          <a:p>
            <a:pPr marL="0" indent="0" algn="just">
              <a:buNone/>
            </a:pPr>
            <a:r>
              <a:rPr lang="ru-RU" sz="2400" b="1" dirty="0"/>
              <a:t> - Сегодня метод проектов широко используется в работе ДОУ.  Педагоги не только  проектируют свою деятельность, но и разрабатывают интересные проекты на самые  разные темы с воспитанниками и их родителями.</a:t>
            </a:r>
            <a:endParaRPr lang="ru-RU" sz="2400" b="1" dirty="0"/>
          </a:p>
          <a:p>
            <a:pPr marL="0" indent="0" algn="just">
              <a:buNone/>
            </a:pPr>
            <a:endParaRPr lang="ru-RU" sz="2400" b="1" dirty="0"/>
          </a:p>
          <a:p>
            <a:pPr marL="0" indent="0" algn="just">
              <a:buNone/>
            </a:pPr>
            <a:r>
              <a:rPr lang="ru-RU" sz="2400" b="1" dirty="0"/>
              <a:t>- Основной целью проектного метода в детском саду является развитие свободной творческой  личности ребенка, которое определяется задачами развития и задачами исследовательской деятельности.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63955"/>
          </a:xfrm>
        </p:spPr>
        <p:txBody>
          <a:bodyPr>
            <a:normAutofit/>
          </a:bodyPr>
          <a:p>
            <a:r>
              <a:rPr lang="ru-RU" altLang="en-US" sz="2000" b="1">
                <a:solidFill>
                  <a:srgbClr val="C00000"/>
                </a:solidFill>
              </a:rPr>
              <a:t>ПРОЕКТ - ЭТО «ПЯТЬ </a:t>
            </a:r>
            <a:r>
              <a:rPr lang="ru-RU" altLang="en-US" sz="2400" b="1">
                <a:solidFill>
                  <a:srgbClr val="C00000"/>
                </a:solidFill>
              </a:rPr>
              <a:t>П</a:t>
            </a:r>
            <a:r>
              <a:rPr lang="ru-RU" altLang="en-US" sz="2000" b="1">
                <a:solidFill>
                  <a:srgbClr val="C00000"/>
                </a:solidFill>
              </a:rPr>
              <a:t>» :</a:t>
            </a:r>
            <a:endParaRPr lang="ru-RU" altLang="en-US" sz="2000" b="1">
              <a:solidFill>
                <a:srgbClr val="C00000"/>
              </a:solidFill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57200" y="1153795"/>
            <a:ext cx="8229600" cy="4972685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p>
            <a:pPr marL="0" indent="0">
              <a:buNone/>
            </a:pPr>
            <a:endParaRPr lang="ru-RU" altLang="en-US"/>
          </a:p>
        </p:txBody>
      </p:sp>
      <p:sp>
        <p:nvSpPr>
          <p:cNvPr id="4" name="Овал 3"/>
          <p:cNvSpPr/>
          <p:nvPr/>
        </p:nvSpPr>
        <p:spPr>
          <a:xfrm>
            <a:off x="2773680" y="2204720"/>
            <a:ext cx="2599690" cy="2444115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7195" y="4004945"/>
            <a:ext cx="2320925" cy="13843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10230" y="4869180"/>
            <a:ext cx="2665095" cy="14528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76190" y="1196975"/>
            <a:ext cx="2546350" cy="128524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 sz="1600" b="1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40425" y="3573145"/>
            <a:ext cx="2477770" cy="139446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1505" y="1153795"/>
            <a:ext cx="2423160" cy="125920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3034665" y="2523490"/>
            <a:ext cx="2005965" cy="1548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p>
            <a:pPr algn="ctr"/>
            <a:r>
              <a:rPr lang="ru-RU" altLang="en-US">
                <a:solidFill>
                  <a:schemeClr val="bg1"/>
                </a:solidFill>
              </a:rPr>
              <a:t>Портфолио проекта-папка в которой собраны все рабочие материалы</a:t>
            </a:r>
            <a:endParaRPr lang="ru-RU" altLang="en-US">
              <a:solidFill>
                <a:schemeClr val="bg1"/>
              </a:solidFill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772160" y="1268730"/>
            <a:ext cx="1870710" cy="952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/>
              <a:t> </a:t>
            </a:r>
            <a:endParaRPr lang="ru-RU" altLang="en-US"/>
          </a:p>
          <a:p>
            <a:pPr algn="ctr"/>
            <a:r>
              <a:rPr lang="ru-RU" altLang="en-US" sz="2000" b="1">
                <a:solidFill>
                  <a:schemeClr val="bg1"/>
                </a:solidFill>
              </a:rPr>
              <a:t>Проблема</a:t>
            </a:r>
            <a:endParaRPr lang="ru-RU" altLang="en-US" sz="2000" b="1">
              <a:solidFill>
                <a:schemeClr val="bg1"/>
              </a:solidFill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476250" y="4276725"/>
            <a:ext cx="1779905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000" b="1">
                <a:solidFill>
                  <a:schemeClr val="bg1"/>
                </a:solidFill>
              </a:rPr>
              <a:t>Презентация</a:t>
            </a:r>
            <a:endParaRPr lang="ru-RU" altLang="en-US" sz="2000" b="1">
              <a:solidFill>
                <a:schemeClr val="bg1"/>
              </a:solidFill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5249545" y="1412875"/>
            <a:ext cx="2263140" cy="775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000" b="1">
                <a:solidFill>
                  <a:schemeClr val="bg1"/>
                </a:solidFill>
              </a:rPr>
              <a:t>Проектирование (планирование)</a:t>
            </a:r>
            <a:endParaRPr lang="ru-RU" altLang="en-US" sz="2000" b="1">
              <a:solidFill>
                <a:schemeClr val="bg1"/>
              </a:solidFill>
            </a:endParaRP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3593465" y="5157470"/>
            <a:ext cx="1795145" cy="692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endParaRPr lang="ru-RU" altLang="en-US" sz="1600" b="1">
              <a:solidFill>
                <a:schemeClr val="bg1"/>
              </a:solidFill>
            </a:endParaRPr>
          </a:p>
          <a:p>
            <a:pPr algn="ctr"/>
            <a:r>
              <a:rPr lang="ru-RU" altLang="en-US" sz="2000" b="1">
                <a:solidFill>
                  <a:schemeClr val="bg1"/>
                </a:solidFill>
              </a:rPr>
              <a:t>Продукт</a:t>
            </a:r>
            <a:endParaRPr lang="ru-RU" altLang="en-US" sz="2000" b="1">
              <a:solidFill>
                <a:schemeClr val="bg1"/>
              </a:solidFill>
            </a:endParaRPr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6228080" y="3769995"/>
            <a:ext cx="1854835" cy="814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 sz="2000" b="1">
                <a:solidFill>
                  <a:schemeClr val="bg1"/>
                </a:solidFill>
              </a:rPr>
              <a:t>Поиск информации</a:t>
            </a:r>
            <a:endParaRPr lang="ru-RU" altLang="en-US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605" y="710565"/>
            <a:ext cx="8352790" cy="144907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  <a:sym typeface="+mn-ea"/>
              </a:rPr>
              <a:t> ОСНОВНЫЕ </a:t>
            </a:r>
            <a:r>
              <a:rPr lang="ru-RU" altLang="en-US" sz="2400" b="1">
                <a:solidFill>
                  <a:srgbClr val="C00000"/>
                </a:solidFill>
                <a:sym typeface="+mn-ea"/>
              </a:rPr>
              <a:t>ПРИНЦИПЫ </a:t>
            </a:r>
            <a:br>
              <a:rPr lang="ru-RU" altLang="en-US" sz="2400" b="1">
                <a:solidFill>
                  <a:srgbClr val="C00000"/>
                </a:solidFill>
                <a:sym typeface="+mn-ea"/>
              </a:rPr>
            </a:br>
            <a:r>
              <a:rPr lang="ru-RU" altLang="en-US" sz="2400" b="1">
                <a:solidFill>
                  <a:srgbClr val="C00000"/>
                </a:solidFill>
                <a:sym typeface="+mn-ea"/>
              </a:rPr>
              <a:t>ПРОЕКТИРОВАНИЯ ПЕДАГОГИЧЕСКОГО \</a:t>
            </a:r>
            <a:br>
              <a:rPr lang="ru-RU" altLang="en-US" sz="2400" b="1">
                <a:solidFill>
                  <a:srgbClr val="C00000"/>
                </a:solidFill>
                <a:sym typeface="+mn-ea"/>
              </a:rPr>
            </a:br>
            <a:r>
              <a:rPr lang="ru-RU" altLang="en-US" sz="2400" b="1">
                <a:solidFill>
                  <a:srgbClr val="C00000"/>
                </a:solidFill>
                <a:sym typeface="+mn-ea"/>
              </a:rPr>
              <a:t>ПРОЦЕССА МУЗЫКАЛЬНОГО </a:t>
            </a:r>
            <a:br>
              <a:rPr lang="ru-RU" altLang="en-US" sz="2400" b="1">
                <a:solidFill>
                  <a:srgbClr val="C00000"/>
                </a:solidFill>
              </a:rPr>
            </a:br>
            <a:r>
              <a:rPr lang="ru-RU" altLang="en-US" sz="2400" b="1">
                <a:solidFill>
                  <a:srgbClr val="C00000"/>
                </a:solidFill>
                <a:sym typeface="+mn-ea"/>
              </a:rPr>
              <a:t>РАЗВИТИЯ РЕБЕНКА </a:t>
            </a:r>
            <a:br>
              <a:rPr lang="ru-RU" sz="2400" b="1" dirty="0">
                <a:solidFill>
                  <a:srgbClr val="C00000"/>
                </a:solidFill>
                <a:sym typeface="+mn-ea"/>
              </a:rPr>
            </a:br>
            <a:r>
              <a:rPr lang="ru-RU" sz="2400" b="1" dirty="0">
                <a:solidFill>
                  <a:srgbClr val="C00000"/>
                </a:solidFill>
                <a:sym typeface="+mn-ea"/>
              </a:rPr>
              <a:t>в соответствии с: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605" y="2014855"/>
            <a:ext cx="8352790" cy="45104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         </a:t>
            </a:r>
            <a:endParaRPr lang="ru-RU" dirty="0"/>
          </a:p>
          <a:p>
            <a:pPr marL="0" indent="0">
              <a:buNone/>
            </a:pPr>
            <a:endParaRPr lang="ru-RU" sz="2400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400" b="1" i="1" dirty="0"/>
              <a:t>-  современными научными взглядами об основах развивающего обучения в непрерывной сфере образования, формирования  у детей деятельностных способностей;</a:t>
            </a:r>
            <a:endParaRPr lang="ru-RU" sz="2400" b="1" i="1" dirty="0"/>
          </a:p>
          <a:p>
            <a:pPr marL="0" indent="0" algn="just">
              <a:buNone/>
            </a:pPr>
            <a:endParaRPr lang="ru-RU" sz="2400" b="1" i="1" dirty="0"/>
          </a:p>
          <a:p>
            <a:pPr marL="0" indent="0" algn="just">
              <a:buNone/>
            </a:pPr>
            <a:r>
              <a:rPr lang="ru-RU" sz="2400" b="1" i="1" dirty="0"/>
              <a:t>- новым  федеральным государственным стандартом  дошкольного образования.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52928" cy="720080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ПРИНЦИПАМ  </a:t>
            </a:r>
            <a:r>
              <a:rPr lang="ru-RU" altLang="en-US" sz="2000" b="1">
                <a:solidFill>
                  <a:srgbClr val="C00000"/>
                </a:solidFill>
                <a:sym typeface="+mn-ea"/>
              </a:rPr>
              <a:t> ПРОЕКТИРОВАНИЯ</a:t>
            </a:r>
            <a:br>
              <a:rPr lang="ru-RU" altLang="en-US" sz="2000" b="1">
                <a:solidFill>
                  <a:srgbClr val="C00000"/>
                </a:solidFill>
                <a:sym typeface="+mn-ea"/>
              </a:rPr>
            </a:br>
            <a:r>
              <a:rPr lang="ru-RU" altLang="en-US" sz="2000" b="1">
                <a:solidFill>
                  <a:srgbClr val="C00000"/>
                </a:solidFill>
                <a:sym typeface="+mn-ea"/>
              </a:rPr>
              <a:t>ПЕДАГОГИЧЕСКОГО ПРОЦЕССА МУЗЫКАЛЬНОГО </a:t>
            </a:r>
            <a:br>
              <a:rPr lang="ru-RU" altLang="en-US" sz="2000" b="1">
                <a:solidFill>
                  <a:srgbClr val="C00000"/>
                </a:solidFill>
              </a:rPr>
            </a:br>
            <a:r>
              <a:rPr lang="ru-RU" altLang="en-US" sz="2000" b="1">
                <a:solidFill>
                  <a:srgbClr val="C00000"/>
                </a:solidFill>
                <a:sym typeface="+mn-ea"/>
              </a:rPr>
              <a:t>РАЗВИТИЯ РЕБЕНКА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</a:t>
            </a:r>
            <a:r>
              <a:rPr lang="ru-RU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268507"/>
            <a:ext cx="8352928" cy="53285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6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2920" y="1283970"/>
            <a:ext cx="7021195" cy="11487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38810" y="1341120"/>
            <a:ext cx="6885305" cy="878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ru-RU" altLang="en-US" sz="1600" b="1" u="sng">
                <a:solidFill>
                  <a:schemeClr val="tx1"/>
                </a:solidFill>
              </a:rPr>
              <a:t>принцип психологической комфортности</a:t>
            </a:r>
            <a:r>
              <a:rPr lang="ru-RU" altLang="en-US" sz="1600" b="1" i="1">
                <a:solidFill>
                  <a:schemeClr val="tx1"/>
                </a:solidFill>
              </a:rPr>
              <a:t> (создается образовательная среда, обеспечивающая не только снятие всех стрессообрзующих факторов, но и обеспечивающая переживание радости, чувство удовлетворения, увлеченности деятельностью).</a:t>
            </a:r>
            <a:endParaRPr lang="ru-RU" altLang="en-US" sz="1600" b="1" i="1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360" y="2531110"/>
            <a:ext cx="7129145" cy="12757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600710" y="2663825"/>
            <a:ext cx="6903085" cy="1028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ru-RU" altLang="en-US" b="1" i="1" u="sng"/>
              <a:t> </a:t>
            </a:r>
            <a:r>
              <a:rPr lang="ru-RU" altLang="en-US" sz="1600" b="1" i="1" u="sng"/>
              <a:t>принцип деятельности</a:t>
            </a:r>
            <a:r>
              <a:rPr lang="ru-RU" altLang="en-US" sz="1600" b="1" i="1"/>
              <a:t> (новое знание вводится не в готовом виде, а через самостоятельное «открытие» его детьми на основе творческого музицирования, импровизации в различных вилах музыкальной деятельности);</a:t>
            </a:r>
            <a:endParaRPr lang="ru-RU" altLang="en-US" sz="1600" b="1" i="1"/>
          </a:p>
        </p:txBody>
      </p:sp>
      <p:sp>
        <p:nvSpPr>
          <p:cNvPr id="10" name="Прямоугольник 9"/>
          <p:cNvSpPr/>
          <p:nvPr/>
        </p:nvSpPr>
        <p:spPr>
          <a:xfrm>
            <a:off x="443865" y="3962400"/>
            <a:ext cx="7152640" cy="12153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502920" y="3924935"/>
            <a:ext cx="6896100" cy="1281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ru-RU" altLang="en-US" sz="1600" b="1"/>
              <a:t>научной обоснованности и практической применимости</a:t>
            </a:r>
            <a:r>
              <a:rPr lang="ru-RU" altLang="en-US" sz="1600" b="1" i="1"/>
              <a:t> (содержание, формы, методы музыкального воспитания детей, предложенные в данной программе,  обоснованы российскими и зарубежными исследованиями в области музыкальной педагогики)</a:t>
            </a:r>
            <a:endParaRPr lang="ru-RU" altLang="en-US" sz="1600" b="1" i="1"/>
          </a:p>
        </p:txBody>
      </p:sp>
      <p:sp>
        <p:nvSpPr>
          <p:cNvPr id="12" name="Прямоугольник 11"/>
          <p:cNvSpPr/>
          <p:nvPr/>
        </p:nvSpPr>
        <p:spPr>
          <a:xfrm>
            <a:off x="441325" y="5285105"/>
            <a:ext cx="7190740" cy="12312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503555" y="5438775"/>
            <a:ext cx="6962140" cy="1094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ru-RU" altLang="en-US" sz="1600" b="1"/>
              <a:t>соответствие критериям полноты, необходимости и достаточности </a:t>
            </a:r>
            <a:r>
              <a:rPr lang="ru-RU" altLang="en-US" sz="1600" b="1" i="1"/>
              <a:t>(оптимизация содержания музыкального образования, возможность «на малом учить многому»)</a:t>
            </a:r>
            <a:endParaRPr lang="ru-RU" altLang="en-US" sz="16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584200" y="385445"/>
            <a:ext cx="7964170" cy="12877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592455" y="1787525"/>
            <a:ext cx="7955915" cy="13322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11505" y="3235325"/>
            <a:ext cx="7993380" cy="13601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10870" y="4809490"/>
            <a:ext cx="7967345" cy="13646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10565" y="530225"/>
            <a:ext cx="7654290" cy="871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ru-RU" altLang="en-US" sz="2000" b="1"/>
              <a:t>единство воспитательных, обучающих, развивающих целей и задач</a:t>
            </a:r>
            <a:r>
              <a:rPr lang="ru-RU" altLang="en-US" sz="2000" b="1" i="1"/>
              <a:t>, (реализуется в соответствии с логикой системы музыкального развития, предложенной данной программой)</a:t>
            </a:r>
            <a:endParaRPr lang="ru-RU" altLang="en-US" sz="2000" b="1" i="1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784225" y="1809750"/>
            <a:ext cx="7607935" cy="835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2000" b="1"/>
              <a:t>принцип целостности</a:t>
            </a:r>
            <a:r>
              <a:rPr lang="ru-RU" altLang="en-US" sz="2000" b="1" i="1"/>
              <a:t> (новые знания  (в т.ч. и о музыке) раскрываются в их взаимосвязи с предметами и явлениями окружающего мира)</a:t>
            </a:r>
            <a:endParaRPr lang="ru-RU" altLang="en-US" sz="2000" b="1" i="1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894715" y="3290570"/>
            <a:ext cx="7497445" cy="750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ru-RU" altLang="en-US" sz="2000" b="1"/>
              <a:t>принцип минимакса</a:t>
            </a:r>
            <a:r>
              <a:rPr lang="ru-RU" altLang="en-US" sz="2000" b="1" i="1"/>
              <a:t> (разноуровневое музыкальное развитие детей – в соответствии со своими природными и возрастными  возможностями)</a:t>
            </a:r>
            <a:endParaRPr lang="ru-RU" altLang="en-US" sz="2000" b="1" i="1"/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827405" y="4686300"/>
            <a:ext cx="7574280" cy="465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ru-RU" altLang="en-US"/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710565" y="4871085"/>
            <a:ext cx="7454900" cy="9829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ru-RU" altLang="en-US" sz="2000" b="1"/>
              <a:t>принцип вариативности</a:t>
            </a:r>
            <a:r>
              <a:rPr lang="ru-RU" altLang="en-US" sz="2000" b="1" i="1"/>
              <a:t> (предоставление детям возможности выбора  степени форм активности в различных видах музыкально-творческой деятельности)</a:t>
            </a:r>
            <a:endParaRPr lang="ru-RU" altLang="en-US" sz="2000" b="1" i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611505" y="476885"/>
            <a:ext cx="7908290" cy="13544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000" b="1">
                <a:solidFill>
                  <a:schemeClr val="tx1"/>
                </a:solidFill>
                <a:sym typeface="+mn-ea"/>
              </a:rPr>
              <a:t>принцип творчества</a:t>
            </a:r>
            <a:r>
              <a:rPr lang="ru-RU" altLang="en-US" sz="2000" b="1" i="1">
                <a:solidFill>
                  <a:schemeClr val="tx1"/>
                </a:solidFill>
                <a:sym typeface="+mn-ea"/>
              </a:rPr>
              <a:t> (обеспечение возможности  для каждого ребенка приобретения собственного опыта творческой деятельности)</a:t>
            </a:r>
            <a:endParaRPr lang="ru-RU" altLang="en-US" sz="2000"/>
          </a:p>
        </p:txBody>
      </p:sp>
      <p:sp>
        <p:nvSpPr>
          <p:cNvPr id="5" name="Прямоугольник 4"/>
          <p:cNvSpPr/>
          <p:nvPr/>
        </p:nvSpPr>
        <p:spPr>
          <a:xfrm>
            <a:off x="611505" y="1917065"/>
            <a:ext cx="7908290" cy="13677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000" b="1">
                <a:solidFill>
                  <a:schemeClr val="tx1"/>
                </a:solidFill>
              </a:rPr>
              <a:t>принцип непрерывности</a:t>
            </a:r>
            <a:r>
              <a:rPr lang="ru-RU" altLang="en-US" sz="2000" b="1" i="1">
                <a:solidFill>
                  <a:schemeClr val="tx1"/>
                </a:solidFill>
              </a:rPr>
              <a:t> (обеспечиваются преемственные связи между содержанием музыкального образования в детском саду и начальной школе)</a:t>
            </a:r>
            <a:endParaRPr lang="ru-RU" altLang="en-US" sz="2000" b="1" i="1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05" y="3429000"/>
            <a:ext cx="7879080" cy="1365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000" b="1">
                <a:solidFill>
                  <a:schemeClr val="tx1"/>
                </a:solidFill>
              </a:rPr>
              <a:t>принцип интеграции образовательных областей</a:t>
            </a:r>
            <a:r>
              <a:rPr lang="ru-RU" altLang="en-US" sz="2000" b="1" i="1">
                <a:solidFill>
                  <a:schemeClr val="tx1"/>
                </a:solidFill>
              </a:rPr>
              <a:t> (музыкально-творческая деятельность позволяет интегрировать практически все образовательные области в зависимости от педагогических целей и задач)</a:t>
            </a:r>
            <a:endParaRPr lang="ru-RU" altLang="en-US" sz="2000" b="1" i="1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05" y="4940935"/>
            <a:ext cx="7849235" cy="13404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b="1">
                <a:solidFill>
                  <a:schemeClr val="tx1"/>
                </a:solidFill>
              </a:rPr>
              <a:t>комплексно-тематический принцип построения  образовательного процесса</a:t>
            </a:r>
            <a:r>
              <a:rPr lang="ru-RU" altLang="en-US" b="1" i="1">
                <a:solidFill>
                  <a:schemeClr val="tx1"/>
                </a:solidFill>
              </a:rPr>
              <a:t> (реализация настоящей программы предполагает организацию совместной музыкально-творческой деятельности педагога с детьми на основе игровых тематических  проектов)</a:t>
            </a:r>
            <a:endParaRPr lang="ru-RU" altLang="en-US" b="1" i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Выноска 3 11"/>
          <p:cNvSpPr/>
          <p:nvPr/>
        </p:nvSpPr>
        <p:spPr>
          <a:xfrm>
            <a:off x="1389380" y="747395"/>
            <a:ext cx="1670685" cy="153924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17962"/>
              <a:gd name="adj6" fmla="val -18809"/>
              <a:gd name="adj7" fmla="val 118321"/>
              <a:gd name="adj8" fmla="val 17759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846C21"/>
              </a:gs>
            </a:gsLst>
            <a:lin ang="16200000" scaled="0"/>
          </a:gradFill>
          <a:ln>
            <a:solidFill>
              <a:schemeClr val="tx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b="1">
                <a:solidFill>
                  <a:schemeClr val="tx1"/>
                </a:solidFill>
              </a:rPr>
              <a:t>Организация проведения мониторинга</a:t>
            </a:r>
            <a:endParaRPr lang="ru-RU" altLang="en-US" b="1">
              <a:solidFill>
                <a:schemeClr val="tx1"/>
              </a:solidFill>
            </a:endParaRPr>
          </a:p>
        </p:txBody>
      </p:sp>
      <p:sp>
        <p:nvSpPr>
          <p:cNvPr id="14" name="Выноска 2 13"/>
          <p:cNvSpPr/>
          <p:nvPr/>
        </p:nvSpPr>
        <p:spPr>
          <a:xfrm>
            <a:off x="1486535" y="3717290"/>
            <a:ext cx="1698625" cy="1577975"/>
          </a:xfrm>
          <a:prstGeom prst="borderCallout2">
            <a:avLst>
              <a:gd name="adj1" fmla="val 18750"/>
              <a:gd name="adj2" fmla="val -8333"/>
              <a:gd name="adj3" fmla="val -37183"/>
              <a:gd name="adj4" fmla="val -7219"/>
              <a:gd name="adj5" fmla="val -37464"/>
              <a:gd name="adj6" fmla="val 137589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846C21"/>
              </a:gs>
            </a:gsLst>
            <a:lin ang="16200000" scaled="0"/>
          </a:gradFill>
          <a:ln>
            <a:solidFill>
              <a:schemeClr val="tx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b="1">
                <a:solidFill>
                  <a:schemeClr val="tx1"/>
                </a:solidFill>
              </a:rPr>
              <a:t>Совместное планирование</a:t>
            </a:r>
            <a:endParaRPr lang="ru-RU" altLang="en-US" b="1">
              <a:solidFill>
                <a:schemeClr val="tx1"/>
              </a:solidFill>
            </a:endParaRPr>
          </a:p>
        </p:txBody>
      </p:sp>
      <p:sp>
        <p:nvSpPr>
          <p:cNvPr id="15" name="Выноска 2 14"/>
          <p:cNvSpPr/>
          <p:nvPr/>
        </p:nvSpPr>
        <p:spPr>
          <a:xfrm>
            <a:off x="3737610" y="4364990"/>
            <a:ext cx="1774190" cy="1678940"/>
          </a:xfrm>
          <a:prstGeom prst="borderCallout2">
            <a:avLst>
              <a:gd name="adj1" fmla="val 38059"/>
              <a:gd name="adj2" fmla="val -772"/>
              <a:gd name="adj3" fmla="val 38816"/>
              <a:gd name="adj4" fmla="val -11722"/>
              <a:gd name="adj5" fmla="val -62740"/>
              <a:gd name="adj6" fmla="val -9919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846C21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b="1">
                <a:solidFill>
                  <a:schemeClr val="tx1"/>
                </a:solidFill>
              </a:rPr>
              <a:t>Практическая продуктивная деятельность</a:t>
            </a:r>
            <a:endParaRPr lang="ru-RU" altLang="en-US" b="1">
              <a:solidFill>
                <a:schemeClr val="tx1"/>
              </a:solidFill>
            </a:endParaRPr>
          </a:p>
        </p:txBody>
      </p:sp>
      <p:sp>
        <p:nvSpPr>
          <p:cNvPr id="16" name="Выноска 3 15"/>
          <p:cNvSpPr/>
          <p:nvPr/>
        </p:nvSpPr>
        <p:spPr>
          <a:xfrm>
            <a:off x="3737610" y="341630"/>
            <a:ext cx="1773555" cy="1536065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31263"/>
              <a:gd name="adj8" fmla="val 4795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846C21"/>
              </a:gs>
            </a:gsLst>
            <a:lin ang="16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b="1">
                <a:solidFill>
                  <a:schemeClr val="tx1"/>
                </a:solidFill>
              </a:rPr>
              <a:t>Методическое сопровождение</a:t>
            </a:r>
            <a:endParaRPr lang="ru-RU" altLang="en-US" b="1">
              <a:solidFill>
                <a:schemeClr val="tx1"/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3420110" y="2019935"/>
            <a:ext cx="2265680" cy="2098675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ru-RU" altLang="en-US" sz="1600" b="1">
                <a:solidFill>
                  <a:schemeClr val="tx1"/>
                </a:solidFill>
              </a:rPr>
              <a:t>Формы взаимодействия  воспиателя и музыкального руководителя</a:t>
            </a:r>
            <a:endParaRPr lang="ru-RU" altLang="en-US" sz="1600" b="1">
              <a:solidFill>
                <a:schemeClr val="tx1"/>
              </a:solidFill>
            </a:endParaRPr>
          </a:p>
        </p:txBody>
      </p:sp>
      <p:sp>
        <p:nvSpPr>
          <p:cNvPr id="18" name="Выноска 2 17"/>
          <p:cNvSpPr/>
          <p:nvPr/>
        </p:nvSpPr>
        <p:spPr>
          <a:xfrm>
            <a:off x="6228080" y="692785"/>
            <a:ext cx="1849120" cy="1607185"/>
          </a:xfrm>
          <a:prstGeom prst="borderCallout2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846C21"/>
              </a:gs>
            </a:gsLst>
            <a:lin ang="16200000" scaled="0"/>
          </a:gra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b="1">
                <a:solidFill>
                  <a:schemeClr val="tx1"/>
                </a:solidFill>
              </a:rPr>
              <a:t>Организация взаимодействия с семьей</a:t>
            </a:r>
            <a:endParaRPr lang="ru-RU" altLang="en-US" b="1">
              <a:solidFill>
                <a:schemeClr val="tx1"/>
              </a:solidFill>
            </a:endParaRPr>
          </a:p>
        </p:txBody>
      </p:sp>
      <p:sp>
        <p:nvSpPr>
          <p:cNvPr id="19" name="Выноска 1 18"/>
          <p:cNvSpPr/>
          <p:nvPr/>
        </p:nvSpPr>
        <p:spPr>
          <a:xfrm>
            <a:off x="6228080" y="3573145"/>
            <a:ext cx="1926590" cy="1772920"/>
          </a:xfrm>
          <a:prstGeom prst="borderCallout1">
            <a:avLst>
              <a:gd name="adj1" fmla="val 41583"/>
              <a:gd name="adj2" fmla="val -5669"/>
              <a:gd name="adj3" fmla="val -2686"/>
              <a:gd name="adj4" fmla="val -40738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846C21"/>
              </a:gs>
            </a:gsLst>
            <a:lin ang="16200000" scaled="0"/>
          </a:gra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b="1">
                <a:solidFill>
                  <a:schemeClr val="tx1"/>
                </a:solidFill>
              </a:rPr>
              <a:t>Организация взаимодействия с социумом</a:t>
            </a:r>
            <a:endParaRPr lang="ru-RU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35785" y="548640"/>
            <a:ext cx="6957060" cy="1409700"/>
          </a:xfrm>
        </p:spPr>
        <p:txBody>
          <a:bodyPr>
            <a:normAutofit fontScale="90000"/>
          </a:bodyPr>
          <a:lstStyle/>
          <a:p>
            <a:br>
              <a:rPr lang="ru-RU" sz="2665" b="1" dirty="0">
                <a:solidFill>
                  <a:srgbClr val="C00000"/>
                </a:solidFill>
                <a:sym typeface="+mn-ea"/>
              </a:rPr>
            </a:br>
            <a:r>
              <a:rPr lang="ru-RU" sz="2665" b="1" dirty="0">
                <a:solidFill>
                  <a:srgbClr val="C00000"/>
                </a:solidFill>
                <a:sym typeface="+mn-ea"/>
              </a:rPr>
              <a:t>Ожидаемые результаты использования в работе </a:t>
            </a:r>
            <a:r>
              <a:rPr lang="ru-RU" altLang="en-US" sz="2665" b="1">
                <a:solidFill>
                  <a:srgbClr val="C00000"/>
                </a:solidFill>
                <a:sym typeface="+mn-ea"/>
              </a:rPr>
              <a:t>ПРИНЦИПОВ ПРОЕКТИРОВАНИЯ ПЕДАГОГИЧЕСКОГО ПРОЦЕССА МУЗЫКАЛЬНОГО РАЗВИТИЯ РЕБЕНКА</a:t>
            </a:r>
            <a:r>
              <a:rPr lang="ru-RU" sz="2665" b="1" dirty="0">
                <a:solidFill>
                  <a:srgbClr val="C00000"/>
                </a:solidFill>
                <a:sym typeface="+mn-ea"/>
              </a:rPr>
              <a:t>:</a:t>
            </a:r>
            <a:endParaRPr lang="ru-RU" sz="2665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anose="02000505070000020002" pitchFamily="2" charset="0"/>
              <a:sym typeface="+mn-ea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2204864"/>
            <a:ext cx="8352928" cy="4248472"/>
          </a:xfrm>
        </p:spPr>
        <p:txBody>
          <a:bodyPr>
            <a:normAutofit fontScale="5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b="1" dirty="0"/>
              <a:t>- дети приобретут положительный опыт общения, новые знания и умения, утолят жажду узнавания нового, интересного, необычного, обогатят психоэмоциональную сферу, разовьют коммуникативные качества и музыкально-творческие способности;</a:t>
            </a:r>
            <a:endParaRPr lang="ru-RU" b="1" dirty="0"/>
          </a:p>
          <a:p>
            <a:pPr marL="0" indent="0" algn="just">
              <a:buNone/>
            </a:pPr>
            <a:endParaRPr lang="ru-RU" b="1" dirty="0"/>
          </a:p>
          <a:p>
            <a:pPr marL="0" indent="0" algn="just">
              <a:buNone/>
            </a:pPr>
            <a:r>
              <a:rPr lang="ru-RU" b="1" dirty="0"/>
              <a:t>- родители станут активнее общаться друг с другом, проявят заинтересованность в общении собственного ребёнка с остальными детьми;</a:t>
            </a:r>
            <a:endParaRPr lang="ru-RU" b="1" dirty="0"/>
          </a:p>
          <a:p>
            <a:pPr marL="0" indent="0" algn="just">
              <a:buNone/>
            </a:pPr>
            <a:endParaRPr lang="ru-RU" b="1" dirty="0"/>
          </a:p>
          <a:p>
            <a:pPr marL="0" indent="0" algn="just">
              <a:buNone/>
            </a:pPr>
            <a:r>
              <a:rPr lang="ru-RU" b="1" dirty="0"/>
              <a:t>- педагоги более грамотно и профессионально станут подходить к проблеме развития толерантного поведения, контролировать взаимодействия родителей, детей и сотрудников, разработают новые методические приёмы и педагогические технологии формирования морально-нравственных качеств через развитие толерантности.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3300"/>
      </a:hlink>
      <a:folHlink>
        <a:srgbClr val="FFC99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4943</Words>
  <Application>WPS Presentation</Application>
  <PresentationFormat>Экран (4:3)</PresentationFormat>
  <Paragraphs>102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Arial</vt:lpstr>
      <vt:lpstr>SimSun</vt:lpstr>
      <vt:lpstr>Wingdings</vt:lpstr>
      <vt:lpstr>Matilda</vt:lpstr>
      <vt:lpstr>Times New Roman</vt:lpstr>
      <vt:lpstr>Microsoft YaHei</vt:lpstr>
      <vt:lpstr>Arial Unicode MS</vt:lpstr>
      <vt:lpstr>Calibri</vt:lpstr>
      <vt:lpstr>Тема Office</vt:lpstr>
      <vt:lpstr>PowerPoint 演示文稿</vt:lpstr>
      <vt:lpstr>ПЕДАГОГИЧЕСКОЕ ПРОЕКТИРОВАНИЕ</vt:lpstr>
      <vt:lpstr>ПРОЕКТ - ЭТО «ПЯТЬ П» :</vt:lpstr>
      <vt:lpstr> ОСНОВНЫЕ ПРИНЦИПЫ  ПРОЕКТИРОВАНИЯ ПЕДАГОГИЧЕСКОГО \ ПРОЦЕССА МУЗЫКАЛЬНОГО  РАЗВИТИЯ РЕБЕНКА  в соответствии с:</vt:lpstr>
      <vt:lpstr>К ПРИНЦИПАМ   ПРОЕКТИРОВАНИЯ ПЕДАГОГИЧЕСКОГО ПРОЦЕССА МУЗЫКАЛЬНОГО  РАЗВИТИЯ РЕБЕНКА ОТНОСЯТСЯ:</vt:lpstr>
      <vt:lpstr>PowerPoint 演示文稿</vt:lpstr>
      <vt:lpstr>PowerPoint 演示文稿</vt:lpstr>
      <vt:lpstr>PowerPoint 演示文稿</vt:lpstr>
      <vt:lpstr> Ожидаемые результаты использования в работе ПРИНЦИПОВ ПРОЕКТИРОВАНИЯ ПЕДАГОГИЧЕСКОГО ПРОЦЕССА МУЗЫКАЛЬНОГО РАЗВИТИЯ РЕБЕНКА: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Ранько</dc:creator>
  <cp:lastModifiedBy>User</cp:lastModifiedBy>
  <cp:revision>90</cp:revision>
  <dcterms:created xsi:type="dcterms:W3CDTF">2019-08-10T19:30:00Z</dcterms:created>
  <dcterms:modified xsi:type="dcterms:W3CDTF">2024-11-18T18:19:26Z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8F559A3485EF40F2BE49258E8A9F75DE_12</vt:lpwstr>
  </property>
  <property fmtid="{D5CDD505-2E9C-101B-9397-08002B2CF9AE}" pid="3" name="KSOProductBuildVer">
    <vt:lpwstr>1049-12.2.0.18911</vt:lpwstr>
  </property>
</Properties>
</file>