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9" r:id="rId7"/>
    <p:sldId id="268" r:id="rId8"/>
    <p:sldId id="270" r:id="rId9"/>
    <p:sldId id="261" r:id="rId10"/>
    <p:sldId id="262" r:id="rId11"/>
    <p:sldId id="263" r:id="rId12"/>
    <p:sldId id="260" r:id="rId13"/>
    <p:sldId id="264" r:id="rId14"/>
    <p:sldId id="267" r:id="rId15"/>
    <p:sldId id="265" r:id="rId16"/>
    <p:sldId id="271" r:id="rId17"/>
    <p:sldId id="272" r:id="rId18"/>
    <p:sldId id="273" r:id="rId19"/>
    <p:sldId id="275" r:id="rId20"/>
    <p:sldId id="274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71" autoAdjust="0"/>
  </p:normalViewPr>
  <p:slideViewPr>
    <p:cSldViewPr>
      <p:cViewPr varScale="1">
        <p:scale>
          <a:sx n="51" d="100"/>
          <a:sy n="51" d="100"/>
        </p:scale>
        <p:origin x="-1243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6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color1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C8C1C9"/>
              </a:clrFrom>
              <a:clrTo>
                <a:srgbClr val="C8C1C9">
                  <a:alpha val="0"/>
                </a:srgbClr>
              </a:clrTo>
            </a:clrChange>
          </a:blip>
          <a:srcRect t="27724" b="27724"/>
          <a:stretch>
            <a:fillRect/>
          </a:stretch>
        </p:blipFill>
        <p:spPr>
          <a:xfrm>
            <a:off x="142844" y="71414"/>
            <a:ext cx="8786874" cy="20002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6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_6129d_c2d0151_XL.jpeg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3768" y="5474626"/>
            <a:ext cx="1857356" cy="1181743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71406" y="71414"/>
            <a:ext cx="9001188" cy="6715172"/>
          </a:xfrm>
          <a:prstGeom prst="rect">
            <a:avLst/>
          </a:prstGeom>
          <a:noFill/>
          <a:ln w="76200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1DAC0-2942-4506-ABB7-FEE7075E718B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772816"/>
            <a:ext cx="7772400" cy="2880320"/>
          </a:xfrm>
        </p:spPr>
        <p:txBody>
          <a:bodyPr>
            <a:normAutofit fontScale="90000"/>
          </a:bodyPr>
          <a:lstStyle/>
          <a:p>
            <a:pPr lvl="0" defTabSz="457200"/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МБУ </a:t>
            </a:r>
            <a:r>
              <a:rPr lang="ru-RU" sz="2700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«Лицей №6 имени Героя Советского Союза</a:t>
            </a:r>
            <a:br>
              <a:rPr lang="ru-RU" sz="2700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 Александра Матвеевича Матросова»</a:t>
            </a:r>
            <a:br>
              <a:rPr lang="ru-RU" sz="2700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</a:t>
            </a:r>
            <a:r>
              <a:rPr lang="ru-RU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изобразительная деятельность </a:t>
            </a:r>
            <a:br>
              <a:rPr lang="ru-RU" sz="2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 развития универсальных учебных действий младших школьников </a:t>
            </a:r>
            <a:r>
              <a:rPr lang="ru-RU" sz="2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ФГОС НОО</a:t>
            </a:r>
            <a:r>
              <a:rPr lang="ru-RU" sz="27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endParaRPr lang="ru-RU" sz="2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39952" y="4725144"/>
            <a:ext cx="4176464" cy="1584176"/>
          </a:xfrm>
        </p:spPr>
        <p:txBody>
          <a:bodyPr>
            <a:noAutofit/>
          </a:bodyPr>
          <a:lstStyle/>
          <a:p>
            <a:pPr algn="r"/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Кирдяшкина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Анна Вячеславовна,</a:t>
            </a:r>
          </a:p>
          <a:p>
            <a:pPr algn="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«Лицей № 6»</a:t>
            </a:r>
          </a:p>
          <a:p>
            <a:pPr algn="r"/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F274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Ожидаемый результат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F274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Предметные УУД</a:t>
            </a:r>
          </a:p>
          <a:p>
            <a:pPr marL="0" indent="0">
              <a:buNone/>
            </a:pPr>
            <a:r>
              <a:rPr lang="ru-RU" i="1" dirty="0"/>
              <a:t>1.Имети представление о некоторых формах художественной деятельности, декоративного искусства и дизайна;</a:t>
            </a:r>
            <a:br>
              <a:rPr lang="ru-RU" i="1" dirty="0"/>
            </a:br>
            <a:r>
              <a:rPr lang="ru-RU" i="1" dirty="0"/>
              <a:t>2. Активное использование в речи терминологии изобразительного искусства;</a:t>
            </a:r>
            <a:br>
              <a:rPr lang="ru-RU" i="1" dirty="0"/>
            </a:br>
            <a:r>
              <a:rPr lang="ru-RU" i="1" dirty="0"/>
              <a:t>3. Сформированные первоначальные представления о роли искусства в жизни духовно-нравственном развитии;</a:t>
            </a:r>
            <a:br>
              <a:rPr lang="ru-RU" i="1" dirty="0"/>
            </a:br>
            <a:r>
              <a:rPr lang="ru-RU" i="1" dirty="0"/>
              <a:t>4. Уметь реализовывать свой творческий замысел, строить образцы на одной основе, видеть целое раньше частей.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861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F274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Ожидаемый результат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F274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Метапредметные</a:t>
            </a: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F274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УУД</a:t>
            </a:r>
          </a:p>
          <a:p>
            <a:pPr marL="0" indent="0">
              <a:buNone/>
            </a:pPr>
            <a:r>
              <a:rPr lang="ru-RU" i="1" dirty="0"/>
              <a:t>1.Учится работать по предложенному учителем плану, планировать свою работу, добиваться результата, давать эмоциональную оценку деятельности на занятии;</a:t>
            </a:r>
            <a:br>
              <a:rPr lang="ru-RU" i="1" dirty="0"/>
            </a:br>
            <a:r>
              <a:rPr lang="ru-RU" i="1" dirty="0"/>
              <a:t>2. Уметь слушать и понимать высказывания собеседников, согласованно работать в группе;</a:t>
            </a:r>
            <a:br>
              <a:rPr lang="ru-RU" i="1" dirty="0"/>
            </a:br>
            <a:r>
              <a:rPr lang="ru-RU" i="1" dirty="0"/>
              <a:t>3. Уметь ориентироваться в своей системе знаний, добывать новые знания, перерабатывать полученную информацию.</a:t>
            </a:r>
          </a:p>
          <a:p>
            <a:pPr marL="514350" indent="-514350">
              <a:buAutoNum type="arabicPeriod"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787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F274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Ожидаемый результат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F274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Личностные УУД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i="1" dirty="0"/>
              <a:t>1. Воспитание уважительного отношения к творчеству как к       своему ,так и других людей;</a:t>
            </a:r>
            <a:br>
              <a:rPr lang="ru-RU" i="1" dirty="0"/>
            </a:br>
            <a:r>
              <a:rPr lang="ru-RU" i="1" dirty="0"/>
              <a:t>2. Развитие самостоятельности в поиске решения поставленных задач;</a:t>
            </a:r>
            <a:br>
              <a:rPr lang="ru-RU" i="1" dirty="0"/>
            </a:br>
            <a:r>
              <a:rPr lang="ru-RU" i="1" dirty="0"/>
              <a:t>3. Формирование духовных и эстетических потребностей;</a:t>
            </a:r>
            <a:br>
              <a:rPr lang="ru-RU" i="1" dirty="0"/>
            </a:br>
            <a:r>
              <a:rPr lang="ru-RU" i="1" dirty="0"/>
              <a:t>4. Овладение различными приемами и техниками деятельности.</a:t>
            </a:r>
            <a:br>
              <a:rPr lang="ru-RU" i="1" dirty="0"/>
            </a:br>
            <a:endParaRPr lang="ru-RU" i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017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1187624" y="4005064"/>
            <a:ext cx="5832648" cy="79208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87624" y="2852936"/>
            <a:ext cx="5904656" cy="79208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87624" y="1700808"/>
            <a:ext cx="5832648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F274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Критерии оценивания </a:t>
            </a:r>
            <a:r>
              <a:rPr lang="ru-RU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F274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сформированности</a:t>
            </a: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F274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УУД у </a:t>
            </a:r>
            <a: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F274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учащихся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1. «</a:t>
            </a:r>
            <a:r>
              <a:rPr lang="ru-RU" dirty="0" smtClean="0"/>
              <a:t>Твори , выдумывай , пробуй!»</a:t>
            </a:r>
          </a:p>
          <a:p>
            <a:pPr lvl="0"/>
            <a:endParaRPr lang="ru-RU" dirty="0"/>
          </a:p>
          <a:p>
            <a:pPr lvl="0"/>
            <a:r>
              <a:rPr lang="ru-RU" dirty="0"/>
              <a:t>2. «Волшебная бумага</a:t>
            </a:r>
            <a:r>
              <a:rPr lang="ru-RU" dirty="0" smtClean="0"/>
              <a:t>»</a:t>
            </a:r>
          </a:p>
          <a:p>
            <a:pPr lvl="0"/>
            <a:endParaRPr lang="ru-RU" dirty="0"/>
          </a:p>
          <a:p>
            <a:pPr lvl="0"/>
            <a:r>
              <a:rPr lang="ru-RU" dirty="0"/>
              <a:t>3. «Природная мозаика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54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ownloads\IMG_20210511_095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90513" y="2006516"/>
            <a:ext cx="4268923" cy="320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ownloads\IMG_20210511_0952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089" y="1770105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792" y="2204863"/>
            <a:ext cx="2645637" cy="356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Сказочный мир</a:t>
            </a: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2282911" y="5741824"/>
            <a:ext cx="4720281" cy="60548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Разноцветные краски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272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ownloads\IMG_20201216_1303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29528"/>
            <a:ext cx="2035677" cy="271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user\Downloads\IMG_20201216_1307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29528"/>
            <a:ext cx="2361685" cy="283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ownloads\IMG_20201111_1408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62249"/>
            <a:ext cx="3348682" cy="251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Конструирование 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</a:rPr>
              <a:t>из бросового и природного материала 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5191">
            <a:off x="2460180" y="1600200"/>
            <a:ext cx="422363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user\Downloads\IMG_20201216_1302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895839"/>
            <a:ext cx="1390136" cy="185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36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Работа с родителями</a:t>
            </a:r>
            <a:endParaRPr lang="ru-RU" dirty="0"/>
          </a:p>
        </p:txBody>
      </p:sp>
      <p:pic>
        <p:nvPicPr>
          <p:cNvPr id="8" name="Picture 6" descr="C:\Users\user\Downloads\IMG_20180921_1151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46" y="4653136"/>
            <a:ext cx="2751697" cy="2063773"/>
          </a:xfrm>
          <a:prstGeom prst="snip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user\Downloads\IMG_20190405_1214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225" y="4653137"/>
            <a:ext cx="2751696" cy="2063772"/>
          </a:xfrm>
          <a:prstGeom prst="snip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ownloads\IMG_20181128_0857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625616"/>
            <a:ext cx="2891480" cy="216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user\Downloads\IMG_20181123_1224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31325"/>
            <a:ext cx="2676782" cy="356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ownloads\IMG_20180928_144344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78" y="1414376"/>
            <a:ext cx="257278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6" b="13013"/>
          <a:stretch/>
        </p:blipFill>
        <p:spPr bwMode="auto">
          <a:xfrm>
            <a:off x="5844651" y="1190070"/>
            <a:ext cx="2644441" cy="445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Блок-схема: процесс 3"/>
          <p:cNvSpPr/>
          <p:nvPr/>
        </p:nvSpPr>
        <p:spPr>
          <a:xfrm>
            <a:off x="766119" y="160639"/>
            <a:ext cx="7722973" cy="105032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Работа с родителями</a:t>
            </a:r>
            <a:endParaRPr lang="ru-RU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1" t="17087" r="10383" b="4610"/>
          <a:stretch/>
        </p:blipFill>
        <p:spPr bwMode="auto">
          <a:xfrm>
            <a:off x="611560" y="1210963"/>
            <a:ext cx="5256584" cy="315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180" y="3704579"/>
            <a:ext cx="4341087" cy="306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09"/>
          <a:stretch/>
        </p:blipFill>
        <p:spPr bwMode="auto">
          <a:xfrm>
            <a:off x="179512" y="4221088"/>
            <a:ext cx="2472668" cy="2551124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71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C:\Users\Anna\Downloads\IMG_20210511_0947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07332" y="2461594"/>
            <a:ext cx="4358098" cy="326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Участие детей в  городских конкурсах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30" name="Picture 6" descr="C:\Users\Anna\Downloads\IMG_20210511_094707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24" y="900737"/>
            <a:ext cx="3165816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nna\Downloads\IMG_20210511_094757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19676" y="3693646"/>
            <a:ext cx="3808477" cy="285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19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user\Downloads\IMG_20190405_1214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258" y="3284984"/>
            <a:ext cx="4512501" cy="3384376"/>
          </a:xfrm>
          <a:prstGeom prst="snip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:\Users\Anna\Downloads\IMG_20210511_094727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19" y="692696"/>
            <a:ext cx="3851920" cy="288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nna\Downloads\IMG_20210511_0947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1389"/>
            <a:ext cx="4011910" cy="534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49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 descr="C:\Users\user\Downloads\IMG_20210317_0954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92896"/>
            <a:ext cx="1944216" cy="2592288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ownloads\IMG_20180928_1102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212" y="953054"/>
            <a:ext cx="2732388" cy="3643184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user\Downloads\IMG_20210317_0952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51" y="548680"/>
            <a:ext cx="2176334" cy="2901779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nna\Downloads\16207231159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96238"/>
            <a:ext cx="2946404" cy="220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nna\Downloads\16207231159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382" y="249234"/>
            <a:ext cx="2555776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Picture 10" descr="C:\Users\Anna\Downloads\IMG_20210511_0946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51754" y="-674525"/>
            <a:ext cx="5256584" cy="700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C:\Users\Anna\Downloads\IMG_20210511_094625_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5809">
            <a:off x="2231609" y="3106668"/>
            <a:ext cx="4493445" cy="337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3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smtClean="0">
                <a:solidFill>
                  <a:srgbClr val="FF0000"/>
                </a:solidFill>
              </a:rPr>
              <a:t>Спасибо за внимание.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5123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F274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Цель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i="1" dirty="0"/>
              <a:t>Создание условий для развития универсальных учебных действий у детей младшего школьного возраста через организацию внеурочных занятий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F274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Задачи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F274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Обучающие: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i="1" dirty="0"/>
              <a:t>1. Формирование специальных знаний по художественной конструктивной деятельности, знаний сенсорных эталонов;</a:t>
            </a:r>
            <a:br>
              <a:rPr lang="ru-RU" i="1" dirty="0"/>
            </a:br>
            <a:r>
              <a:rPr lang="ru-RU" i="1" dirty="0"/>
              <a:t>2. Формирование технических знаний, умений и навыков, необходимых для творческих процессов;</a:t>
            </a:r>
          </a:p>
          <a:p>
            <a:pPr marL="0" indent="0">
              <a:buNone/>
            </a:pP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F274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Воспитывающие: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i="1" dirty="0"/>
              <a:t>1. Приобщение детей к общечеловеческим ценностям</a:t>
            </a:r>
            <a:br>
              <a:rPr lang="ru-RU" i="1" dirty="0"/>
            </a:br>
            <a:r>
              <a:rPr lang="ru-RU" i="1" dirty="0"/>
              <a:t>2. Формирование художественного вкуса, способности видеть и чувствовать красоту и гармонию природы, расширение представлений об окружающем мире;</a:t>
            </a:r>
          </a:p>
          <a:p>
            <a:pPr marL="0" indent="0">
              <a:buNone/>
            </a:pP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F274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Развивающие: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i="1" dirty="0"/>
              <a:t>1. Развитие творческих  способностей детей, воображения, фантазии;</a:t>
            </a:r>
            <a:br>
              <a:rPr lang="ru-RU" i="1" dirty="0"/>
            </a:br>
            <a:r>
              <a:rPr lang="ru-RU" i="1" dirty="0"/>
              <a:t>2. Развитие познавательно-творческой активности и творческого мышления;</a:t>
            </a:r>
            <a:br>
              <a:rPr lang="ru-RU" i="1" dirty="0"/>
            </a:br>
            <a:r>
              <a:rPr lang="ru-RU" i="1" dirty="0"/>
              <a:t>3. Развитие умения анализировать и давать оценку своей работе;</a:t>
            </a:r>
            <a:br>
              <a:rPr lang="ru-RU" i="1" dirty="0"/>
            </a:br>
            <a:r>
              <a:rPr lang="ru-RU" i="1" dirty="0"/>
              <a:t>4. Развитие таких качеств как взаимопомощь, доброжелательное отношение друг к другу.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210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803189" y="116632"/>
            <a:ext cx="7537622" cy="106961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Конструирование и рисование по образцу</a:t>
            </a:r>
            <a:endParaRPr lang="ru-RU" sz="4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3" y="3140968"/>
            <a:ext cx="3829486" cy="2872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189" y="1219119"/>
            <a:ext cx="3674323" cy="264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05144"/>
            <a:ext cx="3087645" cy="218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743" y="3920730"/>
            <a:ext cx="2767399" cy="263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:\Users\user\Downloads\IMG_20210511_0953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67569" y="1601744"/>
            <a:ext cx="3175686" cy="238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user\Downloads\IMG_20210511_095310_1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59390" y="4082263"/>
            <a:ext cx="2600819" cy="275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555189" y="3610386"/>
            <a:ext cx="4392488" cy="62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Сначала рисуем , потом творим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1867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83568" y="260648"/>
            <a:ext cx="7992888" cy="11716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Конструирование , рисование по теме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7" descr="http://kosmos.mtrend.ru/wp-content/uploads/2017/03/%D0%9A%D0%BE%D0%BF%D1%8B%D0%BB%D0%BE%D0%B2-%D0%9D%D0%B8%D0%BA%D0%B8%D1%82%D0%B0-5-%D0%BB%D0%B5%D1%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992" y="3429000"/>
            <a:ext cx="4660441" cy="329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ownloads\IMG_20210511_0950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432255"/>
            <a:ext cx="4859932" cy="364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73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wnloads\IMG_20210511_095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1909">
            <a:off x="394459" y="1867523"/>
            <a:ext cx="3936076" cy="295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ownloads\IMG_20210511_095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294" y="3838809"/>
            <a:ext cx="3756455" cy="281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user\Downloads\IMG_20210511_095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965">
            <a:off x="4979772" y="1872619"/>
            <a:ext cx="3694669" cy="277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dirty="0" smtClean="0"/>
              <a:t>Конструирование и рисование по замыслу</a:t>
            </a:r>
            <a:br>
              <a:rPr lang="ru-RU" dirty="0" smtClean="0"/>
            </a:br>
            <a:r>
              <a:rPr lang="ru-RU" dirty="0" smtClean="0"/>
              <a:t>Автомобиль будущего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111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Безопасная дорога</a:t>
            </a:r>
            <a:endParaRPr lang="ru-RU" dirty="0"/>
          </a:p>
        </p:txBody>
      </p:sp>
      <p:pic>
        <p:nvPicPr>
          <p:cNvPr id="7" name="Picture 5" descr="https://xn--80ajjine0d.xn--p1ai/sites/default/files/works/konkurs/pomni_pravila_dvizheniya_kak_tablicu_umnozheni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3511975" cy="263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nna\Downloads\bBhsb4L6ses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088178"/>
            <a:ext cx="2826327" cy="376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5"/>
          <a:stretch/>
        </p:blipFill>
        <p:spPr bwMode="auto">
          <a:xfrm>
            <a:off x="6156176" y="3810133"/>
            <a:ext cx="2808312" cy="1651553"/>
          </a:xfrm>
          <a:prstGeom prst="snip2Diag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01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F274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Ожидаемый результат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F274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Личностные УУД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i="1" dirty="0"/>
              <a:t>1. Воспитание уважительного отношения к творчеству как к       своему ,так и других людей;</a:t>
            </a:r>
            <a:br>
              <a:rPr lang="ru-RU" i="1" dirty="0"/>
            </a:br>
            <a:r>
              <a:rPr lang="ru-RU" i="1" dirty="0"/>
              <a:t>2. Развитие самостоятельности в поиске решения поставленных задач;</a:t>
            </a:r>
            <a:br>
              <a:rPr lang="ru-RU" i="1" dirty="0"/>
            </a:br>
            <a:r>
              <a:rPr lang="ru-RU" i="1" dirty="0"/>
              <a:t>3. Формирование духовных и эстетических потребностей;</a:t>
            </a:r>
            <a:br>
              <a:rPr lang="ru-RU" i="1" dirty="0"/>
            </a:br>
            <a:r>
              <a:rPr lang="ru-RU" i="1" dirty="0"/>
              <a:t>4. Овладение различными приемами и техниками деятельности.</a:t>
            </a:r>
            <a:br>
              <a:rPr lang="ru-RU" i="1" dirty="0"/>
            </a:br>
            <a:endParaRPr lang="ru-RU" i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438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153</Words>
  <Application>Microsoft Office PowerPoint</Application>
  <PresentationFormat>Экран (4:3)</PresentationFormat>
  <Paragraphs>39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МБУ «Лицей №6 имени Героя Советского Союза  Александра Матвеевича Матросова»  Конструирование и изобразительная деятельность  как средство развития универсальных учебных действий младших школьников в рамках реализации ФГОС НОО </vt:lpstr>
      <vt:lpstr>Презентация PowerPoint</vt:lpstr>
      <vt:lpstr>Цель</vt:lpstr>
      <vt:lpstr>Задачи</vt:lpstr>
      <vt:lpstr>Презентация PowerPoint</vt:lpstr>
      <vt:lpstr>Конструирование , рисование по теме</vt:lpstr>
      <vt:lpstr>Конструирование и рисование по замыслу Автомобиль будущего</vt:lpstr>
      <vt:lpstr>Безопасная дорога</vt:lpstr>
      <vt:lpstr>Ожидаемый результат</vt:lpstr>
      <vt:lpstr>Ожидаемый результат</vt:lpstr>
      <vt:lpstr>Ожидаемый результат</vt:lpstr>
      <vt:lpstr>Ожидаемый результат</vt:lpstr>
      <vt:lpstr>Критерии оценивания сформированности УУД у учащихся</vt:lpstr>
      <vt:lpstr>Сказочный мир</vt:lpstr>
      <vt:lpstr> Конструирование из бросового и природного материала  </vt:lpstr>
      <vt:lpstr>Работа с родителями</vt:lpstr>
      <vt:lpstr>Презентация PowerPoint</vt:lpstr>
      <vt:lpstr>Участие детей в  городских конкурсах</vt:lpstr>
      <vt:lpstr>Презентация PowerPoint</vt:lpstr>
      <vt:lpstr>Презентация PowerPoint</vt:lpstr>
      <vt:lpstr>Спасибо за внимание.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21</cp:revision>
  <dcterms:created xsi:type="dcterms:W3CDTF">2013-03-16T18:01:09Z</dcterms:created>
  <dcterms:modified xsi:type="dcterms:W3CDTF">2021-05-12T03:47:11Z</dcterms:modified>
</cp:coreProperties>
</file>