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1" r:id="rId2"/>
    <p:sldMasterId id="214748369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86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3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44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39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18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48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77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5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410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0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888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69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1320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39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99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44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278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13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65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20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15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20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67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61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62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80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9079" y="1975503"/>
            <a:ext cx="8689976" cy="250921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опасностей и вредностей, факторы риска на рабочем месте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823" y="4484716"/>
            <a:ext cx="8689976" cy="1371599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Inter"/>
              </a:rPr>
              <a:t>Обеспечение безопасности и комфорта сотрудников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26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659" y="393192"/>
            <a:ext cx="10775788" cy="160934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Эргономические опасности и советы по управлению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0683" y="1637608"/>
            <a:ext cx="6522998" cy="381138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04040"/>
                </a:solidFill>
                <a:latin typeface="Inter"/>
              </a:rPr>
              <a:t>Примеры: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 Неудобная поза, подъем тяжестей.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04040"/>
                </a:solidFill>
                <a:latin typeface="Inter"/>
              </a:rPr>
              <a:t>Советы:</a:t>
            </a:r>
            <a:endParaRPr lang="ru-RU" sz="2400" dirty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404040"/>
                </a:solidFill>
                <a:latin typeface="Inter"/>
              </a:rPr>
              <a:t>Используйте эргономичную мебель.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04040"/>
                </a:solidFill>
                <a:latin typeface="Inter"/>
              </a:rPr>
              <a:t>Организуйте 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рабочее место согласно стандартам.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04040"/>
                </a:solidFill>
                <a:latin typeface="Inter"/>
              </a:rPr>
              <a:t>Проводите 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разминки для сотрудников.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00" y="2520419"/>
            <a:ext cx="3925983" cy="2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7" y="343316"/>
            <a:ext cx="10809039" cy="160934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управления опасностями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5294" y="1952660"/>
            <a:ext cx="6647689" cy="4190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404040"/>
                </a:solidFill>
                <a:latin typeface="Inter"/>
              </a:rPr>
              <a:t>Текст:</a:t>
            </a:r>
            <a:endParaRPr lang="ru-RU" sz="2400" dirty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404040"/>
                </a:solidFill>
                <a:latin typeface="Inter"/>
              </a:rPr>
              <a:t>Управление опасностями на рабочем месте — это залог безопасности, здоровья и высокой производительности сотрудников.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04040"/>
                </a:solidFill>
                <a:latin typeface="Inter"/>
              </a:rPr>
              <a:t>Регулярное 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обучение и соблюдение правил безопасности помогают предотвратить несчастные случаи.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68" y="2294313"/>
            <a:ext cx="3551977" cy="26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96" y="135498"/>
            <a:ext cx="9712036" cy="1128037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>
                <a:solidFill>
                  <a:srgbClr val="FF0000"/>
                </a:solidFill>
              </a:rPr>
              <a:t>Почему важно управлять опасностями?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4800" y="1728216"/>
            <a:ext cx="10363826" cy="3424107"/>
          </a:xfrm>
        </p:spPr>
        <p:txBody>
          <a:bodyPr/>
          <a:lstStyle/>
          <a:p>
            <a:r>
              <a:rPr lang="ru-RU" i="1" dirty="0">
                <a:solidFill>
                  <a:srgbClr val="404040"/>
                </a:solidFill>
                <a:latin typeface="Inter"/>
              </a:rPr>
              <a:t>Опасности на рабочем месте могут привести к травмам, заболеваниям и снижению производительности.</a:t>
            </a:r>
          </a:p>
          <a:p>
            <a:r>
              <a:rPr lang="ru-RU" i="1" dirty="0">
                <a:solidFill>
                  <a:srgbClr val="404040"/>
                </a:solidFill>
                <a:latin typeface="Inter"/>
              </a:rPr>
              <a:t>Управление опасностями помогает создать безопасные условия труда и предотвратить несчастные случаи.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30" t="19394" r="4377" b="30425"/>
          <a:stretch/>
        </p:blipFill>
        <p:spPr>
          <a:xfrm>
            <a:off x="1687483" y="3337560"/>
            <a:ext cx="6841375" cy="29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3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опасности и советы по управлению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04040"/>
                </a:solidFill>
                <a:latin typeface="Inter"/>
              </a:rPr>
              <a:t>Примеры:</a:t>
            </a:r>
            <a:r>
              <a:rPr lang="ru-RU" dirty="0">
                <a:solidFill>
                  <a:srgbClr val="404040"/>
                </a:solidFill>
                <a:latin typeface="Inter"/>
              </a:rPr>
              <a:t> Шум, вибрация, излучение.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04040"/>
                </a:solidFill>
                <a:latin typeface="Inter"/>
              </a:rPr>
              <a:t>Советы:</a:t>
            </a:r>
            <a:endParaRPr lang="ru-RU" dirty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4040"/>
                </a:solidFill>
                <a:latin typeface="Inter"/>
              </a:rPr>
              <a:t>Используйте СИЗ (наушники, перчатки).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4040"/>
                </a:solidFill>
                <a:latin typeface="Inter"/>
              </a:rPr>
              <a:t>Установите защитные экраны.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4040"/>
                </a:solidFill>
                <a:latin typeface="Inter"/>
              </a:rPr>
              <a:t>Регулярно проверяйте оборудование.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00" y="4525867"/>
            <a:ext cx="5317431" cy="1772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866" y="1905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42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Химические опасности и советы по управлению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9862" y="2362477"/>
            <a:ext cx="7381702" cy="2317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404040"/>
                </a:solidFill>
                <a:latin typeface="Inter"/>
              </a:rPr>
              <a:t>Примеры:</a:t>
            </a:r>
            <a:r>
              <a:rPr lang="ru-RU" sz="2800" dirty="0">
                <a:solidFill>
                  <a:srgbClr val="404040"/>
                </a:solidFill>
                <a:latin typeface="Inter"/>
              </a:rPr>
              <a:t> Токсичные газы, пыль, кислоты.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404040"/>
                </a:solidFill>
                <a:latin typeface="Inter"/>
              </a:rPr>
              <a:t>Советы:</a:t>
            </a:r>
            <a:endParaRPr lang="ru-RU" sz="2800" dirty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404040"/>
                </a:solidFill>
                <a:latin typeface="Inter"/>
              </a:rPr>
              <a:t>Обеспечьте хорошую вентиляцию.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404040"/>
                </a:solidFill>
                <a:latin typeface="Inter"/>
              </a:rPr>
              <a:t>Используйте респираторы и перчатки.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404040"/>
                </a:solidFill>
                <a:latin typeface="Inter"/>
              </a:rPr>
              <a:t>Храните химикаты в специальных контейнерах.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33" y="2194560"/>
            <a:ext cx="3674224" cy="36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326691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404040"/>
                </a:solidFill>
                <a:latin typeface="Inter"/>
              </a:rPr>
              <a:t> 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опасности и советы по управлению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593" y="2801390"/>
            <a:ext cx="5450655" cy="25935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400" b="1" dirty="0">
                <a:solidFill>
                  <a:srgbClr val="404040"/>
                </a:solidFill>
                <a:latin typeface="Inter"/>
              </a:rPr>
              <a:t>Примеры:</a:t>
            </a:r>
            <a:r>
              <a:rPr lang="ru-RU" sz="7400" dirty="0">
                <a:solidFill>
                  <a:srgbClr val="404040"/>
                </a:solidFill>
                <a:latin typeface="Inter"/>
              </a:rPr>
              <a:t> Бактерии, вирусы, грибки.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7400" b="1" dirty="0" smtClean="0">
              <a:solidFill>
                <a:srgbClr val="404040"/>
              </a:solidFill>
              <a:latin typeface="Inter"/>
            </a:endParaRPr>
          </a:p>
          <a:p>
            <a:pPr marL="0" indent="0">
              <a:buNone/>
            </a:pPr>
            <a:r>
              <a:rPr lang="ru-RU" sz="7400" b="1" dirty="0" smtClean="0">
                <a:solidFill>
                  <a:srgbClr val="404040"/>
                </a:solidFill>
                <a:latin typeface="Inter"/>
              </a:rPr>
              <a:t>Советы</a:t>
            </a:r>
            <a:r>
              <a:rPr lang="ru-RU" sz="7400" b="1" dirty="0">
                <a:solidFill>
                  <a:srgbClr val="404040"/>
                </a:solidFill>
                <a:latin typeface="Inter"/>
              </a:rPr>
              <a:t>:</a:t>
            </a:r>
            <a:endParaRPr lang="ru-RU" sz="7400" dirty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7400" dirty="0">
                <a:solidFill>
                  <a:srgbClr val="404040"/>
                </a:solidFill>
                <a:latin typeface="Inter"/>
              </a:rPr>
              <a:t>Соблюдайте правила гигиены.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7400" dirty="0">
                <a:solidFill>
                  <a:srgbClr val="404040"/>
                </a:solidFill>
                <a:latin typeface="Inter"/>
              </a:rPr>
              <a:t>Используйте маски и перчатки</a:t>
            </a:r>
            <a:r>
              <a:rPr lang="ru-RU" sz="7400" dirty="0" smtClean="0">
                <a:solidFill>
                  <a:srgbClr val="404040"/>
                </a:solidFill>
                <a:latin typeface="Inter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7400" dirty="0"/>
              <a:t>Регулярно дезинфицируйте рабочее место.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404040"/>
              </a:solidFill>
              <a:latin typeface="Inter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30" y="2485504"/>
            <a:ext cx="4114108" cy="41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5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575" y="201999"/>
            <a:ext cx="11612880" cy="160934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Inter"/>
              </a:rPr>
              <a:t>Психофизиологические опасности и советы по управлению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1564" y="1497952"/>
            <a:ext cx="6602800" cy="1918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404040"/>
                </a:solidFill>
                <a:latin typeface="Inter"/>
              </a:rPr>
              <a:t>Примеры: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 Стресс, усталость, монотонность.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404040"/>
                </a:solidFill>
                <a:latin typeface="Inter"/>
              </a:rPr>
              <a:t>Советы:</a:t>
            </a:r>
            <a:endParaRPr lang="ru-RU" sz="2400" dirty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404040"/>
                </a:solidFill>
                <a:latin typeface="Inter"/>
              </a:rPr>
              <a:t>Организуйте перерывы в работе.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04040"/>
                </a:solidFill>
                <a:latin typeface="Inter"/>
              </a:rPr>
              <a:t>Создайте 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комфортные условия труда.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04040"/>
                </a:solidFill>
                <a:latin typeface="Inter"/>
              </a:rPr>
              <a:t>Проводите 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тренинги по управлению стрессом.</a:t>
            </a:r>
          </a:p>
          <a:p>
            <a:endParaRPr lang="ru-RU" sz="2800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2603545"/>
            <a:ext cx="4053671" cy="303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01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опасности и советы по управлению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415" y="2419004"/>
            <a:ext cx="6242859" cy="367422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5900" b="1" dirty="0">
                <a:solidFill>
                  <a:srgbClr val="404040"/>
                </a:solidFill>
                <a:latin typeface="Inter"/>
              </a:rPr>
              <a:t>Примеры:</a:t>
            </a:r>
            <a:r>
              <a:rPr lang="ru-RU" sz="5900" dirty="0">
                <a:solidFill>
                  <a:srgbClr val="404040"/>
                </a:solidFill>
                <a:latin typeface="Inter"/>
              </a:rPr>
              <a:t> Движущиеся механизмы, острые предметы.</a:t>
            </a:r>
          </a:p>
          <a:p>
            <a:pPr marL="0" indent="0">
              <a:buNone/>
            </a:pPr>
            <a:r>
              <a:rPr lang="ru-RU" sz="5900" b="1" dirty="0">
                <a:solidFill>
                  <a:srgbClr val="404040"/>
                </a:solidFill>
                <a:latin typeface="Inter"/>
              </a:rPr>
              <a:t>Советы:</a:t>
            </a:r>
            <a:endParaRPr lang="ru-RU" sz="5900" dirty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5900" dirty="0">
                <a:solidFill>
                  <a:srgbClr val="404040"/>
                </a:solidFill>
                <a:latin typeface="Inter"/>
              </a:rPr>
              <a:t>Установите защитные ограждения.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59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5900" dirty="0" smtClean="0">
                <a:solidFill>
                  <a:srgbClr val="404040"/>
                </a:solidFill>
                <a:latin typeface="Inter"/>
              </a:rPr>
              <a:t>Обучите </a:t>
            </a:r>
            <a:r>
              <a:rPr lang="ru-RU" sz="5900" dirty="0">
                <a:solidFill>
                  <a:srgbClr val="404040"/>
                </a:solidFill>
                <a:latin typeface="Inter"/>
              </a:rPr>
              <a:t>сотрудников правилам работы с оборудованием.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59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5900" dirty="0" smtClean="0">
                <a:solidFill>
                  <a:srgbClr val="404040"/>
                </a:solidFill>
                <a:latin typeface="Inter"/>
              </a:rPr>
              <a:t>Регулярно </a:t>
            </a:r>
            <a:r>
              <a:rPr lang="ru-RU" sz="5900" dirty="0">
                <a:solidFill>
                  <a:srgbClr val="404040"/>
                </a:solidFill>
                <a:latin typeface="Inter"/>
              </a:rPr>
              <a:t>обслуживайте технику.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2" y="1930400"/>
            <a:ext cx="4336473" cy="32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9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448" y="293440"/>
            <a:ext cx="11671069" cy="160934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Электрические опасности и советы по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управлению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1921" y="1380951"/>
            <a:ext cx="6882938" cy="4189613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rgbClr val="404040"/>
              </a:solidFill>
              <a:latin typeface="Inter"/>
            </a:endParaRPr>
          </a:p>
          <a:p>
            <a:pPr lvl="1" indent="0">
              <a:buNone/>
            </a:pPr>
            <a:r>
              <a:rPr lang="ru-RU" sz="9600" b="1" dirty="0">
                <a:solidFill>
                  <a:srgbClr val="404040"/>
                </a:solidFill>
                <a:latin typeface="Inter"/>
              </a:rPr>
              <a:t>Примеры:</a:t>
            </a:r>
            <a:r>
              <a:rPr lang="ru-RU" sz="9600" dirty="0">
                <a:solidFill>
                  <a:srgbClr val="404040"/>
                </a:solidFill>
                <a:latin typeface="Inter"/>
              </a:rPr>
              <a:t> Короткое замыкание, поражение током.</a:t>
            </a:r>
          </a:p>
          <a:p>
            <a:pPr lvl="1" indent="0">
              <a:buNone/>
            </a:pPr>
            <a:r>
              <a:rPr lang="ru-RU" sz="9600" b="1" dirty="0">
                <a:solidFill>
                  <a:srgbClr val="404040"/>
                </a:solidFill>
                <a:latin typeface="Inter"/>
              </a:rPr>
              <a:t>Советы</a:t>
            </a:r>
            <a:r>
              <a:rPr lang="ru-RU" sz="9600" b="1" dirty="0" smtClean="0">
                <a:solidFill>
                  <a:srgbClr val="404040"/>
                </a:solidFill>
                <a:latin typeface="Inter"/>
              </a:rPr>
              <a:t>:</a:t>
            </a:r>
          </a:p>
          <a:p>
            <a:pPr lvl="1" indent="0">
              <a:buNone/>
            </a:pPr>
            <a:endParaRPr lang="ru-RU" sz="9600" dirty="0">
              <a:solidFill>
                <a:srgbClr val="404040"/>
              </a:solidFill>
              <a:latin typeface="Inter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9600" dirty="0">
                <a:solidFill>
                  <a:srgbClr val="404040"/>
                </a:solidFill>
                <a:latin typeface="Inter"/>
              </a:rPr>
              <a:t>Проводите регулярный осмотр электроприборов.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endParaRPr lang="ru-RU" sz="9600" dirty="0" smtClean="0">
              <a:solidFill>
                <a:srgbClr val="404040"/>
              </a:solidFill>
              <a:latin typeface="Inter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9600" dirty="0" smtClean="0">
                <a:solidFill>
                  <a:srgbClr val="404040"/>
                </a:solidFill>
                <a:latin typeface="Inter"/>
              </a:rPr>
              <a:t>Используйте </a:t>
            </a:r>
            <a:r>
              <a:rPr lang="ru-RU" sz="9600" dirty="0">
                <a:solidFill>
                  <a:srgbClr val="404040"/>
                </a:solidFill>
                <a:latin typeface="Inter"/>
              </a:rPr>
              <a:t>изолированные инструменты.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endParaRPr lang="ru-RU" sz="9600" dirty="0" smtClean="0">
              <a:solidFill>
                <a:srgbClr val="404040"/>
              </a:solidFill>
              <a:latin typeface="Inter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9600" dirty="0" smtClean="0">
                <a:solidFill>
                  <a:srgbClr val="404040"/>
                </a:solidFill>
                <a:latin typeface="Inter"/>
              </a:rPr>
              <a:t>Обучите </a:t>
            </a:r>
            <a:r>
              <a:rPr lang="ru-RU" sz="9600" dirty="0">
                <a:solidFill>
                  <a:srgbClr val="404040"/>
                </a:solidFill>
                <a:latin typeface="Inter"/>
              </a:rPr>
              <a:t>сотрудников правилам электробезопасности</a:t>
            </a:r>
            <a:r>
              <a:rPr lang="ru-RU" sz="9600" dirty="0" smtClean="0">
                <a:solidFill>
                  <a:srgbClr val="404040"/>
                </a:solidFill>
                <a:latin typeface="Inter"/>
              </a:rPr>
              <a:t>.</a:t>
            </a:r>
            <a:endParaRPr lang="ru-RU" sz="9600" dirty="0">
              <a:solidFill>
                <a:srgbClr val="404040"/>
              </a:solidFill>
              <a:latin typeface="Inter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51" y="2268959"/>
            <a:ext cx="3918798" cy="29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6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030" y="223260"/>
            <a:ext cx="10058400" cy="160934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опасности и советы по управлению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9796" y="1582069"/>
            <a:ext cx="6539623" cy="274153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04040"/>
                </a:solidFill>
                <a:latin typeface="Inter"/>
              </a:rPr>
              <a:t>Примеры: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 Открытый огонь, легковоспламеняющиеся материалы.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404040"/>
                </a:solidFill>
                <a:latin typeface="Inter"/>
              </a:rPr>
              <a:t>Советы:</a:t>
            </a:r>
            <a:endParaRPr lang="ru-RU" sz="2400" dirty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404040"/>
                </a:solidFill>
                <a:latin typeface="Inter"/>
              </a:rPr>
              <a:t>Установите огнетушители и пожарные сигнализации.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04040"/>
                </a:solidFill>
                <a:latin typeface="Inter"/>
              </a:rPr>
              <a:t>Проводите 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регулярные учения.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404040"/>
              </a:solidFill>
              <a:latin typeface="Inte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404040"/>
                </a:solidFill>
                <a:latin typeface="Inter"/>
              </a:rPr>
              <a:t>Обучите </a:t>
            </a:r>
            <a:r>
              <a:rPr lang="ru-RU" sz="2400" dirty="0">
                <a:solidFill>
                  <a:srgbClr val="404040"/>
                </a:solidFill>
                <a:latin typeface="Inter"/>
              </a:rPr>
              <a:t>сотрудников правилам эвакуации.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7" y="2099150"/>
            <a:ext cx="4414079" cy="3118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723" y="473795"/>
            <a:ext cx="1663413" cy="110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5109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58</TotalTime>
  <Words>137</Words>
  <Application>Microsoft Office PowerPoint</Application>
  <PresentationFormat>Широкоэкранный</PresentationFormat>
  <Paragraphs>71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Inter</vt:lpstr>
      <vt:lpstr>Times New Roman</vt:lpstr>
      <vt:lpstr>Trebuchet MS</vt:lpstr>
      <vt:lpstr>Tw Cen MT</vt:lpstr>
      <vt:lpstr>Wingdings 3</vt:lpstr>
      <vt:lpstr>Капля</vt:lpstr>
      <vt:lpstr>Аспект</vt:lpstr>
      <vt:lpstr>Ретро</vt:lpstr>
      <vt:lpstr>Источники опасностей и вредностей, факторы риска на рабочем месте </vt:lpstr>
      <vt:lpstr> Почему важно управлять опасностями?</vt:lpstr>
      <vt:lpstr>Физические опасности и советы по управлению </vt:lpstr>
      <vt:lpstr>Химические опасности и советы по управлению</vt:lpstr>
      <vt:lpstr> Биологические опасности и советы по управлению</vt:lpstr>
      <vt:lpstr>Психофизиологические опасности и советы по управлению</vt:lpstr>
      <vt:lpstr>Механические опасности и советы по управлению</vt:lpstr>
      <vt:lpstr>Электрические опасности и советы по              управлению</vt:lpstr>
      <vt:lpstr>Пожарные опасности и советы по управлению</vt:lpstr>
      <vt:lpstr>Эргономические опасности и советы по управлению</vt:lpstr>
      <vt:lpstr>Важность управления опасностями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Презентация: Советы по управлению опасностями на рабочем месте</dc:title>
  <dc:creator>HP</dc:creator>
  <cp:lastModifiedBy>HP</cp:lastModifiedBy>
  <cp:revision>8</cp:revision>
  <dcterms:created xsi:type="dcterms:W3CDTF">2025-03-06T00:06:31Z</dcterms:created>
  <dcterms:modified xsi:type="dcterms:W3CDTF">2025-03-27T03:14:05Z</dcterms:modified>
</cp:coreProperties>
</file>