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56" r:id="rId2"/>
    <p:sldMasterId id="2147483780" r:id="rId3"/>
  </p:sldMasterIdLst>
  <p:sldIdLst>
    <p:sldId id="256" r:id="rId4"/>
    <p:sldId id="257" r:id="rId5"/>
    <p:sldId id="264" r:id="rId6"/>
    <p:sldId id="265" r:id="rId7"/>
    <p:sldId id="269" r:id="rId8"/>
    <p:sldId id="278" r:id="rId9"/>
    <p:sldId id="279" r:id="rId10"/>
    <p:sldId id="258" r:id="rId11"/>
    <p:sldId id="259" r:id="rId12"/>
    <p:sldId id="260" r:id="rId13"/>
    <p:sldId id="276" r:id="rId14"/>
    <p:sldId id="277" r:id="rId15"/>
    <p:sldId id="261" r:id="rId16"/>
    <p:sldId id="262" r:id="rId17"/>
    <p:sldId id="270" r:id="rId18"/>
    <p:sldId id="271" r:id="rId19"/>
    <p:sldId id="272" r:id="rId20"/>
    <p:sldId id="273" r:id="rId21"/>
    <p:sldId id="275" r:id="rId22"/>
    <p:sldId id="274" r:id="rId23"/>
    <p:sldId id="280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224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18E9FC-8BCD-472F-81AD-289F676106A1}" type="datetimeFigureOut">
              <a:rPr lang="ru-RU" smtClean="0">
                <a:solidFill>
                  <a:srgbClr val="B13F9A">
                    <a:shade val="90000"/>
                  </a:srgbClr>
                </a:solidFill>
              </a:rPr>
              <a:pPr>
                <a:defRPr/>
              </a:pPr>
              <a:t>17.04.2025</a:t>
            </a:fld>
            <a:endParaRPr lang="ru-RU">
              <a:solidFill>
                <a:srgbClr val="B13F9A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B13F9A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75C0E8-4030-43DC-8DF8-95EF61F98A9D}" type="slidenum">
              <a:rPr lang="ru-RU" smtClean="0">
                <a:solidFill>
                  <a:srgbClr val="B13F9A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B13F9A">
                  <a:shade val="9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9DEC08C-2BF6-43CA-8958-BA87F0FEAAF9}" type="datetimeFigureOut">
              <a:rPr lang="ru-RU" smtClean="0">
                <a:solidFill>
                  <a:srgbClr val="B13F9A">
                    <a:shade val="90000"/>
                  </a:srgbClr>
                </a:solidFill>
              </a:rPr>
              <a:pPr>
                <a:defRPr/>
              </a:pPr>
              <a:t>17.04.2025</a:t>
            </a:fld>
            <a:endParaRPr lang="ru-RU">
              <a:solidFill>
                <a:srgbClr val="B13F9A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B13F9A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6045D6-B59E-4C82-BBB0-3FA882A5FC63}" type="slidenum">
              <a:rPr lang="ru-RU" smtClean="0">
                <a:solidFill>
                  <a:srgbClr val="B13F9A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B13F9A">
                  <a:shade val="90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04568CC-F95D-468A-AC42-F6A83F8E18DF}" type="datetimeFigureOut">
              <a:rPr lang="ru-RU" smtClean="0">
                <a:solidFill>
                  <a:srgbClr val="B13F9A">
                    <a:shade val="90000"/>
                  </a:srgbClr>
                </a:solidFill>
              </a:rPr>
              <a:pPr>
                <a:defRPr/>
              </a:pPr>
              <a:t>17.04.2025</a:t>
            </a:fld>
            <a:endParaRPr lang="ru-RU">
              <a:solidFill>
                <a:srgbClr val="B13F9A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B13F9A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F01704-2ACA-4D99-9F46-F97EA07E337E}" type="slidenum">
              <a:rPr lang="ru-RU" smtClean="0">
                <a:solidFill>
                  <a:srgbClr val="B13F9A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B13F9A">
                  <a:shade val="9000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8F9D107-D7AE-4B19-A48B-5176F17FA85C}" type="datetimeFigureOut">
              <a:rPr lang="ru-RU" smtClean="0">
                <a:solidFill>
                  <a:srgbClr val="B13F9A">
                    <a:shade val="90000"/>
                  </a:srgbClr>
                </a:solidFill>
              </a:rPr>
              <a:pPr>
                <a:defRPr/>
              </a:pPr>
              <a:t>17.04.2025</a:t>
            </a:fld>
            <a:endParaRPr lang="ru-RU">
              <a:solidFill>
                <a:srgbClr val="B13F9A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B13F9A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8B9A0E-877E-4693-A221-E416B2483CD1}" type="slidenum">
              <a:rPr lang="ru-RU" smtClean="0">
                <a:solidFill>
                  <a:srgbClr val="B13F9A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B13F9A">
                  <a:shade val="90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CCE3A76-F386-4559-A51C-FDAE26BFA81B}" type="datetimeFigureOut">
              <a:rPr lang="ru-RU" smtClean="0">
                <a:solidFill>
                  <a:srgbClr val="B13F9A">
                    <a:shade val="90000"/>
                  </a:srgbClr>
                </a:solidFill>
              </a:rPr>
              <a:pPr>
                <a:defRPr/>
              </a:pPr>
              <a:t>17.04.2025</a:t>
            </a:fld>
            <a:endParaRPr lang="ru-RU">
              <a:solidFill>
                <a:srgbClr val="B13F9A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B13F9A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DF535D-2A76-4B52-AB76-2288CFF57303}" type="slidenum">
              <a:rPr lang="ru-RU" smtClean="0">
                <a:solidFill>
                  <a:srgbClr val="B13F9A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B13F9A">
                  <a:shade val="90000"/>
                </a:srgb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77EF51-723D-4BAB-87DC-D2830C265099}" type="datetimeFigureOut">
              <a:rPr lang="ru-RU" smtClean="0">
                <a:solidFill>
                  <a:srgbClr val="B13F9A">
                    <a:shade val="90000"/>
                  </a:srgbClr>
                </a:solidFill>
              </a:rPr>
              <a:pPr>
                <a:defRPr/>
              </a:pPr>
              <a:t>17.04.2025</a:t>
            </a:fld>
            <a:endParaRPr lang="ru-RU">
              <a:solidFill>
                <a:srgbClr val="B13F9A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B13F9A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405403-6B4B-4DFD-BB33-43CFB116298C}" type="slidenum">
              <a:rPr lang="ru-RU" smtClean="0">
                <a:solidFill>
                  <a:srgbClr val="B13F9A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B13F9A">
                  <a:shade val="9000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1C567D-5422-45D8-B5CB-86912E29FCE2}" type="datetimeFigureOut">
              <a:rPr lang="ru-RU" smtClean="0">
                <a:solidFill>
                  <a:srgbClr val="B13F9A">
                    <a:shade val="90000"/>
                  </a:srgbClr>
                </a:solidFill>
              </a:rPr>
              <a:pPr>
                <a:defRPr/>
              </a:pPr>
              <a:t>17.04.2025</a:t>
            </a:fld>
            <a:endParaRPr lang="ru-RU">
              <a:solidFill>
                <a:srgbClr val="B13F9A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B13F9A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F6B05C-FEA1-4B2B-B056-BB984E3957B4}" type="slidenum">
              <a:rPr lang="ru-RU" smtClean="0">
                <a:solidFill>
                  <a:srgbClr val="B13F9A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B13F9A">
                  <a:shade val="9000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8A164B-54E5-4691-908F-1904467B02F0}" type="datetimeFigureOut">
              <a:rPr lang="ru-RU" smtClean="0">
                <a:solidFill>
                  <a:srgbClr val="B13F9A">
                    <a:shade val="90000"/>
                  </a:srgbClr>
                </a:solidFill>
              </a:rPr>
              <a:pPr>
                <a:defRPr/>
              </a:pPr>
              <a:t>17.04.2025</a:t>
            </a:fld>
            <a:endParaRPr lang="ru-RU">
              <a:solidFill>
                <a:srgbClr val="B13F9A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B13F9A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E4756E-CB97-4463-A868-0D2076540D09}" type="slidenum">
              <a:rPr lang="ru-RU" smtClean="0">
                <a:solidFill>
                  <a:srgbClr val="B13F9A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B13F9A">
                  <a:shade val="9000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8766B6-55B5-4BA8-BC82-7FD7C12D49CF}" type="datetimeFigureOut">
              <a:rPr lang="ru-RU" smtClean="0">
                <a:solidFill>
                  <a:srgbClr val="B13F9A">
                    <a:shade val="90000"/>
                  </a:srgbClr>
                </a:solidFill>
              </a:rPr>
              <a:pPr>
                <a:defRPr/>
              </a:pPr>
              <a:t>17.04.2025</a:t>
            </a:fld>
            <a:endParaRPr lang="ru-RU">
              <a:solidFill>
                <a:srgbClr val="B13F9A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B13F9A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40EBD7-EE88-4830-9D83-3E20A8245681}" type="slidenum">
              <a:rPr lang="ru-RU" smtClean="0">
                <a:solidFill>
                  <a:srgbClr val="B13F9A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B13F9A">
                  <a:shade val="9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69D797-379F-4555-99E9-5FEE2866A018}" type="datetimeFigureOut">
              <a:rPr lang="ru-RU" smtClean="0">
                <a:solidFill>
                  <a:srgbClr val="B13F9A">
                    <a:shade val="90000"/>
                  </a:srgbClr>
                </a:solidFill>
              </a:rPr>
              <a:pPr>
                <a:defRPr/>
              </a:pPr>
              <a:t>17.04.2025</a:t>
            </a:fld>
            <a:endParaRPr lang="ru-RU">
              <a:solidFill>
                <a:srgbClr val="B13F9A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B13F9A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84F389-1786-4C63-BB3F-7B72E00EED1F}" type="slidenum">
              <a:rPr lang="ru-RU" smtClean="0">
                <a:solidFill>
                  <a:srgbClr val="B13F9A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B13F9A">
                  <a:shade val="9000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CF9190-46F9-4351-8CD7-BEA98630813D}" type="datetimeFigureOut">
              <a:rPr lang="ru-RU" smtClean="0">
                <a:solidFill>
                  <a:srgbClr val="B13F9A">
                    <a:shade val="90000"/>
                  </a:srgbClr>
                </a:solidFill>
              </a:rPr>
              <a:pPr>
                <a:defRPr/>
              </a:pPr>
              <a:t>17.04.2025</a:t>
            </a:fld>
            <a:endParaRPr lang="ru-RU">
              <a:solidFill>
                <a:srgbClr val="B13F9A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B13F9A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CCE21D-CFCF-42C1-BA7A-AB7DACDE027B}" type="slidenum">
              <a:rPr lang="ru-RU" smtClean="0">
                <a:solidFill>
                  <a:srgbClr val="B13F9A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B13F9A">
                  <a:shade val="9000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18E9FC-8BCD-472F-81AD-289F676106A1}" type="datetimeFigureOut">
              <a:rPr lang="ru-RU" smtClean="0">
                <a:solidFill>
                  <a:srgbClr val="B13F9A">
                    <a:shade val="90000"/>
                  </a:srgbClr>
                </a:solidFill>
              </a:rPr>
              <a:pPr>
                <a:defRPr/>
              </a:pPr>
              <a:t>17.04.2025</a:t>
            </a:fld>
            <a:endParaRPr lang="ru-RU">
              <a:solidFill>
                <a:srgbClr val="B13F9A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B13F9A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75C0E8-4030-43DC-8DF8-95EF61F98A9D}" type="slidenum">
              <a:rPr lang="ru-RU" smtClean="0">
                <a:solidFill>
                  <a:srgbClr val="B13F9A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B13F9A">
                  <a:shade val="9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9DEC08C-2BF6-43CA-8958-BA87F0FEAAF9}" type="datetimeFigureOut">
              <a:rPr lang="ru-RU" smtClean="0">
                <a:solidFill>
                  <a:srgbClr val="B13F9A">
                    <a:shade val="90000"/>
                  </a:srgbClr>
                </a:solidFill>
              </a:rPr>
              <a:pPr>
                <a:defRPr/>
              </a:pPr>
              <a:t>17.04.2025</a:t>
            </a:fld>
            <a:endParaRPr lang="ru-RU">
              <a:solidFill>
                <a:srgbClr val="B13F9A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B13F9A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6045D6-B59E-4C82-BBB0-3FA882A5FC63}" type="slidenum">
              <a:rPr lang="ru-RU" smtClean="0">
                <a:solidFill>
                  <a:srgbClr val="B13F9A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B13F9A">
                  <a:shade val="90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04568CC-F95D-468A-AC42-F6A83F8E18DF}" type="datetimeFigureOut">
              <a:rPr lang="ru-RU" smtClean="0">
                <a:solidFill>
                  <a:srgbClr val="B13F9A">
                    <a:shade val="90000"/>
                  </a:srgbClr>
                </a:solidFill>
              </a:rPr>
              <a:pPr>
                <a:defRPr/>
              </a:pPr>
              <a:t>17.04.2025</a:t>
            </a:fld>
            <a:endParaRPr lang="ru-RU">
              <a:solidFill>
                <a:srgbClr val="B13F9A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B13F9A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F01704-2ACA-4D99-9F46-F97EA07E337E}" type="slidenum">
              <a:rPr lang="ru-RU" smtClean="0">
                <a:solidFill>
                  <a:srgbClr val="B13F9A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B13F9A">
                  <a:shade val="9000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8F9D107-D7AE-4B19-A48B-5176F17FA85C}" type="datetimeFigureOut">
              <a:rPr lang="ru-RU" smtClean="0">
                <a:solidFill>
                  <a:srgbClr val="B13F9A">
                    <a:shade val="90000"/>
                  </a:srgbClr>
                </a:solidFill>
              </a:rPr>
              <a:pPr>
                <a:defRPr/>
              </a:pPr>
              <a:t>17.04.2025</a:t>
            </a:fld>
            <a:endParaRPr lang="ru-RU">
              <a:solidFill>
                <a:srgbClr val="B13F9A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B13F9A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8B9A0E-877E-4693-A221-E416B2483CD1}" type="slidenum">
              <a:rPr lang="ru-RU" smtClean="0">
                <a:solidFill>
                  <a:srgbClr val="B13F9A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B13F9A">
                  <a:shade val="90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CCE3A76-F386-4559-A51C-FDAE26BFA81B}" type="datetimeFigureOut">
              <a:rPr lang="ru-RU" smtClean="0">
                <a:solidFill>
                  <a:srgbClr val="B13F9A">
                    <a:shade val="90000"/>
                  </a:srgbClr>
                </a:solidFill>
              </a:rPr>
              <a:pPr>
                <a:defRPr/>
              </a:pPr>
              <a:t>17.04.2025</a:t>
            </a:fld>
            <a:endParaRPr lang="ru-RU">
              <a:solidFill>
                <a:srgbClr val="B13F9A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B13F9A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DF535D-2A76-4B52-AB76-2288CFF57303}" type="slidenum">
              <a:rPr lang="ru-RU" smtClean="0">
                <a:solidFill>
                  <a:srgbClr val="B13F9A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B13F9A">
                  <a:shade val="90000"/>
                </a:srgb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77EF51-723D-4BAB-87DC-D2830C265099}" type="datetimeFigureOut">
              <a:rPr lang="ru-RU" smtClean="0">
                <a:solidFill>
                  <a:srgbClr val="B13F9A">
                    <a:shade val="90000"/>
                  </a:srgbClr>
                </a:solidFill>
              </a:rPr>
              <a:pPr>
                <a:defRPr/>
              </a:pPr>
              <a:t>17.04.2025</a:t>
            </a:fld>
            <a:endParaRPr lang="ru-RU">
              <a:solidFill>
                <a:srgbClr val="B13F9A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B13F9A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405403-6B4B-4DFD-BB33-43CFB116298C}" type="slidenum">
              <a:rPr lang="ru-RU" smtClean="0">
                <a:solidFill>
                  <a:srgbClr val="B13F9A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B13F9A">
                  <a:shade val="9000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1C567D-5422-45D8-B5CB-86912E29FCE2}" type="datetimeFigureOut">
              <a:rPr lang="ru-RU" smtClean="0">
                <a:solidFill>
                  <a:srgbClr val="B13F9A">
                    <a:shade val="90000"/>
                  </a:srgbClr>
                </a:solidFill>
              </a:rPr>
              <a:pPr>
                <a:defRPr/>
              </a:pPr>
              <a:t>17.04.2025</a:t>
            </a:fld>
            <a:endParaRPr lang="ru-RU">
              <a:solidFill>
                <a:srgbClr val="B13F9A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B13F9A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F6B05C-FEA1-4B2B-B056-BB984E3957B4}" type="slidenum">
              <a:rPr lang="ru-RU" smtClean="0">
                <a:solidFill>
                  <a:srgbClr val="B13F9A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B13F9A">
                  <a:shade val="9000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8A164B-54E5-4691-908F-1904467B02F0}" type="datetimeFigureOut">
              <a:rPr lang="ru-RU" smtClean="0">
                <a:solidFill>
                  <a:srgbClr val="B13F9A">
                    <a:shade val="90000"/>
                  </a:srgbClr>
                </a:solidFill>
              </a:rPr>
              <a:pPr>
                <a:defRPr/>
              </a:pPr>
              <a:t>17.04.2025</a:t>
            </a:fld>
            <a:endParaRPr lang="ru-RU">
              <a:solidFill>
                <a:srgbClr val="B13F9A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B13F9A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E4756E-CB97-4463-A868-0D2076540D09}" type="slidenum">
              <a:rPr lang="ru-RU" smtClean="0">
                <a:solidFill>
                  <a:srgbClr val="B13F9A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B13F9A">
                  <a:shade val="9000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8766B6-55B5-4BA8-BC82-7FD7C12D49CF}" type="datetimeFigureOut">
              <a:rPr lang="ru-RU" smtClean="0">
                <a:solidFill>
                  <a:srgbClr val="B13F9A">
                    <a:shade val="90000"/>
                  </a:srgbClr>
                </a:solidFill>
              </a:rPr>
              <a:pPr>
                <a:defRPr/>
              </a:pPr>
              <a:t>17.04.2025</a:t>
            </a:fld>
            <a:endParaRPr lang="ru-RU">
              <a:solidFill>
                <a:srgbClr val="B13F9A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B13F9A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40EBD7-EE88-4830-9D83-3E20A8245681}" type="slidenum">
              <a:rPr lang="ru-RU" smtClean="0">
                <a:solidFill>
                  <a:srgbClr val="B13F9A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B13F9A">
                  <a:shade val="9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69D797-379F-4555-99E9-5FEE2866A018}" type="datetimeFigureOut">
              <a:rPr lang="ru-RU" smtClean="0">
                <a:solidFill>
                  <a:srgbClr val="B13F9A">
                    <a:shade val="90000"/>
                  </a:srgbClr>
                </a:solidFill>
              </a:rPr>
              <a:pPr>
                <a:defRPr/>
              </a:pPr>
              <a:t>17.04.2025</a:t>
            </a:fld>
            <a:endParaRPr lang="ru-RU">
              <a:solidFill>
                <a:srgbClr val="B13F9A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B13F9A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84F389-1786-4C63-BB3F-7B72E00EED1F}" type="slidenum">
              <a:rPr lang="ru-RU" smtClean="0">
                <a:solidFill>
                  <a:srgbClr val="B13F9A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B13F9A">
                  <a:shade val="9000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CF9190-46F9-4351-8CD7-BEA98630813D}" type="datetimeFigureOut">
              <a:rPr lang="ru-RU" smtClean="0">
                <a:solidFill>
                  <a:srgbClr val="B13F9A">
                    <a:shade val="90000"/>
                  </a:srgbClr>
                </a:solidFill>
              </a:rPr>
              <a:pPr>
                <a:defRPr/>
              </a:pPr>
              <a:t>17.04.2025</a:t>
            </a:fld>
            <a:endParaRPr lang="ru-RU">
              <a:solidFill>
                <a:srgbClr val="B13F9A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B13F9A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CCE21D-CFCF-42C1-BA7A-AB7DACDE027B}" type="slidenum">
              <a:rPr lang="ru-RU" smtClean="0">
                <a:solidFill>
                  <a:srgbClr val="B13F9A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B13F9A">
                  <a:shade val="9000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99791" y="2924944"/>
            <a:ext cx="3600401" cy="792089"/>
          </a:xfrm>
        </p:spPr>
        <p:txBody>
          <a:bodyPr>
            <a:normAutofit fontScale="77500" lnSpcReduction="20000"/>
          </a:bodyPr>
          <a:lstStyle/>
          <a:p>
            <a:pPr algn="ctr"/>
            <a:endParaRPr lang="ru-RU" dirty="0" smtClean="0"/>
          </a:p>
          <a:p>
            <a:pPr algn="ctr"/>
            <a:r>
              <a:rPr lang="ru-RU" b="1" i="1" dirty="0" smtClean="0"/>
              <a:t>Вакуленко Татьяна Борисовна</a:t>
            </a:r>
            <a:endParaRPr lang="ru-RU" b="1" i="1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188640"/>
            <a:ext cx="7175351" cy="2736304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2400" dirty="0" smtClean="0"/>
              <a:t>МКУ СРЦН «Уютный дом»</a:t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4000" dirty="0" smtClean="0"/>
              <a:t>«Создаем натуральное </a:t>
            </a:r>
            <a:r>
              <a:rPr lang="ru-RU" sz="4000" dirty="0" smtClean="0"/>
              <a:t>мыло вместе</a:t>
            </a:r>
            <a:r>
              <a:rPr lang="ru-RU" sz="4000" dirty="0" smtClean="0"/>
              <a:t>»</a:t>
            </a:r>
            <a:endParaRPr lang="ru-RU" sz="4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421662"/>
            <a:ext cx="2484769" cy="33092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80" y="3560513"/>
            <a:ext cx="2380511" cy="317035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058" y="4858"/>
            <a:ext cx="1700435" cy="22646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4246"/>
            <a:ext cx="1638613" cy="21823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4149080"/>
            <a:ext cx="3031668" cy="227637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278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75" y="404813"/>
            <a:ext cx="8229600" cy="1143000"/>
          </a:xfrm>
        </p:spPr>
        <p:txBody>
          <a:bodyPr>
            <a:normAutofit fontScale="90000"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ru-RU" dirty="0" smtClean="0"/>
              <a:t> №3. Добавление ингредиентов</a:t>
            </a:r>
            <a:endParaRPr lang="ru-RU" dirty="0"/>
          </a:p>
        </p:txBody>
      </p:sp>
      <p:pic>
        <p:nvPicPr>
          <p:cNvPr id="12293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9596" y="3645024"/>
            <a:ext cx="3887787" cy="2593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716016" y="3069754"/>
            <a:ext cx="4038600" cy="3240360"/>
          </a:xfrm>
        </p:spPr>
        <p:txBody>
          <a:bodyPr>
            <a:normAutofit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Добавляем в расплавленную основу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эфирные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 масла, растительные масла, красители и отдушки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Важно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все делать быстро, чтобы основа не успела остыть.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Перемешиваем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все.</a:t>
            </a:r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dirty="0"/>
          </a:p>
        </p:txBody>
      </p:sp>
      <p:pic>
        <p:nvPicPr>
          <p:cNvPr id="12292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85168"/>
            <a:ext cx="3071812" cy="23050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230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35896" y="2060848"/>
            <a:ext cx="5256584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№4. Подготовка формы</a:t>
            </a:r>
            <a:endParaRPr lang="ru-RU" dirty="0"/>
          </a:p>
        </p:txBody>
      </p:sp>
      <p:pic>
        <p:nvPicPr>
          <p:cNvPr id="4" name="Содержимое 3" descr="1711429473414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467544" y="1196752"/>
            <a:ext cx="3060816" cy="4075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1804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711422514542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-28567" y="1772816"/>
            <a:ext cx="3200400" cy="4262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50" name="AutoShape 2" descr="https://mail.yandex.ru/message_part/1711422514537.jpg?_uid=653931324&amp;name=1711422514537.jpg&amp;hid=1.2&amp;ids=185773484629035034&amp;no_disposition=y&amp;exif_rotate=y&amp;resize=y&amp;max_size=78x7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white"/>
              </a:solidFill>
            </a:endParaRPr>
          </a:p>
        </p:txBody>
      </p:sp>
      <p:pic>
        <p:nvPicPr>
          <p:cNvPr id="2052" name="Picture 4" descr="C:\Users\User\Downloads\17114225145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963393" y="-18592800"/>
            <a:ext cx="4054672" cy="5400000"/>
          </a:xfrm>
          <a:prstGeom prst="rect">
            <a:avLst/>
          </a:prstGeom>
          <a:noFill/>
        </p:spPr>
      </p:pic>
      <p:pic>
        <p:nvPicPr>
          <p:cNvPr id="2053" name="Picture 5" descr="C:\Users\User\Downloads\17114225145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391190" y="-15163800"/>
            <a:ext cx="7839054" cy="10440000"/>
          </a:xfrm>
          <a:prstGeom prst="rect">
            <a:avLst/>
          </a:prstGeom>
          <a:noFill/>
        </p:spPr>
      </p:pic>
      <p:pic>
        <p:nvPicPr>
          <p:cNvPr id="2054" name="Picture 6" descr="C:\Users\User\Downloads\17114225145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7801" y="2819400"/>
            <a:ext cx="3032443" cy="4038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5" name="Picture 7" descr="C:\Users\User\Downloads\17114225145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70244" y="1700808"/>
            <a:ext cx="2973756" cy="396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60375" y="332656"/>
            <a:ext cx="821608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ru-RU" b="1" dirty="0" smtClean="0"/>
              <a:t>№5. Этап заливки мыла </a:t>
            </a:r>
            <a:br>
              <a:rPr lang="ru-RU" altLang="ru-RU" b="1" dirty="0" smtClean="0"/>
            </a:br>
            <a:r>
              <a:rPr lang="ru-RU" altLang="ru-RU" b="1" dirty="0" smtClean="0"/>
              <a:t>из пипетки</a:t>
            </a:r>
          </a:p>
        </p:txBody>
      </p:sp>
    </p:spTree>
    <p:extLst>
      <p:ext uri="{BB962C8B-B14F-4D97-AF65-F5344CB8AC3E}">
        <p14:creationId xmlns:p14="http://schemas.microsoft.com/office/powerpoint/2010/main" val="66686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1115616" y="332656"/>
            <a:ext cx="7272808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ru-RU" b="1" dirty="0" smtClean="0"/>
              <a:t>№6. Этап заливки мыла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3568" y="1916832"/>
            <a:ext cx="3346704" cy="3474720"/>
          </a:xfrm>
        </p:spPr>
        <p:txBody>
          <a:bodyPr>
            <a:normAutofit/>
          </a:bodyPr>
          <a:lstStyle/>
          <a:p>
            <a:pPr marL="0" indent="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dirty="0" smtClean="0"/>
          </a:p>
          <a:p>
            <a:pPr marL="342900" indent="-342900" fontAlgn="auto"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/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Заливаем мыло в выбранную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форму для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мыла.</a:t>
            </a:r>
          </a:p>
          <a:p>
            <a:pPr marL="342900" indent="-342900" fontAlgn="auto"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/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Если форма объемная, то заливать необходимо в несколько слоев.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dirty="0"/>
          </a:p>
        </p:txBody>
      </p:sp>
      <p:pic>
        <p:nvPicPr>
          <p:cNvPr id="13316" name="Объект 6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636912"/>
            <a:ext cx="4032448" cy="22660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35827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24430"/>
            <a:ext cx="3346450" cy="2512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355976" y="2924945"/>
            <a:ext cx="4258816" cy="2808312"/>
          </a:xfrm>
        </p:spPr>
        <p:txBody>
          <a:bodyPr>
            <a:normAutofit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Готовность мыла мы можем определить руками или деревянной палочкой.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Мыло должно остыть и застыть.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Если мыло застыло - можно вынимать его из формы.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Users\Мария Тимур\Desktop\17375263939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933056"/>
            <a:ext cx="2664296" cy="27333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139800" y="332656"/>
            <a:ext cx="727280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ru-RU" altLang="ru-RU" dirty="0" smtClean="0"/>
              <a:t>№7. Готовность мыла</a:t>
            </a:r>
          </a:p>
        </p:txBody>
      </p:sp>
    </p:spTree>
    <p:extLst>
      <p:ext uri="{BB962C8B-B14F-4D97-AF65-F5344CB8AC3E}">
        <p14:creationId xmlns:p14="http://schemas.microsoft.com/office/powerpoint/2010/main" val="375967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136904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Мыло, как вид творчества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56792"/>
            <a:ext cx="3576545" cy="475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132856"/>
            <a:ext cx="4576670" cy="3750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4535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7" y="116632"/>
            <a:ext cx="8424936" cy="11430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Работа нашего </a:t>
            </a:r>
            <a:r>
              <a:rPr lang="ru-RU" dirty="0"/>
              <a:t>Ц</a:t>
            </a:r>
            <a:r>
              <a:rPr lang="ru-RU" dirty="0" smtClean="0"/>
              <a:t>ентра по          мыловарению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73071"/>
            <a:ext cx="3387186" cy="566708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844824"/>
            <a:ext cx="4752528" cy="4752528"/>
          </a:xfrm>
        </p:spPr>
      </p:pic>
    </p:spTree>
    <p:extLst>
      <p:ext uri="{BB962C8B-B14F-4D97-AF65-F5344CB8AC3E}">
        <p14:creationId xmlns:p14="http://schemas.microsoft.com/office/powerpoint/2010/main" val="283027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48680"/>
            <a:ext cx="4372252" cy="583264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996952"/>
            <a:ext cx="2602009" cy="3470731"/>
          </a:xfr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491880" y="404664"/>
            <a:ext cx="5328592" cy="1143000"/>
          </a:xfrm>
        </p:spPr>
        <p:txBody>
          <a:bodyPr/>
          <a:lstStyle/>
          <a:p>
            <a:pPr marL="0" indent="0">
              <a:buNone/>
            </a:pPr>
            <a:r>
              <a:rPr lang="ru-RU" altLang="ru-RU" dirty="0" smtClean="0"/>
              <a:t>Создаем натуральное мыло вместе</a:t>
            </a:r>
            <a:endParaRPr lang="ru-RU" altLang="ru-RU" b="1" dirty="0" smtClean="0"/>
          </a:p>
        </p:txBody>
      </p:sp>
    </p:spTree>
    <p:extLst>
      <p:ext uri="{BB962C8B-B14F-4D97-AF65-F5344CB8AC3E}">
        <p14:creationId xmlns:p14="http://schemas.microsoft.com/office/powerpoint/2010/main" val="157014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204864"/>
            <a:ext cx="4320480" cy="432048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620688"/>
            <a:ext cx="4251193" cy="5669748"/>
          </a:xfr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3744416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ru-RU" b="1" dirty="0" smtClean="0"/>
              <a:t>Творчество без границ</a:t>
            </a:r>
          </a:p>
        </p:txBody>
      </p:sp>
    </p:spTree>
    <p:extLst>
      <p:ext uri="{BB962C8B-B14F-4D97-AF65-F5344CB8AC3E}">
        <p14:creationId xmlns:p14="http://schemas.microsoft.com/office/powerpoint/2010/main" val="138512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2263"/>
            <a:ext cx="2477150" cy="3418289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77" y="12263"/>
            <a:ext cx="2511441" cy="33447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6992"/>
            <a:ext cx="2466197" cy="34104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3048989"/>
            <a:ext cx="2475195" cy="3752999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580664"/>
            <a:ext cx="3672408" cy="5260816"/>
          </a:xfrm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233098" y="116632"/>
            <a:ext cx="6624736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ru-RU" dirty="0" smtClean="0"/>
              <a:t>Методическое объединение</a:t>
            </a:r>
            <a:endParaRPr lang="ru-RU" altLang="ru-RU" b="1" dirty="0" smtClean="0"/>
          </a:p>
        </p:txBody>
      </p:sp>
    </p:spTree>
    <p:extLst>
      <p:ext uri="{BB962C8B-B14F-4D97-AF65-F5344CB8AC3E}">
        <p14:creationId xmlns:p14="http://schemas.microsoft.com/office/powerpoint/2010/main" val="1737619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1196752"/>
            <a:ext cx="6976864" cy="3474720"/>
          </a:xfrm>
        </p:spPr>
        <p:txBody>
          <a:bodyPr/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1. Мыло. История мыловарения.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Польза натурального мыла.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Материал используемый в работе.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4. Мыло, как вид творчества.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5. Работа нашего Центра по мыловарению.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260648"/>
            <a:ext cx="1784797" cy="31729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3835095"/>
            <a:ext cx="3960440" cy="29737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9152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63234" y="188640"/>
            <a:ext cx="5605053" cy="2088232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Грант </a:t>
            </a:r>
            <a:br>
              <a:rPr lang="ru-RU" dirty="0" smtClean="0"/>
            </a:br>
            <a:r>
              <a:rPr lang="ru-RU" dirty="0" smtClean="0"/>
              <a:t>«Отличные соседи - </a:t>
            </a:r>
            <a:r>
              <a:rPr lang="ru-RU" dirty="0" err="1" smtClean="0"/>
              <a:t>МыльНяшкины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463775"/>
            <a:ext cx="4248472" cy="4248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Рисунок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6712"/>
            <a:ext cx="3463234" cy="49002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48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2791" y="4653136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Спасибо за внимание.</a:t>
            </a:r>
            <a:br>
              <a:rPr lang="ru-RU" dirty="0" smtClean="0"/>
            </a:br>
            <a:r>
              <a:rPr lang="ru-RU" dirty="0" smtClean="0"/>
              <a:t>До новых встреч…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6632"/>
            <a:ext cx="3190028" cy="4248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16632"/>
            <a:ext cx="2389765" cy="4248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885" y="129660"/>
            <a:ext cx="3110324" cy="4142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89122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539750" y="404813"/>
            <a:ext cx="8229600" cy="1143000"/>
          </a:xfrm>
        </p:spPr>
        <p:txBody>
          <a:bodyPr/>
          <a:lstStyle/>
          <a:p>
            <a:pPr marL="0" indent="0">
              <a:buNone/>
            </a:pPr>
            <a:r>
              <a:rPr lang="ru-RU" altLang="ru-RU" dirty="0" smtClean="0"/>
              <a:t>Истоки происхождения мыла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1700808"/>
            <a:ext cx="5112568" cy="4392488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dirty="0" smtClean="0"/>
              <a:t>	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Мыло 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начали варить еще много веков 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назад.  Например, 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Древней Греции для очищения всего тела 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люди использовали 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песок, который 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привозили с 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берегов Нила. </a:t>
            </a:r>
            <a:endParaRPr lang="ru-RU" sz="32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Древнем Египте для 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очищения кожи 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использовали 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пчелиный воск, который предварительно растворяли в воде. </a:t>
            </a:r>
            <a:endParaRPr lang="ru-RU" sz="32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В племенах галлов для 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очищения волос и лечения кожных заболеваний 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использовали особую 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мазь, которая изготавливалась из сала и золы букового дерева. Более того, с помощью этой мази галлам даже удавалось окрашивать волосы.  </a:t>
            </a:r>
          </a:p>
          <a:p>
            <a:pPr marL="0" indent="0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dirty="0"/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dirty="0"/>
          </a:p>
        </p:txBody>
      </p:sp>
      <p:pic>
        <p:nvPicPr>
          <p:cNvPr id="6148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204864"/>
            <a:ext cx="3333750" cy="3371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2289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468313" y="476250"/>
            <a:ext cx="822960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ru-RU" dirty="0" smtClean="0"/>
              <a:t>Истоки происхождения мыла</a:t>
            </a:r>
          </a:p>
        </p:txBody>
      </p:sp>
      <p:pic>
        <p:nvPicPr>
          <p:cNvPr id="7171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204864"/>
            <a:ext cx="2298008" cy="3475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3635896" y="2276871"/>
            <a:ext cx="5050904" cy="4077891"/>
          </a:xfrm>
        </p:spPr>
        <p:txBody>
          <a:bodyPr>
            <a:normAutofit fontScale="92500" lnSpcReduction="20000"/>
          </a:bodyPr>
          <a:lstStyle/>
          <a:p>
            <a:pPr marL="0" indent="0" algn="just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dirty="0" smtClean="0"/>
              <a:t>	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 считается, что первыми изготовители мыла были римляне.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История такова: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реку Тибр после дождя попадала смесь из золы от костров и жира принесенных в жертву животных, которых сжигали на горе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Sapo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	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Вода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реке стала пениться, и в результате этого одежда, которую римляне стирали в Тибре, стала лучше отстирываться. </a:t>
            </a:r>
            <a:endParaRPr lang="ru-RU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Найденные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 время раскопок шумерские таблички из глины красноречиво описывали весь процесс мыловарения, открытия и создания мыла.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Таблички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были датированы 2500 годом до н.э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63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822960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ru-RU" dirty="0" smtClean="0"/>
              <a:t>Современное мыло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55576" y="1772816"/>
            <a:ext cx="4896544" cy="4464496"/>
          </a:xfrm>
        </p:spPr>
        <p:txBody>
          <a:bodyPr>
            <a:normAutofit fontScale="62500" lnSpcReduction="20000"/>
          </a:bodyPr>
          <a:lstStyle/>
          <a:p>
            <a:pPr marL="0" indent="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dirty="0" smtClean="0"/>
              <a:t>	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Сейчас мылом уже никого не удивишь. Его массово производят во всем мире. </a:t>
            </a:r>
          </a:p>
          <a:p>
            <a:pPr marL="0" indent="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Его 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полезные свойства неоспоримы и проверены 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историей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Именно поэтому потребители мыла стали 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проявлять интерес к давно забытым рецептам мыла, изготавливаемого вручную с 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применением натуральных компонентов.</a:t>
            </a:r>
          </a:p>
          <a:p>
            <a:pPr marL="0" indent="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Сегодня 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мыло ручной работы – это 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особенный процесс и 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эксклюзивная работа, для 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которой 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требуются натуральные масла-основы и эфирные масла, природные экстракты, а также немного фантазии и любви.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276872"/>
            <a:ext cx="2609284" cy="3475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9084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7772400" cy="1362456"/>
          </a:xfrm>
        </p:spPr>
        <p:txBody>
          <a:bodyPr/>
          <a:lstStyle/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ru-RU" dirty="0" smtClean="0"/>
              <a:t>Состав мыла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225" y="2705100"/>
            <a:ext cx="7772400" cy="2308225"/>
          </a:xfrm>
        </p:spPr>
        <p:txBody>
          <a:bodyPr>
            <a:normAutofit/>
          </a:bodyPr>
          <a:lstStyle/>
          <a:p>
            <a:pPr algn="just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2600" dirty="0" smtClean="0">
                <a:solidFill>
                  <a:schemeClr val="accent1">
                    <a:lumMod val="75000"/>
                  </a:schemeClr>
                </a:solidFill>
              </a:rPr>
              <a:t>Мыло </a:t>
            </a:r>
            <a:r>
              <a:rPr lang="ru-RU" sz="2600" dirty="0">
                <a:solidFill>
                  <a:schemeClr val="accent1">
                    <a:lumMod val="75000"/>
                  </a:schemeClr>
                </a:solidFill>
              </a:rPr>
              <a:t>– это натриевые или калиевые соли высших жирных кислот, полученных в результате гидролиза жиров в водном растворе с образованием кислоты и щелочи.</a:t>
            </a:r>
          </a:p>
          <a:p>
            <a:pPr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04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2204864"/>
            <a:ext cx="4320480" cy="3888432"/>
          </a:xfrm>
        </p:spPr>
        <p:txBody>
          <a:bodyPr>
            <a:noAutofit/>
          </a:bodyPr>
          <a:lstStyle/>
          <a:p>
            <a:pPr marL="0" indent="0" algn="ctr" fontAlgn="auto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Натуральное</a:t>
            </a:r>
          </a:p>
          <a:p>
            <a:pPr marL="274320" indent="-274320" algn="just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000" i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Окрашивание </a:t>
            </a:r>
            <a:r>
              <a:rPr lang="ru-RU" sz="20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натуральными </a:t>
            </a:r>
            <a:r>
              <a:rPr lang="ru-RU" sz="2000" i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веществами (</a:t>
            </a:r>
            <a:r>
              <a:rPr lang="ru-RU" sz="20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сок ягод, корица</a:t>
            </a:r>
            <a:r>
              <a:rPr lang="ru-RU" sz="2000" i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какао</a:t>
            </a:r>
            <a:r>
              <a:rPr lang="ru-RU" sz="20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специи, </a:t>
            </a:r>
            <a:r>
              <a:rPr lang="ru-RU" sz="2000" i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шоколад и др.).</a:t>
            </a:r>
            <a:endParaRPr lang="ru-RU" sz="2000" i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4320" indent="-274320" algn="just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0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Аромат эфирных масел (натуральные масла растений и цветов</a:t>
            </a:r>
            <a:r>
              <a:rPr lang="ru-RU" sz="2000" i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sz="2000" i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4320" indent="-274320" algn="just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0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Небольшой срок </a:t>
            </a:r>
            <a:r>
              <a:rPr lang="ru-RU" sz="2000" i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хранения </a:t>
            </a:r>
          </a:p>
          <a:p>
            <a:pPr marL="0" indent="0" algn="just" fontAlgn="auto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ru-RU" sz="2000" i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(</a:t>
            </a:r>
            <a:r>
              <a:rPr lang="ru-RU" sz="20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2 </a:t>
            </a:r>
            <a:r>
              <a:rPr lang="ru-RU" sz="2000" i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недель </a:t>
            </a:r>
            <a:r>
              <a:rPr lang="ru-RU" sz="20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3 месяцев</a:t>
            </a:r>
            <a:r>
              <a:rPr lang="ru-RU" sz="2000" i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sz="2000" i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4320" indent="-274320" algn="just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0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Дает негустую пену (в состав входят только натуральные жирные масла и щелочь</a:t>
            </a:r>
            <a:r>
              <a:rPr lang="ru-RU" sz="2000" i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sz="2000" i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sz="2000" i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5004048" y="2276872"/>
            <a:ext cx="3888432" cy="4032448"/>
          </a:xfrm>
        </p:spPr>
        <p:txBody>
          <a:bodyPr>
            <a:normAutofit/>
          </a:bodyPr>
          <a:lstStyle/>
          <a:p>
            <a:pPr marL="0" indent="0" algn="ctr" fontAlgn="auto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зводственное</a:t>
            </a:r>
          </a:p>
          <a:p>
            <a:pPr marL="0" indent="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sz="2000" b="1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000" i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Яркий цвет - химические красители.</a:t>
            </a:r>
            <a:endParaRPr lang="ru-RU" sz="2000" i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000" i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Фруктовый аромат-</a:t>
            </a:r>
            <a:r>
              <a:rPr lang="ru-RU" sz="2000" i="1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ароматизаторы</a:t>
            </a:r>
            <a:r>
              <a:rPr lang="ru-RU" sz="2000" i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i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0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Долгое </a:t>
            </a:r>
            <a:r>
              <a:rPr lang="ru-RU" sz="2000" i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хранение –консерванты.</a:t>
            </a:r>
            <a:endParaRPr lang="ru-RU" sz="2000" i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0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Отлично пенится-химические </a:t>
            </a:r>
            <a:r>
              <a:rPr lang="ru-RU" sz="2000" i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добавки.</a:t>
            </a:r>
            <a:endParaRPr lang="ru-RU" sz="2000" i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23528" y="620688"/>
            <a:ext cx="8229600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ru-RU" altLang="ru-RU" dirty="0" smtClean="0"/>
              <a:t>Отличия натурального мыла от производственного</a:t>
            </a:r>
          </a:p>
        </p:txBody>
      </p:sp>
    </p:spTree>
    <p:extLst>
      <p:ext uri="{BB962C8B-B14F-4D97-AF65-F5344CB8AC3E}">
        <p14:creationId xmlns:p14="http://schemas.microsoft.com/office/powerpoint/2010/main" val="1518162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8229600" cy="1443037"/>
          </a:xfrm>
        </p:spPr>
        <p:txBody>
          <a:bodyPr>
            <a:normAutofit fontScale="90000"/>
          </a:bodyPr>
          <a:lstStyle/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ru-RU" dirty="0" smtClean="0"/>
              <a:t>Этапы создания мыла дома</a:t>
            </a:r>
            <a:br>
              <a:rPr lang="ru-RU" dirty="0" smtClean="0"/>
            </a:br>
            <a:r>
              <a:rPr lang="ru-RU" dirty="0" smtClean="0"/>
              <a:t>№1. Мыльная основа</a:t>
            </a:r>
            <a:endParaRPr lang="ru-RU" dirty="0"/>
          </a:p>
        </p:txBody>
      </p:sp>
      <p:pic>
        <p:nvPicPr>
          <p:cNvPr id="10244" name="Объект 8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140968"/>
            <a:ext cx="3346450" cy="2006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211960" y="2924175"/>
            <a:ext cx="4474840" cy="3933825"/>
          </a:xfrm>
        </p:spPr>
        <p:txBody>
          <a:bodyPr>
            <a:normAutofit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Берем мыльную основу (она бывает прозрачная (без добавления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масел)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белая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(с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добавлением масла ши и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т.п.).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Режем мыльную основу на небольшие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кусочки.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Помещаем кусочки в емкость для плавления. 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49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827584" y="548680"/>
            <a:ext cx="7376607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ru-RU" dirty="0" smtClean="0"/>
              <a:t>№2. Плавление основы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57200" y="2205038"/>
            <a:ext cx="4038600" cy="4149725"/>
          </a:xfrm>
        </p:spPr>
        <p:txBody>
          <a:bodyPr>
            <a:normAutofit fontScale="92500" lnSpcReduction="10000"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Добавляем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емкость к основе жирные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масла (масла ши, кокосовое масло, пальмовое масло и какао-масло).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Ставим емкость в микроволновую печь на низкий уровень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температуры.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Включаем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Важно помнить, что основа не должна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пениться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кипеть!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Когда основа расплавилась-вынимаем ее.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dirty="0"/>
          </a:p>
        </p:txBody>
      </p:sp>
      <p:pic>
        <p:nvPicPr>
          <p:cNvPr id="11268" name="Объект 8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780928"/>
            <a:ext cx="3346450" cy="2509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678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272</TotalTime>
  <Words>375</Words>
  <Application>Microsoft Office PowerPoint</Application>
  <PresentationFormat>Экран (4:3)</PresentationFormat>
  <Paragraphs>64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21</vt:i4>
      </vt:variant>
    </vt:vector>
  </HeadingPairs>
  <TitlesOfParts>
    <vt:vector size="24" baseType="lpstr">
      <vt:lpstr>Воздушный поток</vt:lpstr>
      <vt:lpstr>4_Воздушный поток</vt:lpstr>
      <vt:lpstr>5_Воздушный поток</vt:lpstr>
      <vt:lpstr>МКУ СРЦН «Уютный дом»   «Создаем натуральное мыло вместе»</vt:lpstr>
      <vt:lpstr>Презентация PowerPoint</vt:lpstr>
      <vt:lpstr>Истоки происхождения мыла</vt:lpstr>
      <vt:lpstr>Истоки происхождения мыла</vt:lpstr>
      <vt:lpstr>Современное мыло</vt:lpstr>
      <vt:lpstr>Состав мыла</vt:lpstr>
      <vt:lpstr>Презентация PowerPoint</vt:lpstr>
      <vt:lpstr>Этапы создания мыла дома №1. Мыльная основа</vt:lpstr>
      <vt:lpstr>№2. Плавление основы</vt:lpstr>
      <vt:lpstr> №3. Добавление ингредиентов</vt:lpstr>
      <vt:lpstr>№4. Подготовка формы</vt:lpstr>
      <vt:lpstr>№5. Этап заливки мыла  из пипетки</vt:lpstr>
      <vt:lpstr>№6. Этап заливки мыла</vt:lpstr>
      <vt:lpstr>Презентация PowerPoint</vt:lpstr>
      <vt:lpstr>Мыло, как вид творчества</vt:lpstr>
      <vt:lpstr>Работа нашего Центра по          мыловарению </vt:lpstr>
      <vt:lpstr>Создаем натуральное мыло вместе</vt:lpstr>
      <vt:lpstr>Творчество без границ</vt:lpstr>
      <vt:lpstr>Методическое объединение</vt:lpstr>
      <vt:lpstr>Грант  «Отличные соседи - МыльНяшкины»</vt:lpstr>
      <vt:lpstr>Спасибо за внимание. До новых встреч…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МКУ СРЦН «Уютный дом»      «Создаем натуральное мыло вместе»</dc:title>
  <dc:creator>Мария Тимур</dc:creator>
  <cp:lastModifiedBy>Владимир В</cp:lastModifiedBy>
  <cp:revision>22</cp:revision>
  <dcterms:created xsi:type="dcterms:W3CDTF">2025-01-23T22:22:23Z</dcterms:created>
  <dcterms:modified xsi:type="dcterms:W3CDTF">2025-04-17T15:31:23Z</dcterms:modified>
</cp:coreProperties>
</file>