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9"/>
  </p:notesMasterIdLst>
  <p:sldIdLst>
    <p:sldId id="256" r:id="rId2"/>
    <p:sldId id="308" r:id="rId3"/>
    <p:sldId id="309" r:id="rId4"/>
    <p:sldId id="310" r:id="rId5"/>
    <p:sldId id="311" r:id="rId6"/>
    <p:sldId id="312" r:id="rId7"/>
    <p:sldId id="261" r:id="rId8"/>
    <p:sldId id="262" r:id="rId9"/>
    <p:sldId id="263" r:id="rId10"/>
    <p:sldId id="264" r:id="rId11"/>
    <p:sldId id="265" r:id="rId12"/>
    <p:sldId id="306" r:id="rId13"/>
    <p:sldId id="268" r:id="rId14"/>
    <p:sldId id="271" r:id="rId15"/>
    <p:sldId id="313" r:id="rId16"/>
    <p:sldId id="272" r:id="rId17"/>
    <p:sldId id="314" r:id="rId18"/>
    <p:sldId id="315" r:id="rId19"/>
    <p:sldId id="316" r:id="rId20"/>
    <p:sldId id="317" r:id="rId21"/>
    <p:sldId id="273" r:id="rId22"/>
    <p:sldId id="284" r:id="rId23"/>
    <p:sldId id="274" r:id="rId24"/>
    <p:sldId id="275" r:id="rId25"/>
    <p:sldId id="276" r:id="rId26"/>
    <p:sldId id="277" r:id="rId27"/>
    <p:sldId id="278" r:id="rId28"/>
    <p:sldId id="279" r:id="rId29"/>
    <p:sldId id="285" r:id="rId30"/>
    <p:sldId id="288" r:id="rId31"/>
    <p:sldId id="289" r:id="rId32"/>
    <p:sldId id="307" r:id="rId33"/>
    <p:sldId id="290" r:id="rId34"/>
    <p:sldId id="291" r:id="rId35"/>
    <p:sldId id="303" r:id="rId36"/>
    <p:sldId id="304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5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FFD64-C63A-446E-811C-A1704816784C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148A7-4BBC-4797-BFC3-46AE77349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556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148A7-4BBC-4797-BFC3-46AE7734902C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924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ADAC-24B9-4AC8-A605-6F89072E9310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1B2F-5973-4495-9F09-FF671690DA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ADAC-24B9-4AC8-A605-6F89072E9310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1B2F-5973-4495-9F09-FF671690DA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ADAC-24B9-4AC8-A605-6F89072E9310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1B2F-5973-4495-9F09-FF671690DAA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ADAC-24B9-4AC8-A605-6F89072E9310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1B2F-5973-4495-9F09-FF671690DAA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ADAC-24B9-4AC8-A605-6F89072E9310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1B2F-5973-4495-9F09-FF671690DA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ADAC-24B9-4AC8-A605-6F89072E9310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1B2F-5973-4495-9F09-FF671690DAA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ADAC-24B9-4AC8-A605-6F89072E9310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1B2F-5973-4495-9F09-FF671690DA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ADAC-24B9-4AC8-A605-6F89072E9310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1B2F-5973-4495-9F09-FF671690DA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ADAC-24B9-4AC8-A605-6F89072E9310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1B2F-5973-4495-9F09-FF671690DA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ADAC-24B9-4AC8-A605-6F89072E9310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1B2F-5973-4495-9F09-FF671690DAA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ADAC-24B9-4AC8-A605-6F89072E9310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1B2F-5973-4495-9F09-FF671690DAA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48FADAC-24B9-4AC8-A605-6F89072E9310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C191B2F-5973-4495-9F09-FF671690DAA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Проект </a:t>
            </a:r>
            <a:r>
              <a:rPr lang="ru-RU" dirty="0"/>
              <a:t>«</a:t>
            </a:r>
            <a:r>
              <a:rPr lang="ru-RU" dirty="0" err="1"/>
              <a:t>Агрокомпоненты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на </a:t>
            </a:r>
            <a:r>
              <a:rPr lang="ru-RU" dirty="0"/>
              <a:t>уроках </a:t>
            </a:r>
            <a:r>
              <a:rPr lang="ru-RU" dirty="0" smtClean="0"/>
              <a:t>русского   урока».</a:t>
            </a:r>
          </a:p>
          <a:p>
            <a:pPr marL="0" indent="0">
              <a:buNone/>
            </a:pPr>
            <a:r>
              <a:rPr lang="ru-RU" dirty="0" smtClean="0"/>
              <a:t>Работа  учительницы русского языка и литературы</a:t>
            </a:r>
          </a:p>
          <a:p>
            <a:pPr marL="0" indent="0">
              <a:buNone/>
            </a:pPr>
            <a:r>
              <a:rPr lang="ru-RU" dirty="0" err="1" smtClean="0"/>
              <a:t>Бордонской</a:t>
            </a:r>
            <a:r>
              <a:rPr lang="ru-RU" dirty="0" smtClean="0"/>
              <a:t> СОШ  </a:t>
            </a:r>
            <a:r>
              <a:rPr lang="ru-RU" dirty="0" err="1" smtClean="0"/>
              <a:t>Сунтарского</a:t>
            </a:r>
            <a:r>
              <a:rPr lang="ru-RU" dirty="0" smtClean="0"/>
              <a:t> улуса РС(Я)</a:t>
            </a:r>
          </a:p>
          <a:p>
            <a:pPr marL="0" indent="0">
              <a:buNone/>
            </a:pPr>
            <a:r>
              <a:rPr lang="ru-RU" smtClean="0"/>
              <a:t>Федотовой Светланы Алексеевны.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5541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dirty="0"/>
              <a:t>целостность</a:t>
            </a:r>
          </a:p>
          <a:p>
            <a:pPr marL="0" lvl="0" indent="0" algn="ctr">
              <a:buNone/>
            </a:pPr>
            <a:r>
              <a:rPr lang="ru-RU" dirty="0"/>
              <a:t>научность</a:t>
            </a:r>
          </a:p>
          <a:p>
            <a:pPr marL="0" lvl="0" indent="0" algn="ctr">
              <a:buNone/>
            </a:pPr>
            <a:r>
              <a:rPr lang="ru-RU" dirty="0" smtClean="0"/>
              <a:t>интеграция</a:t>
            </a:r>
            <a:endParaRPr lang="ru-RU" dirty="0"/>
          </a:p>
          <a:p>
            <a:pPr marL="0" lvl="0" indent="0" algn="ctr">
              <a:buNone/>
            </a:pPr>
            <a:r>
              <a:rPr lang="ru-RU" dirty="0"/>
              <a:t>системность.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Основополагающие принципы проекта: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19684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 smtClean="0"/>
              <a:t>-</a:t>
            </a:r>
            <a:r>
              <a:rPr lang="ru-RU" dirty="0" err="1" smtClean="0"/>
              <a:t>аргопрофилированное</a:t>
            </a:r>
            <a:r>
              <a:rPr lang="ru-RU" dirty="0" smtClean="0"/>
              <a:t> направление школы</a:t>
            </a:r>
          </a:p>
          <a:p>
            <a:pPr marL="0" lvl="0" indent="0">
              <a:buNone/>
            </a:pPr>
            <a:r>
              <a:rPr lang="ru-RU" dirty="0" smtClean="0"/>
              <a:t>-деятельность </a:t>
            </a:r>
            <a:r>
              <a:rPr lang="ru-RU" dirty="0"/>
              <a:t>учителя </a:t>
            </a:r>
            <a:r>
              <a:rPr lang="ru-RU" dirty="0" smtClean="0"/>
              <a:t>ориентирована на ознакомление с пословицами русского народа о труде для изучения темы урока</a:t>
            </a:r>
          </a:p>
          <a:p>
            <a:pPr marL="0" lvl="0" indent="0">
              <a:buNone/>
            </a:pPr>
            <a:r>
              <a:rPr lang="ru-RU" dirty="0" smtClean="0"/>
              <a:t>-максимальное </a:t>
            </a:r>
            <a:r>
              <a:rPr lang="ru-RU" dirty="0"/>
              <a:t>включение в работу опыта </a:t>
            </a:r>
            <a:r>
              <a:rPr lang="ru-RU" dirty="0" smtClean="0"/>
              <a:t>знания  обучающихся пословиц о труде.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Новизна данного проекта продиктована следующими факторами: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82251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dirty="0" smtClean="0"/>
              <a:t>    - лекции с заданиями</a:t>
            </a:r>
            <a:endParaRPr lang="ru-RU" dirty="0"/>
          </a:p>
          <a:p>
            <a:pPr marL="0" lvl="0" indent="0" algn="ctr">
              <a:buNone/>
            </a:pPr>
            <a:r>
              <a:rPr lang="ru-RU" dirty="0" smtClean="0"/>
              <a:t>     -дискуссии</a:t>
            </a:r>
            <a:endParaRPr lang="ru-RU" dirty="0"/>
          </a:p>
          <a:p>
            <a:pPr marL="0" lvl="0" indent="0" algn="ctr">
              <a:buNone/>
            </a:pPr>
            <a:r>
              <a:rPr lang="ru-RU" dirty="0" smtClean="0"/>
              <a:t>    - </a:t>
            </a:r>
            <a:r>
              <a:rPr lang="ru-RU" dirty="0"/>
              <a:t>игры и упражнения</a:t>
            </a:r>
          </a:p>
          <a:p>
            <a:pPr marL="0" lvl="0" indent="0" algn="ctr">
              <a:buNone/>
            </a:pPr>
            <a:r>
              <a:rPr lang="ru-RU" dirty="0" smtClean="0"/>
              <a:t>     =устные </a:t>
            </a:r>
            <a:r>
              <a:rPr lang="ru-RU" dirty="0"/>
              <a:t>выступления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обучения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232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-технология </a:t>
            </a:r>
            <a:r>
              <a:rPr lang="ru-RU" dirty="0"/>
              <a:t>развития критического </a:t>
            </a:r>
            <a:r>
              <a:rPr lang="ru-RU" dirty="0" smtClean="0"/>
              <a:t>мышления;</a:t>
            </a:r>
          </a:p>
          <a:p>
            <a:pPr marL="0" indent="0">
              <a:buNone/>
            </a:pPr>
            <a:r>
              <a:rPr lang="ru-RU" dirty="0" smtClean="0"/>
              <a:t>  -информационные технологии; 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исследовательская деятельность; 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технология </a:t>
            </a:r>
            <a:r>
              <a:rPr lang="ru-RU" dirty="0"/>
              <a:t>успешной </a:t>
            </a:r>
            <a:r>
              <a:rPr lang="ru-RU" dirty="0" smtClean="0"/>
              <a:t>коммуникации;  -использование коммуникативно-ориентированных </a:t>
            </a:r>
            <a:r>
              <a:rPr lang="ru-RU" dirty="0"/>
              <a:t>заданий.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/>
              <a:t>Современные образовательные технологии: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822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/>
              <a:t>1.Высокий </a:t>
            </a:r>
            <a:r>
              <a:rPr lang="ru-RU" dirty="0"/>
              <a:t>уровень </a:t>
            </a:r>
            <a:r>
              <a:rPr lang="ru-RU" dirty="0" err="1"/>
              <a:t>сформированности</a:t>
            </a:r>
            <a:r>
              <a:rPr lang="ru-RU" dirty="0"/>
              <a:t> коммуникативной, языковой, лингвистической </a:t>
            </a:r>
            <a:r>
              <a:rPr lang="ru-RU" dirty="0" smtClean="0"/>
              <a:t>компетенции обучающихся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2.Повышение </a:t>
            </a:r>
            <a:r>
              <a:rPr lang="ru-RU" dirty="0"/>
              <a:t>интереса к </a:t>
            </a:r>
            <a:r>
              <a:rPr lang="ru-RU" dirty="0" smtClean="0"/>
              <a:t>пословицам  русского  народа </a:t>
            </a:r>
          </a:p>
          <a:p>
            <a:pPr marL="0" lvl="0" indent="0">
              <a:buNone/>
            </a:pPr>
            <a:r>
              <a:rPr lang="ru-RU" dirty="0" smtClean="0"/>
              <a:t>3.Прочное  </a:t>
            </a:r>
            <a:r>
              <a:rPr lang="ru-RU" dirty="0"/>
              <a:t>усвоение </a:t>
            </a:r>
            <a:r>
              <a:rPr lang="ru-RU" dirty="0" smtClean="0"/>
              <a:t>знаний, основанных на пословицах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4.Повышение </a:t>
            </a:r>
            <a:r>
              <a:rPr lang="ru-RU" dirty="0"/>
              <a:t>результативности </a:t>
            </a:r>
            <a:r>
              <a:rPr lang="ru-RU" dirty="0" smtClean="0"/>
              <a:t>обучения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Ожидаемые результаты: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896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      -</a:t>
            </a:r>
            <a:r>
              <a:rPr lang="ru-RU" dirty="0"/>
              <a:t>информационный</a:t>
            </a:r>
            <a:r>
              <a:rPr lang="ru-RU" dirty="0" smtClean="0"/>
              <a:t>;</a:t>
            </a:r>
          </a:p>
          <a:p>
            <a:pPr marL="0" indent="0" algn="ctr">
              <a:buNone/>
            </a:pPr>
            <a:r>
              <a:rPr lang="ru-RU" dirty="0" smtClean="0"/>
              <a:t>-</a:t>
            </a:r>
            <a:r>
              <a:rPr lang="ru-RU" dirty="0"/>
              <a:t>практический.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Тип   проекта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59119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/>
              <a:t>может применяться </a:t>
            </a:r>
            <a:r>
              <a:rPr lang="ru-RU" dirty="0" smtClean="0"/>
              <a:t>учителями на </a:t>
            </a:r>
            <a:r>
              <a:rPr lang="ru-RU" dirty="0"/>
              <a:t>уроках русского языка и </a:t>
            </a:r>
            <a:r>
              <a:rPr lang="ru-RU" dirty="0" smtClean="0"/>
              <a:t>литературы;</a:t>
            </a:r>
          </a:p>
          <a:p>
            <a:pPr marL="0" indent="0">
              <a:buNone/>
            </a:pPr>
            <a:r>
              <a:rPr lang="ru-RU" dirty="0" smtClean="0"/>
              <a:t> -может </a:t>
            </a:r>
            <a:r>
              <a:rPr lang="ru-RU" dirty="0"/>
              <a:t>быть </a:t>
            </a:r>
            <a:r>
              <a:rPr lang="ru-RU" dirty="0" smtClean="0"/>
              <a:t>использован </a:t>
            </a:r>
            <a:r>
              <a:rPr lang="ru-RU" dirty="0"/>
              <a:t>для проведения внеклассных </a:t>
            </a:r>
            <a:r>
              <a:rPr lang="ru-RU" dirty="0" smtClean="0"/>
              <a:t>мероприятий учителями русского языка и литературы, конкурсов, </a:t>
            </a:r>
            <a:r>
              <a:rPr lang="ru-RU" dirty="0" smtClean="0"/>
              <a:t>классными  </a:t>
            </a:r>
            <a:r>
              <a:rPr lang="ru-RU" dirty="0" smtClean="0"/>
              <a:t>руководителями для обучающихся;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-м</a:t>
            </a:r>
            <a:r>
              <a:rPr lang="ru-RU" dirty="0" smtClean="0"/>
              <a:t>ожет </a:t>
            </a:r>
            <a:r>
              <a:rPr lang="ru-RU" dirty="0"/>
              <a:t>быть </a:t>
            </a:r>
            <a:r>
              <a:rPr lang="ru-RU" dirty="0" smtClean="0"/>
              <a:t>использован </a:t>
            </a:r>
            <a:r>
              <a:rPr lang="ru-RU" dirty="0"/>
              <a:t>родителями </a:t>
            </a:r>
            <a:r>
              <a:rPr lang="ru-RU" dirty="0" smtClean="0"/>
              <a:t>для </a:t>
            </a:r>
            <a:r>
              <a:rPr lang="ru-RU" dirty="0"/>
              <a:t>привития любви к  </a:t>
            </a:r>
            <a:r>
              <a:rPr lang="ru-RU" dirty="0" smtClean="0"/>
              <a:t>труду  своих детей.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Практическая   значимость</a:t>
            </a:r>
            <a:r>
              <a:rPr lang="ru-RU" sz="2000" dirty="0"/>
              <a:t> 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290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Срок реализации                                  Кадровое обеспечение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 </a:t>
            </a:r>
            <a:r>
              <a:rPr lang="ru-RU" dirty="0"/>
              <a:t>начала нового </a:t>
            </a:r>
            <a:r>
              <a:rPr lang="ru-RU" dirty="0" smtClean="0"/>
              <a:t>2018-2019 </a:t>
            </a:r>
            <a:r>
              <a:rPr lang="ru-RU" dirty="0"/>
              <a:t>учебного года.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Федотова Светлана Алексеевна, учитель русского </a:t>
            </a:r>
            <a:r>
              <a:rPr lang="ru-RU" dirty="0" smtClean="0"/>
              <a:t>языка  и  литературы;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138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Реализация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 smtClean="0"/>
              <a:t>1.Подготовительный </a:t>
            </a:r>
            <a:r>
              <a:rPr lang="ru-RU" dirty="0"/>
              <a:t>этап</a:t>
            </a:r>
          </a:p>
          <a:p>
            <a:pPr marL="0" indent="0">
              <a:buNone/>
            </a:pPr>
            <a:r>
              <a:rPr lang="ru-RU" dirty="0"/>
              <a:t>-создание </a:t>
            </a:r>
            <a:r>
              <a:rPr lang="ru-RU" dirty="0" smtClean="0"/>
              <a:t>проекта</a:t>
            </a:r>
          </a:p>
          <a:p>
            <a:pPr marL="0" indent="0">
              <a:buNone/>
            </a:pPr>
            <a:r>
              <a:rPr lang="ru-RU" dirty="0" smtClean="0"/>
              <a:t>2.Основной  </a:t>
            </a:r>
            <a:r>
              <a:rPr lang="ru-RU" dirty="0"/>
              <a:t>этап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/>
              <a:t>-сбор пословиц о труде;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/>
              <a:t>-распределение пословиц по классам, темам.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3.Заключительный этап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- презентация проекта;</a:t>
            </a:r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выступления на НПК </a:t>
            </a:r>
            <a:r>
              <a:rPr lang="ru-RU" dirty="0" err="1"/>
              <a:t>агропрофилированных</a:t>
            </a:r>
            <a:r>
              <a:rPr lang="ru-RU" dirty="0"/>
              <a:t> школ.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914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-в  </a:t>
            </a:r>
            <a:r>
              <a:rPr lang="ru-RU" dirty="0"/>
              <a:t>дальнейшем работа над проектом будет продолжена. </a:t>
            </a:r>
          </a:p>
          <a:p>
            <a:pPr marL="0" indent="0">
              <a:buNone/>
            </a:pPr>
            <a:r>
              <a:rPr lang="ru-RU" dirty="0" smtClean="0"/>
              <a:t>-будут </a:t>
            </a:r>
            <a:r>
              <a:rPr lang="ru-RU" dirty="0"/>
              <a:t>подобраны пословицы о труде по темам, которые будут изучаться в 7 и 8 классах.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Перспективы дальнейшего развития: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2832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000" dirty="0" smtClean="0"/>
          </a:p>
          <a:p>
            <a:endParaRPr lang="ru-RU" sz="1000" dirty="0"/>
          </a:p>
          <a:p>
            <a:endParaRPr lang="ru-RU" sz="1000" dirty="0" smtClean="0"/>
          </a:p>
          <a:p>
            <a:endParaRPr lang="ru-RU" sz="1000" dirty="0"/>
          </a:p>
          <a:p>
            <a:endParaRPr lang="ru-RU" sz="1000" dirty="0" smtClean="0"/>
          </a:p>
          <a:p>
            <a:endParaRPr lang="ru-RU" sz="1000" dirty="0"/>
          </a:p>
          <a:p>
            <a:endParaRPr lang="ru-RU" sz="1000" dirty="0" smtClean="0"/>
          </a:p>
          <a:p>
            <a:pPr marL="0" indent="0">
              <a:buNone/>
            </a:pPr>
            <a:endParaRPr lang="ru-RU" sz="1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Цель   проекта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2204864"/>
            <a:ext cx="8640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«Открыть» для обучающихся новые знания по   изучаемой теме  посредством  пословиц  русского  народа</a:t>
            </a:r>
            <a:r>
              <a:rPr lang="ru-RU" dirty="0"/>
              <a:t> </a:t>
            </a:r>
            <a:r>
              <a:rPr lang="ru-RU" dirty="0" smtClean="0"/>
              <a:t> о  труде</a:t>
            </a:r>
          </a:p>
        </p:txBody>
      </p:sp>
    </p:spTree>
    <p:extLst>
      <p:ext uri="{BB962C8B-B14F-4D97-AF65-F5344CB8AC3E}">
        <p14:creationId xmlns:p14="http://schemas.microsoft.com/office/powerpoint/2010/main" val="188348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600" dirty="0" smtClean="0"/>
              <a:t>В связи с преобразованием  нашей  школы в школу  </a:t>
            </a:r>
            <a:r>
              <a:rPr lang="ru-RU" sz="1600" dirty="0" err="1" smtClean="0"/>
              <a:t>агропрофированную</a:t>
            </a:r>
            <a:r>
              <a:rPr lang="ru-RU" sz="1600" dirty="0" smtClean="0"/>
              <a:t>, перед  учителями русского языка и литературы  предстоит  работа по приобщению обучающихся  к сельскому  труду. Важную роль на уроках  сыграют пословицы русского  народа</a:t>
            </a:r>
            <a:r>
              <a:rPr lang="ru-RU" sz="1600" dirty="0"/>
              <a:t> </a:t>
            </a:r>
            <a:r>
              <a:rPr lang="ru-RU" sz="1600" dirty="0" smtClean="0"/>
              <a:t>о труде, которые созданы на основе жизненного опыта, народной мудрости.</a:t>
            </a:r>
          </a:p>
          <a:p>
            <a:pPr marL="0" indent="0">
              <a:buNone/>
            </a:pPr>
            <a:r>
              <a:rPr lang="ru-RU" sz="1600" dirty="0" smtClean="0"/>
              <a:t>Учебный процесс образовательного учреждения  строится  в соответствии</a:t>
            </a:r>
          </a:p>
          <a:p>
            <a:pPr marL="0" indent="0">
              <a:buNone/>
            </a:pPr>
            <a:r>
              <a:rPr lang="ru-RU" sz="1600" dirty="0" smtClean="0"/>
              <a:t>С рекомендациями  российского  законодательства, учебного графика и расписания уроков, разработанных и  утверждённых администрацией  школы</a:t>
            </a:r>
            <a:r>
              <a:rPr lang="ru-RU" sz="1600" dirty="0"/>
              <a:t>.</a:t>
            </a:r>
            <a:endParaRPr lang="ru-RU" sz="1200" dirty="0"/>
          </a:p>
          <a:p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Вступление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456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      Темы для изучения за курс  5  класса.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Синтаксис</a:t>
            </a:r>
          </a:p>
          <a:p>
            <a:pPr marL="0" indent="0">
              <a:buNone/>
            </a:pPr>
            <a:r>
              <a:rPr lang="ru-RU" dirty="0" smtClean="0"/>
              <a:t>Фонетика</a:t>
            </a:r>
          </a:p>
          <a:p>
            <a:pPr marL="0" indent="0">
              <a:buNone/>
            </a:pPr>
            <a:r>
              <a:rPr lang="ru-RU" dirty="0" smtClean="0"/>
              <a:t>Лексика</a:t>
            </a:r>
          </a:p>
          <a:p>
            <a:pPr marL="0" indent="0">
              <a:buNone/>
            </a:pPr>
            <a:r>
              <a:rPr lang="ru-RU" dirty="0" smtClean="0"/>
              <a:t>Словообразование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Морфология(имя существительное, имя прилагательное, имя числительное, местоимение, глагол)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789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 1.Прочитайте пословицы вслух .</a:t>
            </a:r>
          </a:p>
          <a:p>
            <a:pPr marL="0" indent="0">
              <a:buNone/>
            </a:pPr>
            <a:r>
              <a:rPr lang="ru-RU" dirty="0"/>
              <a:t>  2. Найдите слово, которое повторяется во всех пословицах.</a:t>
            </a:r>
          </a:p>
          <a:p>
            <a:pPr marL="0" indent="0">
              <a:buNone/>
            </a:pPr>
            <a:r>
              <a:rPr lang="ru-RU" dirty="0"/>
              <a:t>  3.Поставьте  вопрос.</a:t>
            </a:r>
          </a:p>
          <a:p>
            <a:pPr marL="0" indent="0">
              <a:buNone/>
            </a:pPr>
            <a:r>
              <a:rPr lang="ru-RU" dirty="0"/>
              <a:t>  4. Выделите  окончание.    </a:t>
            </a:r>
          </a:p>
          <a:p>
            <a:pPr marL="0" indent="0">
              <a:buNone/>
            </a:pPr>
            <a:r>
              <a:rPr lang="ru-RU" dirty="0"/>
              <a:t>  5.  Найдите одушевлённые и неодушевлённые имена существительные.</a:t>
            </a:r>
          </a:p>
          <a:p>
            <a:pPr marL="0" indent="0">
              <a:buNone/>
            </a:pPr>
            <a:r>
              <a:rPr lang="ru-RU" dirty="0"/>
              <a:t> 6.Назовите имена существительные 1, 2, 3 </a:t>
            </a:r>
            <a:r>
              <a:rPr lang="ru-RU" dirty="0" smtClean="0"/>
              <a:t>склонений.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7. Просклоняйте по падежам имена существительное.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Имя  существительное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973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      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имя  существительное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551837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1.Каков мастер, такова и работа.</a:t>
            </a:r>
          </a:p>
          <a:p>
            <a:r>
              <a:rPr lang="ru-RU" sz="3200" dirty="0"/>
              <a:t>2.На работу с радостью, с работы с гордостью.</a:t>
            </a:r>
          </a:p>
          <a:p>
            <a:r>
              <a:rPr lang="ru-RU" sz="3200" dirty="0"/>
              <a:t>3.Пока ленивый разомнётся, усердный  с работы вернётся.</a:t>
            </a:r>
          </a:p>
          <a:p>
            <a:r>
              <a:rPr lang="ru-RU" sz="3200" dirty="0"/>
              <a:t>4.По работе и мастера знать.</a:t>
            </a:r>
          </a:p>
        </p:txBody>
      </p:sp>
    </p:spTree>
    <p:extLst>
      <p:ext uri="{BB962C8B-B14F-4D97-AF65-F5344CB8AC3E}">
        <p14:creationId xmlns:p14="http://schemas.microsoft.com/office/powerpoint/2010/main" val="22420909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1.Определите род имени </a:t>
            </a:r>
            <a:r>
              <a:rPr lang="ru-RU" sz="2000" dirty="0" smtClean="0"/>
              <a:t>прилагательного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2.Определите число имени  </a:t>
            </a:r>
            <a:r>
              <a:rPr lang="ru-RU" sz="2000" dirty="0" smtClean="0"/>
              <a:t>прилагательного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3.Найдите в пословице прилагательные – </a:t>
            </a:r>
            <a:r>
              <a:rPr lang="ru-RU" sz="2000" dirty="0" smtClean="0"/>
              <a:t>антонимы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4.Просклоняйте </a:t>
            </a:r>
            <a:r>
              <a:rPr lang="ru-RU" sz="2000" dirty="0"/>
              <a:t>по падежам имя  </a:t>
            </a:r>
            <a:r>
              <a:rPr lang="ru-RU" sz="2000" dirty="0" smtClean="0"/>
              <a:t>прилагательное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5.Определите разряд имени прилагательного.(относительное, качественное, притяжательное</a:t>
            </a:r>
            <a:r>
              <a:rPr lang="ru-RU" sz="2000" dirty="0" smtClean="0"/>
              <a:t>)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6. Найдите краткую форму имени </a:t>
            </a:r>
            <a:r>
              <a:rPr lang="ru-RU" sz="2000" dirty="0" smtClean="0"/>
              <a:t>прилагательного</a:t>
            </a:r>
          </a:p>
          <a:p>
            <a:pPr marL="0" indent="0">
              <a:buNone/>
            </a:pPr>
            <a:r>
              <a:rPr lang="ru-RU" sz="2000" dirty="0" smtClean="0"/>
              <a:t>7. Определите  род краткого имени прилагательного</a:t>
            </a:r>
            <a:endParaRPr lang="ru-RU" sz="20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Имя прилагательное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80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1.(</a:t>
            </a:r>
            <a:r>
              <a:rPr lang="ru-RU" dirty="0" err="1" smtClean="0"/>
              <a:t>Маленьк</a:t>
            </a:r>
            <a:r>
              <a:rPr lang="ru-RU" dirty="0" smtClean="0"/>
              <a:t>…) </a:t>
            </a:r>
            <a:r>
              <a:rPr lang="ru-RU" dirty="0"/>
              <a:t>дело лучше (</a:t>
            </a:r>
            <a:r>
              <a:rPr lang="ru-RU" dirty="0" err="1" smtClean="0"/>
              <a:t>больш</a:t>
            </a:r>
            <a:r>
              <a:rPr lang="ru-RU" dirty="0" smtClean="0"/>
              <a:t>…) безделья</a:t>
            </a:r>
            <a:endParaRPr lang="ru-RU" dirty="0"/>
          </a:p>
          <a:p>
            <a:r>
              <a:rPr lang="ru-RU" dirty="0"/>
              <a:t>2.(</a:t>
            </a:r>
            <a:r>
              <a:rPr lang="ru-RU" dirty="0" err="1" smtClean="0"/>
              <a:t>Чёрн</a:t>
            </a:r>
            <a:r>
              <a:rPr lang="ru-RU" dirty="0" smtClean="0"/>
              <a:t>…) </a:t>
            </a:r>
            <a:r>
              <a:rPr lang="ru-RU" dirty="0"/>
              <a:t>земля  (</a:t>
            </a:r>
            <a:r>
              <a:rPr lang="ru-RU" dirty="0" smtClean="0"/>
              <a:t>бел…) </a:t>
            </a:r>
            <a:r>
              <a:rPr lang="ru-RU" dirty="0"/>
              <a:t>рук  не </a:t>
            </a:r>
            <a:r>
              <a:rPr lang="ru-RU" dirty="0" smtClean="0"/>
              <a:t>любит</a:t>
            </a:r>
            <a:endParaRPr lang="ru-RU" dirty="0"/>
          </a:p>
          <a:p>
            <a:r>
              <a:rPr lang="ru-RU" dirty="0"/>
              <a:t>3.(</a:t>
            </a:r>
            <a:r>
              <a:rPr lang="ru-RU" dirty="0" smtClean="0"/>
              <a:t>Хорош…) </a:t>
            </a:r>
            <a:r>
              <a:rPr lang="ru-RU" dirty="0"/>
              <a:t>земля (</a:t>
            </a:r>
            <a:r>
              <a:rPr lang="ru-RU" dirty="0" smtClean="0"/>
              <a:t>плох…) </a:t>
            </a:r>
            <a:r>
              <a:rPr lang="ru-RU" dirty="0"/>
              <a:t>рук не </a:t>
            </a:r>
            <a:r>
              <a:rPr lang="ru-RU" dirty="0" smtClean="0"/>
              <a:t>любит</a:t>
            </a:r>
            <a:endParaRPr lang="ru-RU" dirty="0"/>
          </a:p>
          <a:p>
            <a:r>
              <a:rPr lang="ru-RU" dirty="0"/>
              <a:t>4.(Хорошая) земля (ленивых) рук не </a:t>
            </a:r>
            <a:r>
              <a:rPr lang="ru-RU" dirty="0" smtClean="0"/>
              <a:t>любит </a:t>
            </a:r>
            <a:endParaRPr lang="ru-RU" dirty="0"/>
          </a:p>
          <a:p>
            <a:r>
              <a:rPr lang="ru-RU" dirty="0"/>
              <a:t>5.(</a:t>
            </a:r>
            <a:r>
              <a:rPr lang="ru-RU" dirty="0" smtClean="0"/>
              <a:t>Счастлив…)  </a:t>
            </a:r>
            <a:r>
              <a:rPr lang="ru-RU" dirty="0"/>
              <a:t>и  (</a:t>
            </a:r>
            <a:r>
              <a:rPr lang="ru-RU" dirty="0" smtClean="0"/>
              <a:t>красив…) </a:t>
            </a:r>
            <a:r>
              <a:rPr lang="ru-RU" dirty="0"/>
              <a:t>делает человека </a:t>
            </a:r>
            <a:r>
              <a:rPr lang="ru-RU" dirty="0" smtClean="0"/>
              <a:t>труд</a:t>
            </a:r>
            <a:endParaRPr lang="ru-RU" dirty="0"/>
          </a:p>
          <a:p>
            <a:r>
              <a:rPr lang="ru-RU" dirty="0"/>
              <a:t>6.(На </a:t>
            </a:r>
            <a:r>
              <a:rPr lang="ru-RU" dirty="0" err="1" smtClean="0"/>
              <a:t>чуж</a:t>
            </a:r>
            <a:r>
              <a:rPr lang="ru-RU" dirty="0" smtClean="0"/>
              <a:t>…) </a:t>
            </a:r>
            <a:r>
              <a:rPr lang="ru-RU" dirty="0"/>
              <a:t>работу  глядя, сыт не </a:t>
            </a:r>
            <a:r>
              <a:rPr lang="ru-RU" dirty="0" smtClean="0"/>
              <a:t>будешь</a:t>
            </a:r>
            <a:endParaRPr lang="ru-RU" dirty="0"/>
          </a:p>
          <a:p>
            <a:r>
              <a:rPr lang="ru-RU" dirty="0"/>
              <a:t>7. Не тот (</a:t>
            </a:r>
            <a:r>
              <a:rPr lang="ru-RU" dirty="0" smtClean="0"/>
              <a:t>хорош…), </a:t>
            </a:r>
            <a:r>
              <a:rPr lang="ru-RU" dirty="0"/>
              <a:t>кто лицом (</a:t>
            </a:r>
            <a:r>
              <a:rPr lang="ru-RU" dirty="0" smtClean="0"/>
              <a:t>пригож…), </a:t>
            </a:r>
            <a:r>
              <a:rPr lang="ru-RU" dirty="0"/>
              <a:t>а кто на деле  (</a:t>
            </a:r>
            <a:r>
              <a:rPr lang="ru-RU" dirty="0" smtClean="0"/>
              <a:t>гож…)</a:t>
            </a:r>
            <a:endParaRPr lang="ru-RU" dirty="0"/>
          </a:p>
          <a:p>
            <a:r>
              <a:rPr lang="ru-RU" dirty="0"/>
              <a:t>8.(</a:t>
            </a:r>
            <a:r>
              <a:rPr lang="ru-RU" dirty="0" smtClean="0"/>
              <a:t>Плох…) </a:t>
            </a:r>
            <a:r>
              <a:rPr lang="ru-RU" dirty="0"/>
              <a:t>хозяин десять работ начинает, ни одной не </a:t>
            </a:r>
            <a:r>
              <a:rPr lang="ru-RU" dirty="0" smtClean="0"/>
              <a:t>кончает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имя   прилагательные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94988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Самой объёмной  и трудной  является тема «Глагол». </a:t>
            </a:r>
            <a:r>
              <a:rPr lang="ru-RU" dirty="0" smtClean="0"/>
              <a:t>Пословицы </a:t>
            </a:r>
            <a:r>
              <a:rPr lang="ru-RU" dirty="0"/>
              <a:t>можно использовать при изучении правописания личных окончаний глаголов, </a:t>
            </a:r>
            <a:r>
              <a:rPr lang="ru-RU" dirty="0" smtClean="0"/>
              <a:t>наклонений глаголов, возвратных глаголов переходных, непереходных глаголов, </a:t>
            </a:r>
            <a:r>
              <a:rPr lang="ru-RU" dirty="0"/>
              <a:t>правописания </a:t>
            </a:r>
            <a:r>
              <a:rPr lang="ru-RU" dirty="0" smtClean="0"/>
              <a:t> </a:t>
            </a:r>
            <a:r>
              <a:rPr lang="ru-RU" dirty="0"/>
              <a:t>-</a:t>
            </a:r>
            <a:r>
              <a:rPr lang="ru-RU" dirty="0" smtClean="0"/>
              <a:t>ТСЯ </a:t>
            </a:r>
            <a:r>
              <a:rPr lang="ru-RU" dirty="0"/>
              <a:t>и </a:t>
            </a:r>
            <a:r>
              <a:rPr lang="ru-RU" dirty="0" smtClean="0"/>
              <a:t>-ТЬСЯ  в  глаголах, </a:t>
            </a:r>
            <a:r>
              <a:rPr lang="ru-RU" dirty="0"/>
              <a:t>спряжения глаголов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Глагол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6916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1.Определите вид глагола.</a:t>
            </a:r>
          </a:p>
          <a:p>
            <a:r>
              <a:rPr lang="ru-RU" sz="2000" dirty="0" smtClean="0"/>
              <a:t>2. Какие из глаголов – переходные, какие – непереходные</a:t>
            </a:r>
          </a:p>
          <a:p>
            <a:r>
              <a:rPr lang="ru-RU" sz="2000" dirty="0" smtClean="0"/>
              <a:t>3.Подчеркните глаголы в повелительном наклонении.</a:t>
            </a:r>
          </a:p>
          <a:p>
            <a:r>
              <a:rPr lang="ru-RU" sz="2000" dirty="0" smtClean="0"/>
              <a:t>4.Найдите в пословицах глаголы 1 и 2 спряжений.</a:t>
            </a:r>
          </a:p>
          <a:p>
            <a:r>
              <a:rPr lang="ru-RU" sz="2000" dirty="0" smtClean="0"/>
              <a:t>5.определите время глагола.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Предлагаемые задания к  теме «Глагол»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1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1.Летом не соберёшь, зимой не найдёшь.</a:t>
            </a:r>
          </a:p>
          <a:p>
            <a:pPr marL="0" indent="0">
              <a:buNone/>
            </a:pPr>
            <a:r>
              <a:rPr lang="ru-RU" dirty="0"/>
              <a:t>2.Кто не сеет, тот не жнёт.</a:t>
            </a:r>
          </a:p>
          <a:p>
            <a:pPr marL="0" indent="0">
              <a:buNone/>
            </a:pPr>
            <a:r>
              <a:rPr lang="ru-RU" dirty="0"/>
              <a:t>3.Кто не работает, тот не ест.</a:t>
            </a:r>
          </a:p>
          <a:p>
            <a:pPr marL="0" indent="0">
              <a:buNone/>
            </a:pPr>
            <a:r>
              <a:rPr lang="ru-RU" dirty="0"/>
              <a:t>4. Землю солнце красит, а человека – труд.</a:t>
            </a:r>
          </a:p>
          <a:p>
            <a:pPr marL="0" indent="0">
              <a:buNone/>
            </a:pPr>
            <a:r>
              <a:rPr lang="ru-RU" dirty="0"/>
              <a:t>5.Кто привык трудиться, тому без дела не сидится.</a:t>
            </a:r>
          </a:p>
          <a:p>
            <a:pPr marL="0" indent="0">
              <a:buNone/>
            </a:pPr>
            <a:r>
              <a:rPr lang="ru-RU" dirty="0"/>
              <a:t>6.Всяк свою работу делай, на другого не кивай.</a:t>
            </a:r>
          </a:p>
          <a:p>
            <a:pPr marL="0" indent="0">
              <a:buNone/>
            </a:pPr>
            <a:r>
              <a:rPr lang="ru-RU" dirty="0"/>
              <a:t>7.Дело не комар: от него не отмахнёшься.</a:t>
            </a:r>
          </a:p>
          <a:p>
            <a:pPr marL="0" indent="0">
              <a:buNone/>
            </a:pPr>
            <a:r>
              <a:rPr lang="ru-RU" dirty="0"/>
              <a:t>8.Построить здание – надо иметь знание.</a:t>
            </a:r>
          </a:p>
          <a:p>
            <a:pPr marL="0" indent="0">
              <a:buNone/>
            </a:pPr>
            <a:r>
              <a:rPr lang="ru-RU" dirty="0"/>
              <a:t>9.Без труда не вынешь и рыбку из пруда.</a:t>
            </a:r>
          </a:p>
          <a:p>
            <a:pPr marL="0" indent="0">
              <a:buNone/>
            </a:pPr>
            <a:r>
              <a:rPr lang="ru-RU" dirty="0"/>
              <a:t>10.Кто мало говорит, тот больше делает.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Пословицы с глаголами.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9259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Трудолюбию учатся три года, лени – три дня.</a:t>
            </a:r>
          </a:p>
          <a:p>
            <a:r>
              <a:rPr lang="ru-RU" dirty="0"/>
              <a:t>2. Десять раз примерь, один раз отрежь.</a:t>
            </a:r>
          </a:p>
          <a:p>
            <a:r>
              <a:rPr lang="ru-RU" dirty="0"/>
              <a:t>3. Плохой хозяин десять работ начинает, ни одной не кончает.</a:t>
            </a:r>
          </a:p>
          <a:p>
            <a:r>
              <a:rPr lang="ru-RU" dirty="0"/>
              <a:t>4.Один день дорог для того, кто делает всё вовремя.</a:t>
            </a:r>
          </a:p>
          <a:p>
            <a:r>
              <a:rPr lang="ru-RU" dirty="0"/>
              <a:t>5.Один день заменяет  три тому, кто умеет делать всё вовремя.</a:t>
            </a:r>
          </a:p>
          <a:p>
            <a:r>
              <a:rPr lang="ru-RU" dirty="0"/>
              <a:t>6.Кто набирает много дел, ни одного не выполняет.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имя числительное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4241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-повысить интерес к русскому языку;</a:t>
            </a:r>
          </a:p>
          <a:p>
            <a:pPr marL="0" indent="0">
              <a:buNone/>
            </a:pPr>
            <a:r>
              <a:rPr lang="ru-RU" dirty="0"/>
              <a:t>- развивать мотивацию учебной деятельности; </a:t>
            </a:r>
          </a:p>
          <a:p>
            <a:pPr marL="0" indent="0">
              <a:buNone/>
            </a:pPr>
            <a:r>
              <a:rPr lang="ru-RU" dirty="0"/>
              <a:t>-повысить результативность обучения;</a:t>
            </a:r>
          </a:p>
          <a:p>
            <a:pPr marL="0" indent="0">
              <a:buNone/>
            </a:pPr>
            <a:r>
              <a:rPr lang="ru-RU" dirty="0"/>
              <a:t>-расширить знания обучающихся о пословицах.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                          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9358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sz="1600" dirty="0" smtClean="0"/>
          </a:p>
          <a:p>
            <a:pPr marL="0" indent="0" algn="ctr">
              <a:buNone/>
            </a:pPr>
            <a:r>
              <a:rPr lang="ru-RU" sz="1600" dirty="0" smtClean="0"/>
              <a:t>Текст</a:t>
            </a:r>
          </a:p>
          <a:p>
            <a:pPr marL="0" indent="0" algn="ctr">
              <a:buNone/>
            </a:pPr>
            <a:r>
              <a:rPr lang="ru-RU" sz="1600" dirty="0" smtClean="0"/>
              <a:t>Лексика</a:t>
            </a:r>
          </a:p>
          <a:p>
            <a:pPr marL="0" indent="0" algn="ctr">
              <a:buNone/>
            </a:pPr>
            <a:r>
              <a:rPr lang="ru-RU" sz="1600" dirty="0" smtClean="0"/>
              <a:t>Словообразование</a:t>
            </a:r>
          </a:p>
          <a:p>
            <a:pPr marL="0" indent="0" algn="ctr">
              <a:buNone/>
            </a:pPr>
            <a:r>
              <a:rPr lang="ru-RU" sz="1600" dirty="0" smtClean="0"/>
              <a:t>Морфология</a:t>
            </a:r>
          </a:p>
          <a:p>
            <a:pPr marL="0" indent="0" algn="ctr">
              <a:buNone/>
            </a:pPr>
            <a:r>
              <a:rPr lang="ru-RU" sz="1600" dirty="0" smtClean="0"/>
              <a:t>Местоимение</a:t>
            </a:r>
          </a:p>
          <a:p>
            <a:pPr marL="0" indent="0" algn="ctr">
              <a:buNone/>
            </a:pPr>
            <a:r>
              <a:rPr lang="ru-RU" sz="1600" dirty="0" smtClean="0"/>
              <a:t>Глагол</a:t>
            </a:r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Разделы, изучаемые в 6 классе.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66737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Пока </a:t>
            </a:r>
            <a:r>
              <a:rPr lang="ru-RU" u="sng" dirty="0"/>
              <a:t>ленивый</a:t>
            </a:r>
            <a:r>
              <a:rPr lang="ru-RU" dirty="0"/>
              <a:t> одевался, </a:t>
            </a:r>
            <a:r>
              <a:rPr lang="ru-RU" u="sng" dirty="0"/>
              <a:t>трудолюбивый</a:t>
            </a:r>
            <a:r>
              <a:rPr lang="ru-RU" dirty="0"/>
              <a:t>  работу </a:t>
            </a:r>
            <a:r>
              <a:rPr lang="ru-RU" dirty="0" smtClean="0"/>
              <a:t>кончил.(антонимы)</a:t>
            </a:r>
            <a:endParaRPr lang="ru-RU" dirty="0"/>
          </a:p>
          <a:p>
            <a:r>
              <a:rPr lang="ru-RU" dirty="0"/>
              <a:t>Работать в одиночку </a:t>
            </a:r>
            <a:r>
              <a:rPr lang="ru-RU" u="sng" dirty="0"/>
              <a:t>трудно</a:t>
            </a:r>
            <a:r>
              <a:rPr lang="ru-RU" dirty="0"/>
              <a:t>, а с друзьями </a:t>
            </a:r>
            <a:r>
              <a:rPr lang="ru-RU" u="sng" dirty="0"/>
              <a:t>легко</a:t>
            </a:r>
            <a:r>
              <a:rPr lang="ru-RU" dirty="0" smtClean="0"/>
              <a:t>.(антонимы)</a:t>
            </a:r>
            <a:endParaRPr lang="ru-RU" dirty="0"/>
          </a:p>
          <a:p>
            <a:r>
              <a:rPr lang="ru-RU" dirty="0" smtClean="0"/>
              <a:t>Даровой  </a:t>
            </a:r>
            <a:r>
              <a:rPr lang="ru-RU" dirty="0"/>
              <a:t>рубль </a:t>
            </a:r>
            <a:r>
              <a:rPr lang="ru-RU" u="sng" dirty="0" err="1"/>
              <a:t>дешёв</a:t>
            </a:r>
            <a:r>
              <a:rPr lang="ru-RU" dirty="0"/>
              <a:t>, наживной</a:t>
            </a:r>
            <a:r>
              <a:rPr lang="ru-RU" u="sng" dirty="0"/>
              <a:t> дорог</a:t>
            </a:r>
            <a:r>
              <a:rPr lang="ru-RU" dirty="0" smtClean="0"/>
              <a:t>.(антонимы)</a:t>
            </a:r>
            <a:endParaRPr lang="ru-RU" dirty="0"/>
          </a:p>
          <a:p>
            <a:r>
              <a:rPr lang="ru-RU" dirty="0" smtClean="0"/>
              <a:t>Всякому </a:t>
            </a:r>
            <a:r>
              <a:rPr lang="ru-RU" u="sng" dirty="0"/>
              <a:t>молодцу</a:t>
            </a:r>
            <a:r>
              <a:rPr lang="ru-RU" dirty="0"/>
              <a:t> ремесло к лицу</a:t>
            </a:r>
            <a:r>
              <a:rPr lang="ru-RU" dirty="0" smtClean="0"/>
              <a:t>.</a:t>
            </a:r>
          </a:p>
          <a:p>
            <a:r>
              <a:rPr lang="ru-RU" dirty="0"/>
              <a:t>В пашне огрехи, а на </a:t>
            </a:r>
            <a:r>
              <a:rPr lang="ru-RU" u="sng" dirty="0"/>
              <a:t>кафтане</a:t>
            </a:r>
            <a:r>
              <a:rPr lang="ru-RU" dirty="0"/>
              <a:t> прорехи</a:t>
            </a:r>
            <a:r>
              <a:rPr lang="ru-RU" dirty="0" smtClean="0"/>
              <a:t>.(исконно- русские  слова)</a:t>
            </a:r>
          </a:p>
          <a:p>
            <a:r>
              <a:rPr lang="ru-RU" u="sng" dirty="0"/>
              <a:t>Соха </a:t>
            </a:r>
            <a:r>
              <a:rPr lang="ru-RU" dirty="0" err="1"/>
              <a:t>кормит,</a:t>
            </a:r>
            <a:r>
              <a:rPr lang="ru-RU" u="sng" dirty="0" err="1"/>
              <a:t>веретено</a:t>
            </a:r>
            <a:r>
              <a:rPr lang="ru-RU" dirty="0"/>
              <a:t> одевает</a:t>
            </a:r>
            <a:r>
              <a:rPr lang="ru-RU" dirty="0" smtClean="0"/>
              <a:t>.(историзмы, </a:t>
            </a:r>
            <a:r>
              <a:rPr lang="ru-RU" dirty="0"/>
              <a:t>а</a:t>
            </a:r>
            <a:r>
              <a:rPr lang="ru-RU" dirty="0" smtClean="0"/>
              <a:t>рхаизмы)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6443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</a:t>
            </a:r>
            <a:r>
              <a:rPr lang="ru-RU" i="1" u="sng" dirty="0"/>
              <a:t>Какова </a:t>
            </a:r>
            <a:r>
              <a:rPr lang="ru-RU" dirty="0"/>
              <a:t>пряха, </a:t>
            </a:r>
            <a:r>
              <a:rPr lang="ru-RU" i="1" u="sng" dirty="0"/>
              <a:t>такова на ней </a:t>
            </a:r>
            <a:r>
              <a:rPr lang="ru-RU" dirty="0"/>
              <a:t>и рубаха.</a:t>
            </a:r>
          </a:p>
          <a:p>
            <a:r>
              <a:rPr lang="ru-RU" dirty="0"/>
              <a:t>2. Суди о человеке по</a:t>
            </a:r>
            <a:r>
              <a:rPr lang="ru-RU" i="1" u="sng" dirty="0"/>
              <a:t> его </a:t>
            </a:r>
            <a:r>
              <a:rPr lang="ru-RU" dirty="0"/>
              <a:t>труду.</a:t>
            </a:r>
          </a:p>
          <a:p>
            <a:r>
              <a:rPr lang="ru-RU" dirty="0"/>
              <a:t>3. </a:t>
            </a:r>
            <a:r>
              <a:rPr lang="ru-RU" i="1" u="sng" dirty="0"/>
              <a:t>Кто</a:t>
            </a:r>
            <a:r>
              <a:rPr lang="ru-RU" dirty="0"/>
              <a:t> в слове спор, </a:t>
            </a:r>
            <a:r>
              <a:rPr lang="ru-RU" i="1" u="sng" dirty="0"/>
              <a:t>тот</a:t>
            </a:r>
            <a:r>
              <a:rPr lang="ru-RU" dirty="0"/>
              <a:t> в деле редко спор.</a:t>
            </a:r>
          </a:p>
          <a:p>
            <a:r>
              <a:rPr lang="ru-RU" dirty="0"/>
              <a:t>4. </a:t>
            </a:r>
            <a:r>
              <a:rPr lang="ru-RU" i="1" u="sng" dirty="0"/>
              <a:t>Кто</a:t>
            </a:r>
            <a:r>
              <a:rPr lang="ru-RU" dirty="0"/>
              <a:t> рано встаёт, </a:t>
            </a:r>
            <a:r>
              <a:rPr lang="ru-RU" i="1" u="sng" dirty="0"/>
              <a:t>тому</a:t>
            </a:r>
            <a:r>
              <a:rPr lang="ru-RU" dirty="0"/>
              <a:t> бог подаёт.</a:t>
            </a:r>
          </a:p>
          <a:p>
            <a:r>
              <a:rPr lang="ru-RU" dirty="0"/>
              <a:t>5. </a:t>
            </a:r>
            <a:r>
              <a:rPr lang="ru-RU" i="1" u="sng" dirty="0"/>
              <a:t>Где</a:t>
            </a:r>
            <a:r>
              <a:rPr lang="ru-RU" dirty="0"/>
              <a:t> труд, </a:t>
            </a:r>
            <a:r>
              <a:rPr lang="ru-RU" i="1" u="sng" dirty="0"/>
              <a:t>там</a:t>
            </a:r>
            <a:r>
              <a:rPr lang="ru-RU" dirty="0"/>
              <a:t> и счастье.</a:t>
            </a:r>
          </a:p>
          <a:p>
            <a:r>
              <a:rPr lang="ru-RU" dirty="0"/>
              <a:t>6.Труд </a:t>
            </a:r>
            <a:r>
              <a:rPr lang="ru-RU" i="1" u="sng" dirty="0"/>
              <a:t>всё</a:t>
            </a:r>
            <a:r>
              <a:rPr lang="ru-RU" dirty="0"/>
              <a:t> побеждает.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местоимения</a:t>
            </a:r>
            <a:br>
              <a:rPr lang="ru-RU" dirty="0" smtClean="0"/>
            </a:br>
            <a:r>
              <a:rPr lang="ru-RU" dirty="0" smtClean="0"/>
              <a:t>Разряды местоимений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0999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Пока ленивый одевался,</a:t>
            </a:r>
            <a:r>
              <a:rPr lang="ru-RU" u="sng" dirty="0"/>
              <a:t> трудолюбивый  </a:t>
            </a:r>
            <a:r>
              <a:rPr lang="ru-RU" dirty="0"/>
              <a:t>работу </a:t>
            </a:r>
            <a:r>
              <a:rPr lang="ru-RU" dirty="0" smtClean="0"/>
              <a:t>кончил.</a:t>
            </a:r>
            <a:endParaRPr lang="ru-RU" dirty="0"/>
          </a:p>
          <a:p>
            <a:r>
              <a:rPr lang="ru-RU" dirty="0"/>
              <a:t>Откладывай </a:t>
            </a:r>
            <a:r>
              <a:rPr lang="ru-RU" u="sng" dirty="0"/>
              <a:t>безделье</a:t>
            </a:r>
            <a:r>
              <a:rPr lang="ru-RU" dirty="0"/>
              <a:t>, да не откладывай дело.</a:t>
            </a:r>
          </a:p>
          <a:p>
            <a:r>
              <a:rPr lang="ru-RU" dirty="0"/>
              <a:t>Труд </a:t>
            </a:r>
            <a:r>
              <a:rPr lang="ru-RU" u="sng" dirty="0"/>
              <a:t>приносит </a:t>
            </a:r>
            <a:r>
              <a:rPr lang="ru-RU" dirty="0"/>
              <a:t>хлеб, а лень – голод.</a:t>
            </a:r>
          </a:p>
          <a:p>
            <a:r>
              <a:rPr lang="ru-RU" dirty="0"/>
              <a:t>От</a:t>
            </a:r>
            <a:r>
              <a:rPr lang="ru-RU" u="sng" dirty="0"/>
              <a:t> бессонницы </a:t>
            </a:r>
            <a:r>
              <a:rPr lang="ru-RU" dirty="0"/>
              <a:t>трудом лечатся.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Словообразование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5149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Работе вре</a:t>
            </a:r>
            <a:r>
              <a:rPr lang="ru-RU" u="sng" dirty="0"/>
              <a:t>мя</a:t>
            </a:r>
            <a:r>
              <a:rPr lang="ru-RU" dirty="0"/>
              <a:t>, а досугу час</a:t>
            </a:r>
            <a:r>
              <a:rPr lang="ru-RU" dirty="0" smtClean="0"/>
              <a:t>.</a:t>
            </a:r>
          </a:p>
          <a:p>
            <a:r>
              <a:rPr lang="ru-RU" u="sng" dirty="0"/>
              <a:t>Мастерство</a:t>
            </a:r>
            <a:r>
              <a:rPr lang="ru-RU" dirty="0"/>
              <a:t> не </a:t>
            </a:r>
            <a:r>
              <a:rPr lang="ru-RU" u="sng" dirty="0"/>
              <a:t>кнут</a:t>
            </a:r>
            <a:r>
              <a:rPr lang="ru-RU" dirty="0"/>
              <a:t>: из рук в </a:t>
            </a:r>
            <a:r>
              <a:rPr lang="ru-RU" u="sng" dirty="0"/>
              <a:t>руки</a:t>
            </a:r>
            <a:r>
              <a:rPr lang="ru-RU" dirty="0"/>
              <a:t> не перебросишь.</a:t>
            </a:r>
          </a:p>
          <a:p>
            <a:r>
              <a:rPr lang="ru-RU" dirty="0"/>
              <a:t>У работящего в руках дело огнём </a:t>
            </a:r>
            <a:r>
              <a:rPr lang="ru-RU" u="sng" dirty="0"/>
              <a:t>гор</a:t>
            </a:r>
            <a:r>
              <a:rPr lang="ru-RU" dirty="0"/>
              <a:t>ит</a:t>
            </a:r>
            <a:r>
              <a:rPr lang="ru-RU" dirty="0" smtClean="0"/>
              <a:t>.</a:t>
            </a:r>
          </a:p>
          <a:p>
            <a:r>
              <a:rPr lang="ru-RU" dirty="0"/>
              <a:t>Не вы</a:t>
            </a:r>
            <a:r>
              <a:rPr lang="ru-RU" u="sng" dirty="0"/>
              <a:t>рас</a:t>
            </a:r>
            <a:r>
              <a:rPr lang="ru-RU" dirty="0"/>
              <a:t>тешь овощей, не сваришь и щей.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 smtClean="0"/>
              <a:t> Чередующиеся гласные  в корне –РАСТ-, -РОСТ-,-ГАР-, -ГОР-.</a:t>
            </a:r>
            <a:br>
              <a:rPr lang="ru-RU" sz="1600" dirty="0" smtClean="0"/>
            </a:br>
            <a:r>
              <a:rPr lang="ru-RU" sz="1600" dirty="0" smtClean="0"/>
              <a:t>Разносклоняемые имена  </a:t>
            </a:r>
            <a:r>
              <a:rPr lang="ru-RU" sz="1600" dirty="0" err="1" smtClean="0"/>
              <a:t>существительные.</a:t>
            </a:r>
            <a:r>
              <a:rPr lang="ru-RU" dirty="0" err="1" smtClean="0"/>
              <a:t>.</a:t>
            </a:r>
            <a:r>
              <a:rPr lang="ru-RU" sz="1600" dirty="0" err="1" smtClean="0"/>
              <a:t>Род</a:t>
            </a:r>
            <a:r>
              <a:rPr lang="ru-RU" sz="1600" dirty="0" smtClean="0"/>
              <a:t> имени существительного.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6425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  Морфология.</a:t>
            </a:r>
          </a:p>
          <a:p>
            <a:r>
              <a:rPr lang="ru-RU" dirty="0" smtClean="0"/>
              <a:t>Причастие</a:t>
            </a:r>
          </a:p>
          <a:p>
            <a:r>
              <a:rPr lang="ru-RU" dirty="0" smtClean="0"/>
              <a:t>Деепричастие</a:t>
            </a:r>
          </a:p>
          <a:p>
            <a:r>
              <a:rPr lang="ru-RU" dirty="0" smtClean="0"/>
              <a:t>Наречие</a:t>
            </a:r>
          </a:p>
          <a:p>
            <a:r>
              <a:rPr lang="ru-RU" dirty="0" smtClean="0"/>
              <a:t>Служебные части речи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Разделы, изучаемые в 7  классе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5631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Кто </a:t>
            </a:r>
            <a:r>
              <a:rPr lang="ru-RU" u="sng" dirty="0"/>
              <a:t>рано</a:t>
            </a:r>
            <a:r>
              <a:rPr lang="ru-RU" dirty="0"/>
              <a:t> встаёт, тому бог подаёт.</a:t>
            </a:r>
          </a:p>
          <a:p>
            <a:r>
              <a:rPr lang="ru-RU" dirty="0"/>
              <a:t>У</a:t>
            </a:r>
            <a:r>
              <a:rPr lang="ru-RU" u="sng" dirty="0"/>
              <a:t> работящего </a:t>
            </a:r>
            <a:r>
              <a:rPr lang="ru-RU" dirty="0"/>
              <a:t>в руках дело огнём горит</a:t>
            </a:r>
            <a:r>
              <a:rPr lang="ru-RU" dirty="0" smtClean="0"/>
              <a:t>.</a:t>
            </a:r>
          </a:p>
          <a:p>
            <a:r>
              <a:rPr lang="ru-RU" dirty="0"/>
              <a:t>В пашне огрехи, </a:t>
            </a:r>
            <a:r>
              <a:rPr lang="ru-RU" u="sng" dirty="0"/>
              <a:t>а</a:t>
            </a:r>
            <a:r>
              <a:rPr lang="ru-RU" dirty="0"/>
              <a:t> на кафтане прорехи</a:t>
            </a:r>
            <a:r>
              <a:rPr lang="ru-RU" dirty="0" smtClean="0"/>
              <a:t>.</a:t>
            </a:r>
          </a:p>
          <a:p>
            <a:r>
              <a:rPr lang="ru-RU" u="sng" dirty="0"/>
              <a:t>Об</a:t>
            </a:r>
            <a:r>
              <a:rPr lang="ru-RU" dirty="0"/>
              <a:t> урожае  </a:t>
            </a:r>
            <a:r>
              <a:rPr lang="ru-RU" u="sng" dirty="0"/>
              <a:t>с</a:t>
            </a:r>
            <a:r>
              <a:rPr lang="ru-RU" dirty="0"/>
              <a:t> осени хлопочут</a:t>
            </a:r>
            <a:r>
              <a:rPr lang="ru-RU" dirty="0" smtClean="0"/>
              <a:t>.</a:t>
            </a:r>
          </a:p>
          <a:p>
            <a:r>
              <a:rPr lang="ru-RU" dirty="0"/>
              <a:t>Кто боится воробьёв, тот </a:t>
            </a:r>
            <a:r>
              <a:rPr lang="ru-RU" u="sng" dirty="0"/>
              <a:t>не</a:t>
            </a:r>
            <a:r>
              <a:rPr lang="ru-RU" dirty="0"/>
              <a:t> сеет  проса.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Морфология(</a:t>
            </a:r>
            <a:r>
              <a:rPr lang="ru-RU" sz="2400" dirty="0" smtClean="0"/>
              <a:t>наречие, причастие, служебные части речи, частицы)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8739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1.Откладывай безделье, да не откладывай дело.</a:t>
            </a:r>
          </a:p>
          <a:p>
            <a:pPr marL="0" indent="0">
              <a:buNone/>
            </a:pPr>
            <a:r>
              <a:rPr lang="ru-RU" dirty="0"/>
              <a:t>2.Кончил дело, гуляй смело.</a:t>
            </a:r>
          </a:p>
          <a:p>
            <a:pPr marL="0" indent="0">
              <a:buNone/>
            </a:pPr>
            <a:r>
              <a:rPr lang="ru-RU" dirty="0"/>
              <a:t>3. Чёрная земля  белых рук  не любит.</a:t>
            </a:r>
          </a:p>
          <a:p>
            <a:pPr marL="0" indent="0">
              <a:buNone/>
            </a:pPr>
            <a:r>
              <a:rPr lang="ru-RU" dirty="0" smtClean="0"/>
              <a:t>4.Работа </a:t>
            </a:r>
            <a:r>
              <a:rPr lang="ru-RU" dirty="0"/>
              <a:t>с зубами, а лень с языком.</a:t>
            </a:r>
          </a:p>
          <a:p>
            <a:pPr marL="0" indent="0">
              <a:buNone/>
            </a:pPr>
            <a:r>
              <a:rPr lang="ru-RU" dirty="0"/>
              <a:t>5.Белые ручки чужие труды любят.</a:t>
            </a:r>
          </a:p>
          <a:p>
            <a:pPr marL="0" indent="0">
              <a:buNone/>
            </a:pPr>
            <a:r>
              <a:rPr lang="ru-RU" dirty="0"/>
              <a:t>6.Спать долго – жить с долгом.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Способы связи слов в </a:t>
            </a:r>
            <a:r>
              <a:rPr lang="ru-RU" sz="3600" dirty="0" smtClean="0"/>
              <a:t>словосочетании</a:t>
            </a:r>
            <a:br>
              <a:rPr lang="ru-RU" sz="3600" dirty="0" smtClean="0"/>
            </a:br>
            <a:r>
              <a:rPr lang="ru-RU" sz="3600" dirty="0" smtClean="0"/>
              <a:t>(</a:t>
            </a:r>
            <a:r>
              <a:rPr lang="ru-RU" sz="2000" dirty="0" smtClean="0"/>
              <a:t>согласование, управление, примыкание)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6437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Кто мало </a:t>
            </a:r>
            <a:r>
              <a:rPr lang="ru-RU" i="1" u="sng" dirty="0"/>
              <a:t>говорит</a:t>
            </a:r>
            <a:r>
              <a:rPr lang="ru-RU" dirty="0"/>
              <a:t>, тот </a:t>
            </a:r>
            <a:r>
              <a:rPr lang="ru-RU" i="1" u="sng" dirty="0"/>
              <a:t>больше</a:t>
            </a:r>
            <a:r>
              <a:rPr lang="ru-RU" dirty="0"/>
              <a:t> делает.</a:t>
            </a:r>
          </a:p>
          <a:p>
            <a:r>
              <a:rPr lang="ru-RU" dirty="0"/>
              <a:t>2. Кто </a:t>
            </a:r>
            <a:r>
              <a:rPr lang="ru-RU" i="1" u="sng" dirty="0"/>
              <a:t>не умеет отдыхать,</a:t>
            </a:r>
            <a:endParaRPr lang="ru-RU" dirty="0"/>
          </a:p>
          <a:p>
            <a:r>
              <a:rPr lang="ru-RU" dirty="0"/>
              <a:t>3. Тот </a:t>
            </a:r>
            <a:r>
              <a:rPr lang="ru-RU" i="1" u="sng" dirty="0"/>
              <a:t>не  может </a:t>
            </a:r>
            <a:r>
              <a:rPr lang="ru-RU" dirty="0"/>
              <a:t>и хорошо </a:t>
            </a:r>
            <a:r>
              <a:rPr lang="ru-RU" i="1" u="sng" dirty="0"/>
              <a:t>работать.</a:t>
            </a:r>
            <a:endParaRPr lang="ru-RU" dirty="0"/>
          </a:p>
          <a:p>
            <a:r>
              <a:rPr lang="ru-RU" dirty="0"/>
              <a:t>4.  </a:t>
            </a:r>
            <a:r>
              <a:rPr lang="ru-RU" i="1" u="sng" dirty="0" err="1"/>
              <a:t>Помахаешь</a:t>
            </a:r>
            <a:r>
              <a:rPr lang="ru-RU" dirty="0"/>
              <a:t> косой, </a:t>
            </a:r>
            <a:r>
              <a:rPr lang="ru-RU" i="1" u="sng" dirty="0"/>
              <a:t>будет сладок</a:t>
            </a:r>
            <a:r>
              <a:rPr lang="ru-RU" dirty="0"/>
              <a:t> покой.</a:t>
            </a:r>
          </a:p>
          <a:p>
            <a:r>
              <a:rPr lang="ru-RU" dirty="0"/>
              <a:t>5</a:t>
            </a:r>
            <a:r>
              <a:rPr lang="ru-RU" u="sng" dirty="0"/>
              <a:t>. Не откладывай </a:t>
            </a:r>
            <a:r>
              <a:rPr lang="ru-RU" dirty="0"/>
              <a:t>на завтра то, что </a:t>
            </a:r>
            <a:r>
              <a:rPr lang="ru-RU" i="1" u="sng" dirty="0"/>
              <a:t>можно сделать </a:t>
            </a:r>
            <a:r>
              <a:rPr lang="ru-RU" dirty="0"/>
              <a:t>сегодня.</a:t>
            </a:r>
          </a:p>
          <a:p>
            <a:r>
              <a:rPr lang="ru-RU" dirty="0"/>
              <a:t>6. Построить здание – </a:t>
            </a:r>
            <a:r>
              <a:rPr lang="ru-RU" i="1" u="sng" dirty="0"/>
              <a:t>надо иметь</a:t>
            </a:r>
            <a:r>
              <a:rPr lang="ru-RU" dirty="0"/>
              <a:t> знание.</a:t>
            </a:r>
          </a:p>
          <a:p>
            <a:r>
              <a:rPr lang="ru-RU" dirty="0"/>
              <a:t>7. В труде </a:t>
            </a:r>
            <a:r>
              <a:rPr lang="ru-RU" i="1" u="sng" dirty="0"/>
              <a:t>рождаются</a:t>
            </a:r>
            <a:r>
              <a:rPr lang="ru-RU" dirty="0"/>
              <a:t> герои.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Типы сказуемого</a:t>
            </a:r>
            <a:br>
              <a:rPr lang="ru-RU" sz="1800" dirty="0" smtClean="0"/>
            </a:br>
            <a:r>
              <a:rPr lang="ru-RU" sz="1800" dirty="0" smtClean="0"/>
              <a:t>простое глагольное сказуемое, составное глагольное сказуемое, составное именное сказуемое)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32713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</a:t>
            </a:r>
            <a:r>
              <a:rPr lang="ru-RU" dirty="0" smtClean="0"/>
              <a:t>.Дерево </a:t>
            </a:r>
            <a:r>
              <a:rPr lang="ru-RU" u="sng" dirty="0"/>
              <a:t>ценят</a:t>
            </a:r>
            <a:r>
              <a:rPr lang="ru-RU" dirty="0"/>
              <a:t> по плодам, а человека по делам.</a:t>
            </a:r>
          </a:p>
          <a:p>
            <a:pPr marL="0" indent="0">
              <a:buNone/>
            </a:pPr>
            <a:r>
              <a:rPr lang="ru-RU" dirty="0"/>
              <a:t>2</a:t>
            </a:r>
            <a:r>
              <a:rPr lang="ru-RU" dirty="0" smtClean="0"/>
              <a:t>.</a:t>
            </a:r>
            <a:r>
              <a:rPr lang="ru-RU" u="sng" dirty="0" smtClean="0"/>
              <a:t>Суди</a:t>
            </a:r>
            <a:r>
              <a:rPr lang="ru-RU" dirty="0" smtClean="0"/>
              <a:t> </a:t>
            </a:r>
            <a:r>
              <a:rPr lang="ru-RU" dirty="0"/>
              <a:t>о человеке по его труду.</a:t>
            </a:r>
          </a:p>
          <a:p>
            <a:pPr marL="0" indent="0">
              <a:buNone/>
            </a:pPr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/>
              <a:t>Работай до поту – поешь в охоту.</a:t>
            </a:r>
          </a:p>
          <a:p>
            <a:pPr marL="0" indent="0">
              <a:buNone/>
            </a:pPr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dirty="0"/>
              <a:t>Где </a:t>
            </a:r>
            <a:r>
              <a:rPr lang="ru-RU" u="sng" dirty="0"/>
              <a:t>труд</a:t>
            </a:r>
            <a:r>
              <a:rPr lang="ru-RU" dirty="0"/>
              <a:t>, там и счастье.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5.</a:t>
            </a:r>
            <a:r>
              <a:rPr lang="ru-RU" u="sng" dirty="0" smtClean="0"/>
              <a:t>Работа</a:t>
            </a:r>
            <a:r>
              <a:rPr lang="ru-RU" dirty="0" smtClean="0"/>
              <a:t> </a:t>
            </a:r>
            <a:r>
              <a:rPr lang="ru-RU" dirty="0"/>
              <a:t>с зубами, а лень с языком.</a:t>
            </a:r>
          </a:p>
          <a:p>
            <a:pPr marL="0" indent="0">
              <a:buNone/>
            </a:pPr>
            <a:r>
              <a:rPr lang="ru-RU" dirty="0" smtClean="0"/>
              <a:t>7.Ешь</a:t>
            </a:r>
            <a:r>
              <a:rPr lang="ru-RU" dirty="0"/>
              <a:t>, пока </a:t>
            </a:r>
            <a:r>
              <a:rPr lang="ru-RU" u="sng" dirty="0"/>
              <a:t>запотеешь</a:t>
            </a:r>
            <a:r>
              <a:rPr lang="ru-RU" dirty="0"/>
              <a:t>; работай, пока  задремлешь.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Односоставные предложения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897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Использование  </a:t>
            </a:r>
            <a:r>
              <a:rPr lang="ru-RU" sz="2800" dirty="0" err="1"/>
              <a:t>агрокомпонентов</a:t>
            </a:r>
            <a:r>
              <a:rPr lang="ru-RU" sz="2800" dirty="0"/>
              <a:t>  на уроках  направлено на  теоретическое   развитие   знаний, умений, навыков работы  на земле. Пословицы о труде  наставляют,  предостерегают, </a:t>
            </a:r>
            <a:r>
              <a:rPr lang="ru-RU" sz="2800" dirty="0" smtClean="0"/>
              <a:t>учат-выполняют несколько функций. Учитель  может быть консультантом, исследователем   </a:t>
            </a:r>
            <a:r>
              <a:rPr lang="ru-RU" sz="2800" dirty="0"/>
              <a:t>вместе с </a:t>
            </a:r>
            <a:r>
              <a:rPr lang="ru-RU" sz="2800" dirty="0" smtClean="0"/>
              <a:t>обучающимися. Самое главное- создателем  </a:t>
            </a:r>
            <a:r>
              <a:rPr lang="ru-RU" sz="2800" dirty="0"/>
              <a:t>становления трудолюбивого жителя государства.</a:t>
            </a:r>
          </a:p>
          <a:p>
            <a:endParaRPr lang="ru-RU" sz="28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Актуальность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8071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Не надейся на силу-надейся на </a:t>
            </a:r>
            <a:r>
              <a:rPr lang="ru-RU" dirty="0" smtClean="0"/>
              <a:t>труд.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Труд человека кормит, а лень </a:t>
            </a:r>
            <a:r>
              <a:rPr lang="ru-RU" dirty="0" smtClean="0"/>
              <a:t>портит.</a:t>
            </a:r>
          </a:p>
          <a:p>
            <a:pPr marL="0" indent="0">
              <a:buNone/>
            </a:pPr>
            <a:r>
              <a:rPr lang="ru-RU" dirty="0" smtClean="0"/>
              <a:t>Труд человека кормит-лень портит.</a:t>
            </a:r>
          </a:p>
          <a:p>
            <a:pPr marL="0" indent="0">
              <a:buNone/>
            </a:pPr>
            <a:r>
              <a:rPr lang="ru-RU" dirty="0"/>
              <a:t>Кончил дело – гуляй смело.</a:t>
            </a:r>
          </a:p>
          <a:p>
            <a:pPr marL="0" indent="0">
              <a:buNone/>
            </a:pPr>
            <a:r>
              <a:rPr lang="ru-RU" dirty="0"/>
              <a:t>Соха кормит, веретено одевает.</a:t>
            </a:r>
          </a:p>
          <a:p>
            <a:pPr marL="0" indent="0">
              <a:buNone/>
            </a:pPr>
            <a:r>
              <a:rPr lang="ru-RU" dirty="0"/>
              <a:t>Мастерство не кнут: из рук в руки не перебросишь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Кто землю лелеет, того земля жалеет.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/>
              <a:t>8 </a:t>
            </a:r>
            <a:r>
              <a:rPr lang="ru-RU" sz="1800" dirty="0" err="1" smtClean="0"/>
              <a:t>класс.Сложные</a:t>
            </a:r>
            <a:r>
              <a:rPr lang="ru-RU" sz="1800" dirty="0" smtClean="0"/>
              <a:t> предложения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бессоюзное сложное предложение, сложносочинённое предложение,</a:t>
            </a:r>
            <a:br>
              <a:rPr lang="ru-RU" sz="1800" dirty="0" smtClean="0"/>
            </a:br>
            <a:r>
              <a:rPr lang="ru-RU" sz="1800" dirty="0" smtClean="0"/>
              <a:t>сложноподчинённое предложение</a:t>
            </a:r>
            <a:br>
              <a:rPr lang="ru-RU" sz="1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2166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Пословицы о труде</a:t>
            </a:r>
            <a:br>
              <a:rPr lang="ru-RU" dirty="0" smtClean="0"/>
            </a:br>
            <a:r>
              <a:rPr lang="ru-RU" dirty="0" smtClean="0"/>
              <a:t>сложное предложение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Не надейся на силу-надейся на труд</a:t>
            </a:r>
          </a:p>
          <a:p>
            <a:pPr marL="0" indent="0">
              <a:buNone/>
            </a:pPr>
            <a:r>
              <a:rPr lang="ru-RU" sz="1800" dirty="0" smtClean="0"/>
              <a:t>Пока ленивый одевался, трудолюбивый  работу кончил.</a:t>
            </a:r>
          </a:p>
          <a:p>
            <a:pPr marL="0" indent="0">
              <a:buNone/>
            </a:pPr>
            <a:r>
              <a:rPr lang="ru-RU" sz="1800" dirty="0" smtClean="0"/>
              <a:t>Работать в одиночку трудно, а с друзьями легко.</a:t>
            </a:r>
          </a:p>
          <a:p>
            <a:pPr marL="0" indent="0">
              <a:buNone/>
            </a:pPr>
            <a:r>
              <a:rPr lang="ru-RU" sz="1800" dirty="0" smtClean="0"/>
              <a:t>Суди о людях не по словам, а по делам.</a:t>
            </a:r>
          </a:p>
          <a:p>
            <a:pPr marL="0" indent="0">
              <a:buNone/>
            </a:pPr>
            <a:r>
              <a:rPr lang="ru-RU" sz="1800" dirty="0" smtClean="0"/>
              <a:t>Не спеши  языком, а спеши делом.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4008" y="2636912"/>
            <a:ext cx="3822192" cy="3447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dirty="0"/>
              <a:t>Без труда не вынешь  и рыбку  из пруда.</a:t>
            </a:r>
          </a:p>
          <a:p>
            <a:pPr marL="0" indent="0">
              <a:buNone/>
            </a:pPr>
            <a:r>
              <a:rPr lang="ru-RU" sz="1900" dirty="0"/>
              <a:t>Хочешь есть калачи – не сиди на печи.</a:t>
            </a:r>
          </a:p>
          <a:p>
            <a:pPr marL="0" indent="0">
              <a:buNone/>
            </a:pPr>
            <a:r>
              <a:rPr lang="ru-RU" sz="1900" dirty="0"/>
              <a:t>Труд человека кормит, а лень портит.</a:t>
            </a:r>
          </a:p>
          <a:p>
            <a:pPr marL="0" indent="0">
              <a:buNone/>
            </a:pPr>
            <a:r>
              <a:rPr lang="ru-RU" sz="1900" dirty="0"/>
              <a:t>Кто рано встаёт, тому бог подаёт.</a:t>
            </a:r>
          </a:p>
          <a:p>
            <a:pPr marL="0" indent="0">
              <a:buNone/>
            </a:pPr>
            <a:r>
              <a:rPr lang="ru-RU" sz="1900" dirty="0"/>
              <a:t>Работе время, а досугу час.</a:t>
            </a:r>
          </a:p>
          <a:p>
            <a:pPr marL="0" indent="0">
              <a:buNone/>
            </a:pPr>
            <a:r>
              <a:rPr lang="ru-RU" sz="1900" dirty="0"/>
              <a:t>Кончил дело – гуляй смело.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2752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Пословицы о труде</a:t>
            </a:r>
            <a:br>
              <a:rPr lang="ru-RU" dirty="0" smtClean="0"/>
            </a:br>
            <a:r>
              <a:rPr lang="ru-RU" dirty="0" smtClean="0"/>
              <a:t>сложное предложение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Кончил дело – гуляй смело.</a:t>
            </a:r>
          </a:p>
          <a:p>
            <a:pPr marL="0" indent="0">
              <a:buNone/>
            </a:pPr>
            <a:r>
              <a:rPr lang="ru-RU" dirty="0"/>
              <a:t>У работящего в руках дело огнём горит.</a:t>
            </a:r>
          </a:p>
          <a:p>
            <a:pPr marL="0" indent="0">
              <a:buNone/>
            </a:pPr>
            <a:r>
              <a:rPr lang="ru-RU" dirty="0"/>
              <a:t>Кто не работает, тот не ест.</a:t>
            </a:r>
          </a:p>
          <a:p>
            <a:pPr marL="0" indent="0">
              <a:buNone/>
            </a:pPr>
            <a:r>
              <a:rPr lang="ru-RU" dirty="0"/>
              <a:t>Не тот хозяин земли, кто по ней бродит, а кто по ней за плугом ходит.</a:t>
            </a:r>
          </a:p>
          <a:p>
            <a:pPr marL="0" indent="0">
              <a:buNone/>
            </a:pPr>
            <a:r>
              <a:rPr lang="ru-RU" dirty="0"/>
              <a:t>В труде рождаются герои.</a:t>
            </a: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Суди о человеке по его труду</a:t>
            </a:r>
          </a:p>
          <a:p>
            <a:pPr marL="0" indent="0">
              <a:buNone/>
            </a:pPr>
            <a:r>
              <a:rPr lang="ru-RU" dirty="0"/>
              <a:t>Труд всё </a:t>
            </a:r>
            <a:r>
              <a:rPr lang="ru-RU" dirty="0" smtClean="0"/>
              <a:t>побеждает.</a:t>
            </a:r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ru-RU" dirty="0"/>
              <a:t>труд, там и счастье.</a:t>
            </a:r>
          </a:p>
          <a:p>
            <a:pPr marL="0" indent="0">
              <a:buNone/>
            </a:pPr>
            <a:r>
              <a:rPr lang="ru-RU" dirty="0"/>
              <a:t>Труд кормит и  одевает.</a:t>
            </a:r>
          </a:p>
          <a:p>
            <a:pPr marL="0" indent="0">
              <a:buNone/>
            </a:pPr>
            <a:r>
              <a:rPr lang="ru-RU" dirty="0"/>
              <a:t>Без труда жить, только небо коптить.</a:t>
            </a:r>
          </a:p>
          <a:p>
            <a:pPr marL="0" indent="0">
              <a:buNone/>
            </a:pPr>
            <a:r>
              <a:rPr lang="ru-RU" dirty="0"/>
              <a:t>Пчела мала, да и та работает.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3094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Пословицы о труде</a:t>
            </a:r>
            <a:br>
              <a:rPr lang="ru-RU" dirty="0" smtClean="0"/>
            </a:br>
            <a:r>
              <a:rPr lang="ru-RU" dirty="0" smtClean="0"/>
              <a:t>сложное предложение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Кто привык трудиться, тому без дела не сидится.</a:t>
            </a:r>
          </a:p>
          <a:p>
            <a:pPr marL="0" indent="0">
              <a:buNone/>
            </a:pPr>
            <a:r>
              <a:rPr lang="ru-RU" dirty="0"/>
              <a:t>Работай до поту – поешь в охоту.</a:t>
            </a:r>
          </a:p>
          <a:p>
            <a:pPr marL="0" indent="0">
              <a:buNone/>
            </a:pPr>
            <a:r>
              <a:rPr lang="ru-RU" dirty="0" smtClean="0"/>
              <a:t>Ремесло </a:t>
            </a:r>
            <a:r>
              <a:rPr lang="ru-RU" dirty="0"/>
              <a:t>пить – есть не просит, а само кормит.</a:t>
            </a:r>
          </a:p>
          <a:p>
            <a:pPr marL="0" indent="0">
              <a:buNone/>
            </a:pPr>
            <a:r>
              <a:rPr lang="ru-RU" dirty="0"/>
              <a:t>Не игла шьёт, а  руки.</a:t>
            </a:r>
          </a:p>
          <a:p>
            <a:pPr marL="0" indent="0">
              <a:buNone/>
            </a:pPr>
            <a:r>
              <a:rPr lang="ru-RU" dirty="0"/>
              <a:t>Откладывай безделье, да не откладывай дело.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чужой каравай рта не разевай, а пораньше вставай да свой добывай.</a:t>
            </a:r>
          </a:p>
          <a:p>
            <a:pPr marL="0" indent="0">
              <a:buNone/>
            </a:pPr>
            <a:r>
              <a:rPr lang="ru-RU" dirty="0" smtClean="0"/>
              <a:t>У </a:t>
            </a:r>
            <a:r>
              <a:rPr lang="ru-RU" dirty="0"/>
              <a:t>трудолюбивого амбары полны, а у лентяя посуда пуста.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7337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Пословицы о труде</a:t>
            </a:r>
            <a:br>
              <a:rPr lang="ru-RU" dirty="0" smtClean="0"/>
            </a:br>
            <a:r>
              <a:rPr lang="ru-RU" dirty="0" smtClean="0"/>
              <a:t>сложное предложение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600" dirty="0"/>
              <a:t>Кто в слове спор, тот в деле редко спор.</a:t>
            </a:r>
          </a:p>
          <a:p>
            <a:pPr marL="0" indent="0">
              <a:buNone/>
            </a:pPr>
            <a:r>
              <a:rPr lang="ru-RU" sz="2600" dirty="0"/>
              <a:t>Не работа сушит, а забота.</a:t>
            </a:r>
          </a:p>
          <a:p>
            <a:pPr marL="0" indent="0">
              <a:buNone/>
            </a:pPr>
            <a:r>
              <a:rPr lang="ru-RU" sz="2600" dirty="0"/>
              <a:t>Тяп да ляп – не выйдет корабль.</a:t>
            </a:r>
          </a:p>
          <a:p>
            <a:pPr marL="0" indent="0">
              <a:buNone/>
            </a:pPr>
            <a:r>
              <a:rPr lang="ru-RU" sz="2600" dirty="0"/>
              <a:t>В пашне огрехи, а на кафтане прорехи.</a:t>
            </a:r>
          </a:p>
          <a:p>
            <a:pPr marL="0" indent="0">
              <a:buNone/>
            </a:pPr>
            <a:r>
              <a:rPr lang="ru-RU" sz="2600" dirty="0"/>
              <a:t>Работа с зубами, а лень с языком.</a:t>
            </a:r>
          </a:p>
          <a:p>
            <a:pPr marL="0" indent="0">
              <a:buNone/>
            </a:pPr>
            <a:r>
              <a:rPr lang="ru-RU" sz="2600" dirty="0"/>
              <a:t>Белые ручки чужие труды любят.</a:t>
            </a:r>
          </a:p>
          <a:p>
            <a:pPr marL="0" indent="0">
              <a:buNone/>
            </a:pPr>
            <a:r>
              <a:rPr lang="ru-RU" sz="2600" dirty="0"/>
              <a:t>Спать долго – жить с долгом.</a:t>
            </a:r>
          </a:p>
          <a:p>
            <a:pPr marL="0" indent="0">
              <a:buNone/>
            </a:pPr>
            <a:r>
              <a:rPr lang="ru-RU" sz="2600" dirty="0"/>
              <a:t>Даровой  рубль </a:t>
            </a:r>
            <a:r>
              <a:rPr lang="ru-RU" sz="2600" dirty="0" err="1"/>
              <a:t>дешёв</a:t>
            </a:r>
            <a:r>
              <a:rPr lang="ru-RU" sz="2600" dirty="0"/>
              <a:t>, наживной дорог</a:t>
            </a:r>
            <a:r>
              <a:rPr lang="ru-RU" sz="2600" dirty="0" smtClean="0"/>
              <a:t>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 smtClean="0"/>
              <a:t>В дальних краях ремесло кормит.</a:t>
            </a:r>
          </a:p>
          <a:p>
            <a:pPr marL="0" indent="0">
              <a:buNone/>
            </a:pPr>
            <a:r>
              <a:rPr lang="ru-RU" sz="1800" dirty="0" smtClean="0"/>
              <a:t>И малый дом большим трудом</a:t>
            </a:r>
          </a:p>
          <a:p>
            <a:pPr marL="0" indent="0">
              <a:buNone/>
            </a:pPr>
            <a:r>
              <a:rPr lang="ru-RU" sz="1800" dirty="0"/>
              <a:t>с</a:t>
            </a:r>
            <a:r>
              <a:rPr lang="ru-RU" sz="1800" dirty="0" smtClean="0"/>
              <a:t>лавится.</a:t>
            </a:r>
          </a:p>
          <a:p>
            <a:pPr marL="0" indent="0">
              <a:buNone/>
            </a:pPr>
            <a:r>
              <a:rPr lang="ru-RU" sz="1800" dirty="0" smtClean="0"/>
              <a:t>Криком земля на пашет.</a:t>
            </a:r>
          </a:p>
          <a:p>
            <a:pPr marL="0" indent="0">
              <a:buNone/>
            </a:pPr>
            <a:r>
              <a:rPr lang="ru-RU" sz="1800" dirty="0" smtClean="0"/>
              <a:t>Кто землю лелеет, того земля жалеет.</a:t>
            </a:r>
          </a:p>
          <a:p>
            <a:pPr marL="0" indent="0">
              <a:buNone/>
            </a:pPr>
            <a:r>
              <a:rPr lang="ru-RU" sz="1800" dirty="0" smtClean="0"/>
              <a:t>Кто боится воробьёв, тот не сеет  проса.</a:t>
            </a:r>
          </a:p>
          <a:p>
            <a:pPr marL="0" indent="0">
              <a:buNone/>
            </a:pPr>
            <a:r>
              <a:rPr lang="ru-RU" sz="1800" dirty="0" smtClean="0"/>
              <a:t>Соха кормит, веретено одевает.</a:t>
            </a:r>
          </a:p>
          <a:p>
            <a:pPr marL="0" indent="0">
              <a:buNone/>
            </a:pPr>
            <a:r>
              <a:rPr lang="ru-RU" sz="1800" dirty="0" smtClean="0"/>
              <a:t>Сахар сладкий, но хлеба не заменит.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6956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Пословицы о труде</a:t>
            </a:r>
            <a:br>
              <a:rPr lang="ru-RU" dirty="0" smtClean="0"/>
            </a:br>
            <a:r>
              <a:rPr lang="ru-RU" dirty="0" smtClean="0"/>
              <a:t>сложное предложение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Кто не трудится, тот отдыха не знает.</a:t>
            </a:r>
          </a:p>
          <a:p>
            <a:pPr marL="0" indent="0">
              <a:buNone/>
            </a:pPr>
            <a:r>
              <a:rPr lang="ru-RU" sz="2000" dirty="0" smtClean="0"/>
              <a:t>Труд закаляет, отдых освежает.</a:t>
            </a:r>
          </a:p>
          <a:p>
            <a:pPr marL="0" indent="0">
              <a:buNone/>
            </a:pPr>
            <a:r>
              <a:rPr lang="ru-RU" sz="2000" dirty="0" smtClean="0"/>
              <a:t>Не вырастешь овощей, не сваришь и щей.</a:t>
            </a:r>
          </a:p>
          <a:p>
            <a:pPr marL="0" indent="0">
              <a:buNone/>
            </a:pPr>
            <a:r>
              <a:rPr lang="ru-RU" sz="2000" dirty="0" smtClean="0"/>
              <a:t>Ешь, пока запотеешь; работай, пока  задремлешь.</a:t>
            </a:r>
          </a:p>
          <a:p>
            <a:pPr marL="0" indent="0">
              <a:buNone/>
            </a:pPr>
            <a:r>
              <a:rPr lang="ru-RU" sz="2000" dirty="0" smtClean="0"/>
              <a:t>Мастерство не кнут: из рук в руки не перебросишь.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От работы похудеешь, от безделья обеднеешь.</a:t>
            </a:r>
          </a:p>
          <a:p>
            <a:pPr marL="0" indent="0">
              <a:buNone/>
            </a:pPr>
            <a:r>
              <a:rPr lang="ru-RU" sz="1800" dirty="0" smtClean="0"/>
              <a:t>Об урожае  с осени хлопочут.</a:t>
            </a:r>
          </a:p>
          <a:p>
            <a:pPr marL="0" indent="0">
              <a:buNone/>
            </a:pPr>
            <a:r>
              <a:rPr lang="ru-RU" sz="1800" dirty="0" smtClean="0"/>
              <a:t>Грибов ищут – по лесу рыщут.</a:t>
            </a:r>
          </a:p>
          <a:p>
            <a:pPr marL="0" indent="0">
              <a:buNone/>
            </a:pPr>
            <a:r>
              <a:rPr lang="ru-RU" sz="1800" dirty="0" smtClean="0"/>
              <a:t>От бессонницы трудом лечатся.</a:t>
            </a:r>
          </a:p>
          <a:p>
            <a:pPr marL="0" indent="0">
              <a:buNone/>
            </a:pPr>
            <a:r>
              <a:rPr lang="ru-RU" sz="1800" dirty="0" smtClean="0"/>
              <a:t>От лени казак хворает, а в работе здоровье закаляет.</a:t>
            </a:r>
          </a:p>
          <a:p>
            <a:pPr marL="0" indent="0">
              <a:buNone/>
            </a:pPr>
            <a:r>
              <a:rPr lang="ru-RU" sz="1800" dirty="0" smtClean="0"/>
              <a:t>Не трудиться, так и хлеба не добиться.</a:t>
            </a:r>
          </a:p>
          <a:p>
            <a:pPr marL="0" indent="0">
              <a:buNone/>
            </a:pPr>
            <a:endParaRPr lang="ru-RU" sz="18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318475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Пословицы о труде, которые можно применить в  обучении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Поле труд любит.</a:t>
            </a:r>
          </a:p>
          <a:p>
            <a:pPr marL="0" indent="0">
              <a:buNone/>
            </a:pPr>
            <a:r>
              <a:rPr lang="ru-RU" dirty="0"/>
              <a:t>На чужой работе и солнце не движется.</a:t>
            </a:r>
          </a:p>
          <a:p>
            <a:pPr marL="0" indent="0">
              <a:buNone/>
            </a:pPr>
            <a:r>
              <a:rPr lang="ru-RU" dirty="0"/>
              <a:t>Русский и в поле не робеет.</a:t>
            </a:r>
          </a:p>
          <a:p>
            <a:pPr marL="0" indent="0">
              <a:buNone/>
            </a:pPr>
            <a:r>
              <a:rPr lang="ru-RU" dirty="0"/>
              <a:t>Рыбака сеть кормит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Труд приносит хлеб, а лень – голод.</a:t>
            </a:r>
          </a:p>
          <a:p>
            <a:pPr marL="0" indent="0">
              <a:buNone/>
            </a:pPr>
            <a:r>
              <a:rPr lang="ru-RU" dirty="0" smtClean="0"/>
              <a:t>Хороший хозяин работу не ищет.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Отец рыбак, и дети в воду смотрят.</a:t>
            </a:r>
          </a:p>
          <a:p>
            <a:pPr marL="0" indent="0">
              <a:buNone/>
            </a:pPr>
            <a:r>
              <a:rPr lang="ru-RU" dirty="0" smtClean="0"/>
              <a:t>Живи своим умом, а честь расти трудом.</a:t>
            </a:r>
          </a:p>
          <a:p>
            <a:pPr marL="0" indent="0">
              <a:buNone/>
            </a:pPr>
            <a:r>
              <a:rPr lang="ru-RU" dirty="0"/>
              <a:t>Дерево ценят по плодам, а человека по делам.</a:t>
            </a:r>
          </a:p>
          <a:p>
            <a:pPr marL="0" indent="0">
              <a:buNone/>
            </a:pPr>
            <a:r>
              <a:rPr lang="ru-RU" dirty="0"/>
              <a:t>Какова пряха, такова на ней и рубаха.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7557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пару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пашне огрехи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/>
              <a:t>Спать </a:t>
            </a:r>
            <a:r>
              <a:rPr lang="ru-RU" dirty="0" smtClean="0"/>
              <a:t>долго</a:t>
            </a:r>
          </a:p>
          <a:p>
            <a:pPr marL="0" indent="0">
              <a:buNone/>
            </a:pPr>
            <a:r>
              <a:rPr lang="ru-RU" dirty="0"/>
              <a:t>Какова пряха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/>
              <a:t>Даровой  рубль </a:t>
            </a:r>
            <a:r>
              <a:rPr lang="ru-RU" dirty="0" err="1"/>
              <a:t>дешёв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/>
              <a:t>Не работа сушит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/>
              <a:t>Где труд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/>
              <a:t>Кто в слове спор,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такова на ней и рубаха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наживной дорог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там и счастье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тот в деле редко спор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а на кафтане прорехи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а забота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жить с долгом.</a:t>
            </a:r>
          </a:p>
        </p:txBody>
      </p:sp>
    </p:spTree>
    <p:extLst>
      <p:ext uri="{BB962C8B-B14F-4D97-AF65-F5344CB8AC3E}">
        <p14:creationId xmlns:p14="http://schemas.microsoft.com/office/powerpoint/2010/main" val="247135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Проблема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105835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Распределение пословиц о труде по изучаемым </a:t>
            </a:r>
            <a:r>
              <a:rPr lang="ru-RU" dirty="0" smtClean="0"/>
              <a:t>темам </a:t>
            </a:r>
            <a:r>
              <a:rPr lang="ru-RU" dirty="0"/>
              <a:t>в 5,6,7,8 классах.</a:t>
            </a:r>
          </a:p>
        </p:txBody>
      </p:sp>
    </p:spTree>
    <p:extLst>
      <p:ext uri="{BB962C8B-B14F-4D97-AF65-F5344CB8AC3E}">
        <p14:creationId xmlns:p14="http://schemas.microsoft.com/office/powerpoint/2010/main" val="1398345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Пословицы   о труде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326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Труд, трудолюбие.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884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Е</a:t>
            </a:r>
            <a:r>
              <a:rPr lang="ru-RU" dirty="0" smtClean="0"/>
              <a:t>сли </a:t>
            </a:r>
            <a:r>
              <a:rPr lang="ru-RU" dirty="0"/>
              <a:t>целенаправленно и систематически использовать возможности </a:t>
            </a:r>
            <a:r>
              <a:rPr lang="ru-RU" dirty="0" smtClean="0"/>
              <a:t>пословиц  русского народа о труде, то можно формировать у </a:t>
            </a:r>
            <a:r>
              <a:rPr lang="ru-RU" dirty="0"/>
              <a:t>обучающихся </a:t>
            </a:r>
            <a:r>
              <a:rPr lang="ru-RU" dirty="0" smtClean="0"/>
              <a:t>понятия </a:t>
            </a:r>
            <a:r>
              <a:rPr lang="ru-RU" dirty="0"/>
              <a:t> </a:t>
            </a:r>
            <a:r>
              <a:rPr lang="ru-RU" dirty="0" smtClean="0"/>
              <a:t>,  что только через труд и трудолюбие с полной самоотдачей можно работать  на  земле, с землёй.</a:t>
            </a:r>
          </a:p>
          <a:p>
            <a:pPr marL="0" indent="0">
              <a:buNone/>
            </a:pPr>
            <a:r>
              <a:rPr lang="ru-RU" dirty="0" smtClean="0"/>
              <a:t> Изучение данных пословиц  </a:t>
            </a:r>
            <a:r>
              <a:rPr lang="ru-RU" dirty="0"/>
              <a:t>позволит </a:t>
            </a:r>
            <a:r>
              <a:rPr lang="ru-RU" dirty="0" smtClean="0"/>
              <a:t>обучающимся </a:t>
            </a:r>
            <a:r>
              <a:rPr lang="ru-RU" dirty="0"/>
              <a:t>значительно повысить качество знаний по русскому </a:t>
            </a:r>
            <a:r>
              <a:rPr lang="ru-RU" dirty="0" smtClean="0"/>
              <a:t>языку,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адекватно, корректно выстраивать отношения со сверстниками и </a:t>
            </a:r>
            <a:r>
              <a:rPr lang="ru-RU" dirty="0" smtClean="0"/>
              <a:t>взрослыми, так как уважения с их стороны удостаивается трудолюбивый человек.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Гипотеза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8410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 исследовательский(изучение  </a:t>
            </a:r>
            <a:r>
              <a:rPr lang="ru-RU" dirty="0"/>
              <a:t>методической </a:t>
            </a:r>
            <a:r>
              <a:rPr lang="ru-RU" dirty="0" smtClean="0"/>
              <a:t>литературы);</a:t>
            </a:r>
          </a:p>
          <a:p>
            <a:pPr marL="0" indent="0">
              <a:buNone/>
            </a:pPr>
            <a:r>
              <a:rPr lang="ru-RU" dirty="0" smtClean="0"/>
              <a:t>-эвристический(анализ  </a:t>
            </a:r>
            <a:r>
              <a:rPr lang="ru-RU" dirty="0"/>
              <a:t>исследуемых  </a:t>
            </a:r>
            <a:r>
              <a:rPr lang="ru-RU" dirty="0" smtClean="0"/>
              <a:t>пословиц);</a:t>
            </a:r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(работа по пословицам)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-диагностический </a:t>
            </a:r>
            <a:r>
              <a:rPr lang="ru-RU" dirty="0"/>
              <a:t>( обобщение, </a:t>
            </a:r>
            <a:r>
              <a:rPr lang="ru-RU" dirty="0" smtClean="0"/>
              <a:t>тестирование);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Методы  проекта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22824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1247</TotalTime>
  <Words>2186</Words>
  <Application>Microsoft Office PowerPoint</Application>
  <PresentationFormat>Экран (4:3)</PresentationFormat>
  <Paragraphs>346</Paragraphs>
  <Slides>47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Волна</vt:lpstr>
      <vt:lpstr>                </vt:lpstr>
      <vt:lpstr>Цель   проекта</vt:lpstr>
      <vt:lpstr>                          Задачи</vt:lpstr>
      <vt:lpstr>Актуальность</vt:lpstr>
      <vt:lpstr>Проблема</vt:lpstr>
      <vt:lpstr>Объект</vt:lpstr>
      <vt:lpstr>Предмет</vt:lpstr>
      <vt:lpstr>Гипотеза</vt:lpstr>
      <vt:lpstr>Методы  проекта</vt:lpstr>
      <vt:lpstr>Основополагающие принципы проекта: </vt:lpstr>
      <vt:lpstr>Новизна данного проекта продиктована следующими факторами:</vt:lpstr>
      <vt:lpstr>Формы обучения</vt:lpstr>
      <vt:lpstr>Современные образовательные технологии: </vt:lpstr>
      <vt:lpstr>Ожидаемые результаты: </vt:lpstr>
      <vt:lpstr>Тип   проекта</vt:lpstr>
      <vt:lpstr> Практическая   значимость  </vt:lpstr>
      <vt:lpstr>Срок реализации                                  Кадровое обеспечение</vt:lpstr>
      <vt:lpstr>Реализация</vt:lpstr>
      <vt:lpstr>Перспективы дальнейшего развития: </vt:lpstr>
      <vt:lpstr>Вступление</vt:lpstr>
      <vt:lpstr>      Темы для изучения за курс  5  класса.</vt:lpstr>
      <vt:lpstr>Имя  существительное</vt:lpstr>
      <vt:lpstr> имя  существительное</vt:lpstr>
      <vt:lpstr>Имя прилагательное</vt:lpstr>
      <vt:lpstr>  имя   прилагательные</vt:lpstr>
      <vt:lpstr>Глагол</vt:lpstr>
      <vt:lpstr>Предлагаемые задания к  теме «Глагол»</vt:lpstr>
      <vt:lpstr>Пословицы с глаголами.</vt:lpstr>
      <vt:lpstr>имя числительное</vt:lpstr>
      <vt:lpstr>Разделы, изучаемые в 6 классе.</vt:lpstr>
      <vt:lpstr>Лексика</vt:lpstr>
      <vt:lpstr> местоимения Разряды местоимений</vt:lpstr>
      <vt:lpstr>Словообразование</vt:lpstr>
      <vt:lpstr> Чередующиеся гласные  в корне –РАСТ-, -РОСТ-,-ГАР-, -ГОР-. Разносклоняемые имена  существительные..Род имени существительного.</vt:lpstr>
      <vt:lpstr>Разделы, изучаемые в 7  классе</vt:lpstr>
      <vt:lpstr>Морфология(наречие, причастие, служебные части речи, частицы)</vt:lpstr>
      <vt:lpstr>Способы связи слов в словосочетании (согласование, управление, примыкание) </vt:lpstr>
      <vt:lpstr>Типы сказуемого простое глагольное сказуемое, составное глагольное сказуемое, составное именное сказуемое)</vt:lpstr>
      <vt:lpstr>Односоставные предложения</vt:lpstr>
      <vt:lpstr>8 класс.Сложные предложения   бессоюзное сложное предложение, сложносочинённое предложение, сложноподчинённое предложение  </vt:lpstr>
      <vt:lpstr>Пословицы о труде сложное предложение</vt:lpstr>
      <vt:lpstr>Пословицы о труде сложное предложение</vt:lpstr>
      <vt:lpstr>Пословицы о труде сложное предложение</vt:lpstr>
      <vt:lpstr>Пословицы о труде сложное предложение </vt:lpstr>
      <vt:lpstr>Пословицы о труде сложное предложение</vt:lpstr>
      <vt:lpstr>Пословицы о труде, которые можно применить в  обучении</vt:lpstr>
      <vt:lpstr>Найди пару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«Агрокомпоненты на уроках русского   языка»</dc:title>
  <dc:creator>1</dc:creator>
  <cp:lastModifiedBy>1</cp:lastModifiedBy>
  <cp:revision>72</cp:revision>
  <dcterms:created xsi:type="dcterms:W3CDTF">2016-11-30T06:55:09Z</dcterms:created>
  <dcterms:modified xsi:type="dcterms:W3CDTF">2018-03-29T01:16:19Z</dcterms:modified>
</cp:coreProperties>
</file>