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72" r:id="rId6"/>
    <p:sldId id="281" r:id="rId7"/>
    <p:sldId id="279" r:id="rId8"/>
    <p:sldId id="277" r:id="rId9"/>
    <p:sldId id="276" r:id="rId10"/>
    <p:sldId id="275" r:id="rId11"/>
    <p:sldId id="273" r:id="rId12"/>
    <p:sldId id="266" r:id="rId13"/>
    <p:sldId id="286" r:id="rId14"/>
    <p:sldId id="287" r:id="rId15"/>
    <p:sldId id="265" r:id="rId16"/>
    <p:sldId id="264" r:id="rId17"/>
    <p:sldId id="262" r:id="rId18"/>
    <p:sldId id="270" r:id="rId19"/>
    <p:sldId id="288" r:id="rId20"/>
    <p:sldId id="289" r:id="rId21"/>
    <p:sldId id="290" r:id="rId22"/>
    <p:sldId id="260" r:id="rId23"/>
    <p:sldId id="291" r:id="rId24"/>
    <p:sldId id="292" r:id="rId25"/>
    <p:sldId id="259" r:id="rId26"/>
    <p:sldId id="263" r:id="rId27"/>
    <p:sldId id="285" r:id="rId28"/>
  </p:sldIdLst>
  <p:sldSz cx="9144000" cy="6858000" type="screen4x3"/>
  <p:notesSz cx="6858000" cy="9144000"/>
  <p:embeddedFontLst>
    <p:embeddedFont>
      <p:font typeface="Georgia" panose="02040502050405020303" pitchFamily="18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6E45"/>
    <a:srgbClr val="265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727" autoAdjust="0"/>
  </p:normalViewPr>
  <p:slideViewPr>
    <p:cSldViewPr>
      <p:cViewPr>
        <p:scale>
          <a:sx n="73" d="100"/>
          <a:sy n="73" d="100"/>
        </p:scale>
        <p:origin x="-3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48F34-22D3-45F4-9744-1129621BC6A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0E1-11BD-4901-A928-08B12E575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48F34-22D3-45F4-9744-1129621BC6A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0E1-11BD-4901-A928-08B12E575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48F34-22D3-45F4-9744-1129621BC6A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0E1-11BD-4901-A928-08B12E575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48F34-22D3-45F4-9744-1129621BC6A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0E1-11BD-4901-A928-08B12E575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48F34-22D3-45F4-9744-1129621BC6A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0E1-11BD-4901-A928-08B12E575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48F34-22D3-45F4-9744-1129621BC6A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0E1-11BD-4901-A928-08B12E575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48F34-22D3-45F4-9744-1129621BC6A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0E1-11BD-4901-A928-08B12E575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48F34-22D3-45F4-9744-1129621BC6A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0E1-11BD-4901-A928-08B12E575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48F34-22D3-45F4-9744-1129621BC6A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0E1-11BD-4901-A928-08B12E575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48F34-22D3-45F4-9744-1129621BC6A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0E1-11BD-4901-A928-08B12E575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48F34-22D3-45F4-9744-1129621BC6A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0E1-11BD-4901-A928-08B12E575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48F34-22D3-45F4-9744-1129621BC6A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810E1-11BD-4901-A928-08B12E5758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http://www.logopedmaster.ru/UserFiles/image2(2).jpeg" TargetMode="External"/><Relationship Id="rId5" Type="http://schemas.openxmlformats.org/officeDocument/2006/relationships/image" Target="../media/image7.jpeg"/><Relationship Id="rId4" Type="http://schemas.openxmlformats.org/officeDocument/2006/relationships/image" Target="http://www.logopedmaster.ru/UserFiles/image1(3).jpe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98" y="0"/>
            <a:ext cx="9171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1490008"/>
            <a:ext cx="7272808" cy="1569660"/>
          </a:xfrm>
          <a:prstGeom prst="rect">
            <a:avLst/>
          </a:prstGeom>
          <a:noFill/>
          <a:effectLst>
            <a:outerShdw blurRad="25400" dist="12700" dir="2700000" algn="tl" rotWithShape="0">
              <a:schemeClr val="accent3">
                <a:lumMod val="50000"/>
                <a:alpha val="5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  <a:latin typeface="Georgia" pitchFamily="18" charset="0"/>
              </a:rPr>
              <a:t>Тема: «Постановка звука </a:t>
            </a:r>
            <a:r>
              <a:rPr lang="en-US" sz="4800" b="1" i="1" dirty="0" smtClean="0">
                <a:solidFill>
                  <a:srgbClr val="FF0000"/>
                </a:solidFill>
                <a:latin typeface="Georgia" pitchFamily="18" charset="0"/>
              </a:rPr>
              <a:t>[</a:t>
            </a:r>
            <a:r>
              <a:rPr lang="ru-RU" sz="4800" b="1" i="1" dirty="0" smtClean="0">
                <a:solidFill>
                  <a:srgbClr val="FF0000"/>
                </a:solidFill>
                <a:latin typeface="Georgia" pitchFamily="18" charset="0"/>
              </a:rPr>
              <a:t>Ш</a:t>
            </a:r>
            <a:r>
              <a:rPr lang="en-US" sz="4800" b="1" i="1" dirty="0" smtClean="0">
                <a:solidFill>
                  <a:srgbClr val="FF0000"/>
                </a:solidFill>
                <a:latin typeface="Georgia" pitchFamily="18" charset="0"/>
              </a:rPr>
              <a:t>]</a:t>
            </a:r>
            <a:r>
              <a:rPr lang="ru-RU" sz="4800" b="1" i="1" dirty="0" smtClean="0">
                <a:solidFill>
                  <a:srgbClr val="FF0000"/>
                </a:solidFill>
                <a:latin typeface="Georgia" pitchFamily="18" charset="0"/>
              </a:rPr>
              <a:t>»</a:t>
            </a:r>
            <a:endParaRPr lang="ru-RU" sz="48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5936" y="4221088"/>
            <a:ext cx="4214810" cy="492443"/>
          </a:xfrm>
          <a:prstGeom prst="rect">
            <a:avLst/>
          </a:prstGeom>
          <a:noFill/>
          <a:effectLst>
            <a:outerShdw blurRad="25400" dist="12700" dir="2700000" algn="tl" rotWithShape="0">
              <a:schemeClr val="accent3">
                <a:lumMod val="50000"/>
                <a:alpha val="5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</a:rPr>
              <a:t>Выполнила: Гайсина А.Р.</a:t>
            </a:r>
            <a:r>
              <a:rPr lang="ru-RU" sz="2600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18613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4392" y="671790"/>
            <a:ext cx="2502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  <a:t>«ЛОШАДКА» </a:t>
            </a:r>
            <a:endParaRPr lang="ru-RU" sz="24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4391" y="1256985"/>
            <a:ext cx="35555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Сделать упражнение «Грибок» , максимально открыть рот, не открывая языка от неба, затем щелкнуть языком.</a:t>
            </a:r>
          </a:p>
        </p:txBody>
      </p:sp>
      <p:pic>
        <p:nvPicPr>
          <p:cNvPr id="6" name="Содержимое 6" descr="IMG_7580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512" y="2457314"/>
            <a:ext cx="3600400" cy="24007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05691" y="717956"/>
            <a:ext cx="2380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Georgia" pitchFamily="18" charset="0"/>
              </a:rPr>
              <a:t>«ЛОДОЧКА»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72793" y="1256985"/>
            <a:ext cx="3815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itchFamily="18" charset="0"/>
              </a:rPr>
              <a:t>Упражнение «Лопаточка», кончик и боковые края языка загнуть вверх. Язык высоко не поднимать.</a:t>
            </a:r>
          </a:p>
        </p:txBody>
      </p:sp>
      <p:pic>
        <p:nvPicPr>
          <p:cNvPr id="11" name="Содержимое 6" descr="IMG_7587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71367" y="2457314"/>
            <a:ext cx="3617058" cy="2411846"/>
          </a:xfrm>
          <a:prstGeom prst="rect">
            <a:avLst/>
          </a:prstGeom>
        </p:spPr>
      </p:pic>
      <p:pic>
        <p:nvPicPr>
          <p:cNvPr id="11268" name="Picture 4" descr="https://i.artfile.me/wallpaper/30-06-2018/8000x5634/vektornaya-grafika-tehnika--equipment-fo-13581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53136"/>
            <a:ext cx="2644901" cy="1962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97153"/>
            <a:ext cx="2232248" cy="163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332656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Упражнения для развития дыхания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204864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56094"/>
            <a:ext cx="7344816" cy="46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493" y="332656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Упражнения на развитие фонематического слуха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.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39552" y="1431715"/>
            <a:ext cx="79208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08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Найди букву Ш. Вспомни, как правильно произносится звук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Ш.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Выбери дорожку,  прямую или волнистую. Веди пальчиком по дорожке, называя слова. Не забывай правильно произносить звук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Ш.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495559" y="896932"/>
            <a:ext cx="4218560" cy="741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493" y="332656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Назови картинки</a:t>
            </a:r>
            <a:endParaRPr lang="ru-RU" sz="20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39552" y="1708714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08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79981"/>
            <a:ext cx="19018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41" y="1539552"/>
            <a:ext cx="16160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173196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539553"/>
            <a:ext cx="2109787" cy="171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1832993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17" y="3934072"/>
            <a:ext cx="159067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09" y="4013446"/>
            <a:ext cx="1901825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13446"/>
            <a:ext cx="1965771" cy="177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5573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493" y="332656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Помоги Наташе найти слова со звуком Ш</a:t>
            </a:r>
            <a:endParaRPr lang="ru-RU" sz="20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39552" y="1708714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08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12849"/>
            <a:ext cx="2316163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703" y="1893380"/>
            <a:ext cx="19018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06029"/>
            <a:ext cx="19018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874" y="4281488"/>
            <a:ext cx="201771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14831"/>
            <a:ext cx="1971450" cy="177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366" y="4433888"/>
            <a:ext cx="17256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3604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" y="30777"/>
            <a:ext cx="92822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26064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Автоматизация звука 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[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Ш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]</a:t>
            </a:r>
            <a:endParaRPr lang="ru-RU" sz="3600" b="1" i="1" dirty="0" smtClean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в слогах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843950"/>
            <a:ext cx="194421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прямых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ша-ша-ша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шо-шо-шо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шу-шу-шу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ши-ши-ши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-шу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-шу-ши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шу-ши-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-шу-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1889878"/>
            <a:ext cx="31500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обратных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ш-аш-аш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ош-ош-ош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уш-уш-уш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иш-иш-иш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аш-ош-уш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ош-уш-иш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уш-иш-аш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иш-аш-ош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аш-уш-ош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9873" y="1556792"/>
            <a:ext cx="36724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стечением согласных</a:t>
            </a:r>
          </a:p>
          <a:p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шта-што-шту-шты</a:t>
            </a:r>
            <a:endParaRPr lang="ru-RU" sz="1600" dirty="0">
              <a:solidFill>
                <a:srgbClr val="000000"/>
              </a:solidFill>
            </a:endParaRPr>
          </a:p>
          <a:p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што-шту-шты-шта</a:t>
            </a:r>
            <a:endParaRPr lang="ru-RU" sz="1600" dirty="0">
              <a:solidFill>
                <a:srgbClr val="000000"/>
              </a:solidFill>
            </a:endParaRPr>
          </a:p>
          <a:p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шту-шты-шта-што</a:t>
            </a:r>
            <a:endParaRPr lang="ru-RU" sz="1600" dirty="0">
              <a:solidFill>
                <a:srgbClr val="000000"/>
              </a:solidFill>
            </a:endParaRPr>
          </a:p>
          <a:p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шты-шта-што-шту</a:t>
            </a:r>
            <a:endParaRPr lang="ru-RU" sz="1600" dirty="0">
              <a:solidFill>
                <a:srgbClr val="000000"/>
              </a:solidFill>
            </a:endParaRPr>
          </a:p>
          <a:p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ашт-ошт-ушт-ышт</a:t>
            </a:r>
            <a:endParaRPr lang="ru-RU" sz="1600" dirty="0">
              <a:solidFill>
                <a:srgbClr val="000000"/>
              </a:solidFill>
            </a:endParaRPr>
          </a:p>
          <a:p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ошт-ушт-ышт-ашт</a:t>
            </a:r>
            <a:endParaRPr lang="ru-RU" sz="1600" dirty="0">
              <a:solidFill>
                <a:srgbClr val="000000"/>
              </a:solidFill>
            </a:endParaRPr>
          </a:p>
          <a:p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ушт-ышт-ашт-ышт</a:t>
            </a:r>
            <a:endParaRPr lang="ru-RU" sz="1600" dirty="0">
              <a:solidFill>
                <a:srgbClr val="000000"/>
              </a:solidFill>
            </a:endParaRPr>
          </a:p>
          <a:p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ышт-ашт-ошт-ушт</a:t>
            </a:r>
            <a:endParaRPr lang="ru-RU" sz="1600" dirty="0">
              <a:solidFill>
                <a:srgbClr val="000000"/>
              </a:solidFill>
            </a:endParaRPr>
          </a:p>
          <a:p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тша-тшо-тшу-тши</a:t>
            </a:r>
            <a:endParaRPr lang="ru-RU" sz="1600" dirty="0">
              <a:solidFill>
                <a:srgbClr val="000000"/>
              </a:solidFill>
            </a:endParaRPr>
          </a:p>
          <a:p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тшо-тшу-тши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–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тша</a:t>
            </a:r>
            <a:endParaRPr lang="ru-RU" sz="1600" dirty="0">
              <a:solidFill>
                <a:srgbClr val="000000"/>
              </a:solidFill>
            </a:endParaRPr>
          </a:p>
          <a:p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тшу-тши-тша-тшо</a:t>
            </a:r>
            <a:endParaRPr lang="ru-RU" sz="1600" dirty="0">
              <a:solidFill>
                <a:srgbClr val="000000"/>
              </a:solidFill>
            </a:endParaRPr>
          </a:p>
          <a:p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тши-тша-тшо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–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тшу</a:t>
            </a:r>
            <a:endParaRPr lang="ru-RU" sz="1600" dirty="0">
              <a:solidFill>
                <a:srgbClr val="000000"/>
              </a:solidFill>
            </a:endParaRPr>
          </a:p>
          <a:p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шка-шко-шку-шкы</a:t>
            </a:r>
            <a:endParaRPr lang="ru-RU" sz="1600" dirty="0">
              <a:solidFill>
                <a:srgbClr val="000000"/>
              </a:solidFill>
            </a:endParaRPr>
          </a:p>
          <a:p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шко-шку-шкы-шка</a:t>
            </a:r>
            <a:endParaRPr lang="ru-RU" sz="1600" dirty="0">
              <a:solidFill>
                <a:srgbClr val="000000"/>
              </a:solidFill>
            </a:endParaRPr>
          </a:p>
          <a:p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шку-шкы-шка-шко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26064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Автоматизация звука 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[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Ш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]</a:t>
            </a:r>
            <a:endParaRPr lang="ru-RU" sz="3600" b="1" i="1" dirty="0" smtClean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в словах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4572000" y="1844824"/>
            <a:ext cx="435597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Упражнение «Волшебная палочка»*.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Дотрагиваясь волшебной палочкой до каждой картинки, измени их названия по образцу.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Образец: шина — шины.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Какие слова не изменились?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Упражнение «Мой, моя, мои, моё»*.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Назови только те картинки, про которые можно ска­зать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мой (моя, мои). (Составь словосочетания по образцу. Образец: мой шиповник...)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Упражнение «Чего не стало?»*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Рассмотри и запомни картинки. Я закрою одну картинку волшебным экраном, а ты посмотри и скажи, чего не стало.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(Упражнение повторя­ется несколько раз.)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-3564904" y="1413987"/>
            <a:ext cx="7978638" cy="4163722"/>
            <a:chOff x="2871" y="5927"/>
            <a:chExt cx="16833" cy="8291"/>
          </a:xfrm>
        </p:grpSpPr>
        <p:pic>
          <p:nvPicPr>
            <p:cNvPr id="25603" name="Picture 3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-427" r="427"/>
            <a:stretch/>
          </p:blipFill>
          <p:spPr bwMode="auto">
            <a:xfrm>
              <a:off x="10460" y="5927"/>
              <a:ext cx="9244" cy="8291"/>
            </a:xfrm>
            <a:prstGeom prst="rect">
              <a:avLst/>
            </a:prstGeom>
            <a:noFill/>
          </p:spPr>
        </p:pic>
        <p:sp>
          <p:nvSpPr>
            <p:cNvPr id="25604" name="Text Box 4"/>
            <p:cNvSpPr txBox="1">
              <a:spLocks noChangeArrowheads="1"/>
            </p:cNvSpPr>
            <p:nvPr/>
          </p:nvSpPr>
          <p:spPr bwMode="auto">
            <a:xfrm>
              <a:off x="2871" y="13488"/>
              <a:ext cx="7589" cy="187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26064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Автоматизация звука 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[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Ш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]</a:t>
            </a:r>
            <a:endParaRPr lang="ru-RU" sz="3600" b="1" i="1" dirty="0" smtClean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в словосочетаниях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67544" y="1484784"/>
            <a:ext cx="81369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Упражнение «Придумай сам».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Послушай мои вопросы. Подбери к ним как можно боль­ше ответов.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Образец: Шкаф какой? — Большой, вместительный, деревянный...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348880"/>
            <a:ext cx="6120680" cy="43353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Автоматизация звука 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[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Ш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]</a:t>
            </a:r>
            <a:endParaRPr lang="ru-RU" sz="3600" b="1" i="1" dirty="0" smtClean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в предложениях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39552" y="1346285"/>
            <a:ext cx="81369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Упражнение «Составь предложение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».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Выбери любое слово-картинку и составь с ним предложение.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Образец: На стене висит яркая </a:t>
            </a:r>
            <a:r>
              <a:rPr kumimoji="0" lang="ru-RU" b="0" i="1" u="sng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афиша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204864"/>
            <a:ext cx="6120680" cy="43113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Автоматизация звука 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[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Ш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]</a:t>
            </a:r>
            <a:endParaRPr lang="ru-RU" sz="3600" b="1" i="1" dirty="0" smtClean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в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3600" b="1" i="1" dirty="0" err="1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ч</a:t>
            </a:r>
            <a:r>
              <a:rPr lang="ru-RU" sz="3600" b="1" i="1" dirty="0" err="1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истоговорках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39552" y="1623284"/>
            <a:ext cx="8136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623284"/>
            <a:ext cx="6572250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2427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175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9632" y="54868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Georgia" pitchFamily="18" charset="0"/>
              </a:rPr>
              <a:t>Артикуляция звука [Ш]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1412776"/>
            <a:ext cx="56886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При произнесении звука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Ш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 органы речи принимают следующее положение: </a:t>
            </a:r>
          </a:p>
          <a:p>
            <a:pPr lvl="0">
              <a:buFont typeface="Wingdings" pitchFamily="2" charset="2"/>
              <a:buChar char="v"/>
            </a:pP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губы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несколько выдвинуты вперед; </a:t>
            </a:r>
          </a:p>
          <a:p>
            <a:pPr lvl="0"/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кончик языка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поднят к небу (к альвеолам), но не касается его, образуя щель; </a:t>
            </a:r>
          </a:p>
          <a:p>
            <a:pPr lvl="0">
              <a:buFont typeface="Wingdings" pitchFamily="2" charset="2"/>
              <a:buChar char="v"/>
            </a:pP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боковые края языка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прижимаются изнутри к верхним коренным зубам или твердому небу, не пропуская по бокам струю выдыхаемого воздуха. Таким образом, язык принимает форму ковшика или чашечки. </a:t>
            </a:r>
          </a:p>
          <a:p>
            <a:pPr lvl="0">
              <a:buFont typeface="Wingdings" pitchFamily="2" charset="2"/>
              <a:buChar char="v"/>
            </a:pP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голосовые связки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разомкнуты, струя выдыхаемого воздуха свободно проходит между ними; </a:t>
            </a:r>
          </a:p>
          <a:p>
            <a:pPr lvl="0">
              <a:buFont typeface="Wingdings" pitchFamily="2" charset="2"/>
              <a:buChar char="v"/>
            </a:pP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воздушная струя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выдыхается равномерно посередине языка, она сильная, широкая, теплая, легко ощущается тыльной стороной руки, поднесенной ко рту.</a:t>
            </a:r>
          </a:p>
          <a:p>
            <a:endParaRPr lang="ru-RU" dirty="0"/>
          </a:p>
        </p:txBody>
      </p:sp>
      <p:pic>
        <p:nvPicPr>
          <p:cNvPr id="1026" name="Picture 2" descr="profili-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559181"/>
            <a:ext cx="3075707" cy="3567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Автоматизация звука 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[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Ш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]</a:t>
            </a:r>
            <a:endParaRPr lang="ru-RU" sz="3600" b="1" i="1" dirty="0" smtClean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в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3600" b="1" i="1" dirty="0" err="1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ч</a:t>
            </a:r>
            <a:r>
              <a:rPr lang="ru-RU" sz="3600" b="1" i="1" dirty="0" err="1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истоговорках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39552" y="1623284"/>
            <a:ext cx="8136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33269"/>
            <a:ext cx="5814877" cy="431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50688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Автоматизация звука 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[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Ш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]</a:t>
            </a:r>
            <a:endParaRPr lang="ru-RU" sz="3600" b="1" i="1" dirty="0" smtClean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в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3600" b="1" i="1" dirty="0" err="1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ч</a:t>
            </a:r>
            <a:r>
              <a:rPr lang="ru-RU" sz="3600" b="1" i="1" dirty="0" err="1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истоговорках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39552" y="1623284"/>
            <a:ext cx="8136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97" y="1623284"/>
            <a:ext cx="6844614" cy="483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22033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88640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Автоматизация звука 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[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Ш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]</a:t>
            </a:r>
            <a:endParaRPr lang="ru-RU" sz="3600" b="1" i="1" dirty="0" smtClean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в загадках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83568" y="1420997"/>
            <a:ext cx="78488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Упражнение «Загадки».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Послушай и отгадай загадки. Справиться с заданием тебе по­могут картинки. Соедини загадки с картинками-отгадками.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2420888"/>
            <a:ext cx="33843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Сижу верхом, не знаю на ком,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Знакомца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встречу – соскочу, привечу.  (Шапка)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☼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Ношу на голове поля,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вовсе не земля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(Шляпа)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☼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одного бока – лес,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другого – поле.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замерзнешь в ней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городе, ни в поле.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Шуба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988" y="2034094"/>
            <a:ext cx="2011988" cy="2052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94" y="3305339"/>
            <a:ext cx="1985971" cy="1985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748" y="4382057"/>
            <a:ext cx="1708468" cy="1818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05091" y="1988746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u="sng" dirty="0"/>
              <a:t>В начале слова</a:t>
            </a:r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88640"/>
            <a:ext cx="7992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i="1" dirty="0" smtClean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Автоматизация 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звука 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[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Ш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]</a:t>
            </a:r>
            <a:endParaRPr lang="ru-RU" sz="3600" b="1" i="1" dirty="0" smtClean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в загадках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3020" y="227687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лапки, а в лапках царапки.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(Кошка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брюшка, четыре ушка.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Подушка)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подружки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похожи друг на дружку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они сидят друг в дружке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всего одна игрушка. В середине слова.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Матрешка)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005772"/>
            <a:ext cx="1657644" cy="1727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77" y="2942269"/>
            <a:ext cx="1995755" cy="1808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332" y="4362590"/>
            <a:ext cx="2107206" cy="2107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43986" y="2005461"/>
            <a:ext cx="1952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u="sng" dirty="0">
                <a:solidFill>
                  <a:srgbClr val="000000"/>
                </a:solidFill>
                <a:latin typeface="Times New Roman"/>
              </a:rPr>
              <a:t>В середине слова.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610852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54" y="1625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88640"/>
            <a:ext cx="7992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i="1" dirty="0" smtClean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Автоматизация 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звука 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[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Ш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]</a:t>
            </a:r>
            <a:endParaRPr lang="ru-RU" sz="3600" b="1" i="1" dirty="0" smtClean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в загадках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05091" y="1988746"/>
            <a:ext cx="1592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u="sng" dirty="0"/>
              <a:t>В </a:t>
            </a:r>
            <a:r>
              <a:rPr lang="ru-RU" b="1" i="1" u="sng" dirty="0" smtClean="0"/>
              <a:t>конце слова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559387"/>
            <a:ext cx="36724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Белые горошки на зелёной ножке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Ландыш)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никому не мила.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Мышь)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деревянной рубашке,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Бежит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бумажке.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художник –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твой друг надёжный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(Карандаш)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241" y="2014900"/>
            <a:ext cx="1433458" cy="2125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46" y="2780928"/>
            <a:ext cx="1730781" cy="1958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210" y="4293096"/>
            <a:ext cx="1670780" cy="1670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1609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26064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Автоматизация звука 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[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Ш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]</a:t>
            </a:r>
            <a:endParaRPr lang="ru-RU" sz="3600" b="1" i="1" dirty="0" smtClean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в стихах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t="16898" r="4023" b="4647"/>
          <a:stretch/>
        </p:blipFill>
        <p:spPr bwMode="auto">
          <a:xfrm>
            <a:off x="943896" y="1460978"/>
            <a:ext cx="7228503" cy="429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188640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Автоматизация звука 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[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Ш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]</a:t>
            </a:r>
            <a:endParaRPr lang="ru-RU" sz="3600" b="1" i="1" dirty="0" smtClean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в текстах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5436096" y="1634898"/>
            <a:ext cx="370790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Georgia" pitchFamily="18" charset="0"/>
              </a:rPr>
              <a:t>Упражнение «Пересказ с картинками». </a:t>
            </a:r>
            <a:r>
              <a:rPr lang="ru-RU" dirty="0" smtClean="0">
                <a:latin typeface="Georgia" pitchFamily="18" charset="0"/>
              </a:rPr>
              <a:t>Повтори предложения, заменяя картинки сло­вами. Перескажи каждый рассказ с самого начала. Придумай названия рассказам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7829"/>
            <a:ext cx="5364088" cy="537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404664"/>
            <a:ext cx="6907660" cy="2880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2700">
                <a:solidFill>
                  <a:srgbClr val="FFC000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548680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Georgia" pitchFamily="18" charset="0"/>
              </a:rPr>
              <a:t>Постановка звука </a:t>
            </a:r>
            <a:r>
              <a:rPr lang="en-US" sz="4000" b="1" i="1" dirty="0" smtClean="0">
                <a:solidFill>
                  <a:srgbClr val="C00000"/>
                </a:solidFill>
                <a:latin typeface="Georgia" pitchFamily="18" charset="0"/>
              </a:rPr>
              <a:t>[</a:t>
            </a:r>
            <a:r>
              <a:rPr lang="ru-RU" sz="4000" b="1" i="1" dirty="0" smtClean="0">
                <a:solidFill>
                  <a:srgbClr val="C00000"/>
                </a:solidFill>
                <a:latin typeface="Georgia" pitchFamily="18" charset="0"/>
              </a:rPr>
              <a:t>Ш</a:t>
            </a:r>
            <a:r>
              <a:rPr lang="en-US" sz="4000" b="1" i="1" dirty="0" smtClean="0">
                <a:solidFill>
                  <a:srgbClr val="C00000"/>
                </a:solidFill>
                <a:latin typeface="Georgia" pitchFamily="18" charset="0"/>
              </a:rPr>
              <a:t>]</a:t>
            </a:r>
            <a:endParaRPr lang="ru-RU" sz="40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84784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u="sng" dirty="0" smtClean="0">
                <a:latin typeface="Georgia" pitchFamily="18" charset="0"/>
              </a:rPr>
              <a:t>По подражанию</a:t>
            </a:r>
            <a:endParaRPr lang="ru-RU" sz="2000" u="sng" dirty="0"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2060848"/>
            <a:ext cx="738082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Georgia" pitchFamily="18" charset="0"/>
              </a:rPr>
              <a:t>Ребенок поднимает язык в «чашечку». Губы при этом вытянуты вперед, рот приоткрыт. Логопед предлагает подуть на язычок. Получается звук /Ш/. </a:t>
            </a:r>
          </a:p>
        </p:txBody>
      </p:sp>
      <p:pic>
        <p:nvPicPr>
          <p:cNvPr id="6" name="Picture 5" descr="5_12477424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340091"/>
            <a:ext cx="3456384" cy="330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548680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Georgia" pitchFamily="18" charset="0"/>
              </a:rPr>
              <a:t>   Механический способ</a:t>
            </a:r>
            <a:endParaRPr lang="ru-RU" sz="40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1412776"/>
            <a:ext cx="684076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0"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u-RU" dirty="0" smtClean="0">
                <a:latin typeface="Georgia" pitchFamily="18" charset="0"/>
                <a:cs typeface="Times New Roman" pitchFamily="18" charset="0"/>
              </a:rPr>
              <a:t>Пробуем произносить слог </a:t>
            </a:r>
            <a:r>
              <a:rPr lang="ru-RU" i="1" dirty="0" smtClean="0">
                <a:latin typeface="Georgia" pitchFamily="18" charset="0"/>
                <a:cs typeface="Times New Roman" pitchFamily="18" charset="0"/>
              </a:rPr>
              <a:t>«</a:t>
            </a:r>
            <a:r>
              <a:rPr lang="ru-RU" i="1" dirty="0" err="1" smtClean="0">
                <a:latin typeface="Georgia" pitchFamily="18" charset="0"/>
                <a:cs typeface="Times New Roman" pitchFamily="18" charset="0"/>
              </a:rPr>
              <a:t>са</a:t>
            </a:r>
            <a:r>
              <a:rPr lang="ru-RU" i="1" dirty="0" smtClean="0">
                <a:latin typeface="Georgia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Georgia" pitchFamily="18" charset="0"/>
                <a:cs typeface="Times New Roman" pitchFamily="18" charset="0"/>
              </a:rPr>
              <a:t>при верхнем положении языка.</a:t>
            </a:r>
          </a:p>
          <a:p>
            <a:pPr marL="216000" indent="0"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u-RU" dirty="0" smtClean="0">
                <a:latin typeface="Georgia" pitchFamily="18" charset="0"/>
                <a:cs typeface="Times New Roman" pitchFamily="18" charset="0"/>
              </a:rPr>
              <a:t>Произносим слог </a:t>
            </a:r>
            <a:r>
              <a:rPr lang="ru-RU" i="1" dirty="0" smtClean="0">
                <a:latin typeface="Georgia" pitchFamily="18" charset="0"/>
                <a:cs typeface="Times New Roman" pitchFamily="18" charset="0"/>
              </a:rPr>
              <a:t>«</a:t>
            </a:r>
            <a:r>
              <a:rPr lang="ru-RU" i="1" dirty="0" err="1" smtClean="0">
                <a:latin typeface="Georgia" pitchFamily="18" charset="0"/>
                <a:cs typeface="Times New Roman" pitchFamily="18" charset="0"/>
              </a:rPr>
              <a:t>са</a:t>
            </a:r>
            <a:r>
              <a:rPr lang="ru-RU" i="1" dirty="0" smtClean="0">
                <a:latin typeface="Georgia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Georgia" pitchFamily="18" charset="0"/>
                <a:cs typeface="Times New Roman" pitchFamily="18" charset="0"/>
              </a:rPr>
              <a:t>и зондом (шпателем, черенком ложки) поднимаем язык вверх</a:t>
            </a:r>
          </a:p>
          <a:p>
            <a:pPr marL="216000" indent="0"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u-RU" dirty="0" smtClean="0">
                <a:latin typeface="Georgia" pitchFamily="18" charset="0"/>
                <a:cs typeface="Times New Roman" pitchFamily="18" charset="0"/>
              </a:rPr>
              <a:t>Просим произнести несколько раз слог </a:t>
            </a:r>
            <a:r>
              <a:rPr lang="ru-RU" i="1" dirty="0" smtClean="0">
                <a:latin typeface="Georgia" pitchFamily="18" charset="0"/>
                <a:cs typeface="Times New Roman" pitchFamily="18" charset="0"/>
              </a:rPr>
              <a:t>«</a:t>
            </a:r>
            <a:r>
              <a:rPr lang="ru-RU" i="1" dirty="0" err="1" smtClean="0">
                <a:latin typeface="Georgia" pitchFamily="18" charset="0"/>
                <a:cs typeface="Times New Roman" pitchFamily="18" charset="0"/>
              </a:rPr>
              <a:t>ра</a:t>
            </a:r>
            <a:r>
              <a:rPr lang="ru-RU" i="1" dirty="0" smtClean="0">
                <a:latin typeface="Georgia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Georgia" pitchFamily="18" charset="0"/>
                <a:cs typeface="Times New Roman" pitchFamily="18" charset="0"/>
              </a:rPr>
              <a:t>или </a:t>
            </a:r>
            <a:r>
              <a:rPr lang="ru-RU" i="1" dirty="0" smtClean="0">
                <a:latin typeface="Georgia" pitchFamily="18" charset="0"/>
                <a:cs typeface="Times New Roman" pitchFamily="18" charset="0"/>
              </a:rPr>
              <a:t>«</a:t>
            </a:r>
            <a:r>
              <a:rPr lang="ru-RU" i="1" dirty="0" err="1" smtClean="0">
                <a:latin typeface="Georgia" pitchFamily="18" charset="0"/>
                <a:cs typeface="Times New Roman" pitchFamily="18" charset="0"/>
              </a:rPr>
              <a:t>ррр</a:t>
            </a:r>
            <a:r>
              <a:rPr lang="ru-RU" i="1" dirty="0" smtClean="0">
                <a:latin typeface="Georgia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Georgia" pitchFamily="18" charset="0"/>
                <a:cs typeface="Times New Roman" pitchFamily="18" charset="0"/>
              </a:rPr>
              <a:t>и убираем вибрацию, прижимая язык к небу зондом, шпателем и т.д.</a:t>
            </a:r>
          </a:p>
          <a:p>
            <a:endParaRPr lang="ru-RU" dirty="0"/>
          </a:p>
        </p:txBody>
      </p:sp>
      <p:pic>
        <p:nvPicPr>
          <p:cNvPr id="2050" name="Picture 2" descr="C:\Users\Admin\Pictures\эммммм\не трогать мои картинки))\1338970883_0b079ad63dbae815aab0feab9fbdc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997" y="3635212"/>
            <a:ext cx="4112005" cy="30840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70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4868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  Артикуляционная гимнастика  </a:t>
            </a:r>
            <a:endParaRPr lang="ru-RU" sz="3200" b="1" i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70046" y="1340768"/>
            <a:ext cx="3735318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  <a:t>«Лягушка-Хоботок»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2029373"/>
            <a:ext cx="646246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latin typeface="Georgia" pitchFamily="18" charset="0"/>
              </a:rPr>
              <a:t>Потяну я как лягушка,                  Подражаю я слону,</a:t>
            </a:r>
          </a:p>
          <a:p>
            <a:pPr>
              <a:lnSpc>
                <a:spcPct val="80000"/>
              </a:lnSpc>
            </a:pPr>
            <a:r>
              <a:rPr lang="ru-RU" dirty="0" smtClean="0">
                <a:latin typeface="Georgia" pitchFamily="18" charset="0"/>
              </a:rPr>
              <a:t>Свои губы прямо к ушкам.           Губы хоботом тяну.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6" name="Picture 4" descr="артикуляционная гимнастика (улыбка)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722990" y="3127779"/>
            <a:ext cx="288032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артикуляционная гимнастика трубочка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5292080" y="3127779"/>
            <a:ext cx="293763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30" y="-55068"/>
            <a:ext cx="9212948" cy="691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3807" y="727733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  <a:t>«ЛОПАТОЧКА»  </a:t>
            </a:r>
            <a:endParaRPr lang="ru-RU" sz="24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442394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Высунуть широкий язык, положить на язык и расслабить. </a:t>
            </a:r>
          </a:p>
        </p:txBody>
      </p:sp>
      <p:pic>
        <p:nvPicPr>
          <p:cNvPr id="6" name="Содержимое 8" descr="IMG_7553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6498" y="2454711"/>
            <a:ext cx="3181406" cy="22077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99842" y="611397"/>
            <a:ext cx="4464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Georgia" pitchFamily="18" charset="0"/>
              </a:rPr>
              <a:t>«ЧАШЕЧКА</a:t>
            </a:r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  <a:t>»</a:t>
            </a:r>
            <a:r>
              <a:rPr lang="ru-RU" sz="2400" dirty="0">
                <a:solidFill>
                  <a:srgbClr val="C00000"/>
                </a:solidFill>
                <a:latin typeface="Georgia" pitchFamily="18" charset="0"/>
              </a:rPr>
              <a:t> </a:t>
            </a:r>
            <a:endParaRPr lang="ru-RU" sz="2400" dirty="0" smtClean="0">
              <a:solidFill>
                <a:srgbClr val="C00000"/>
              </a:solidFill>
              <a:latin typeface="Georgia" pitchFamily="18" charset="0"/>
            </a:endParaRPr>
          </a:p>
          <a:p>
            <a:pPr algn="ctr"/>
            <a:r>
              <a:rPr lang="ru-RU" dirty="0" smtClean="0">
                <a:latin typeface="Georgia" pitchFamily="18" charset="0"/>
              </a:rPr>
              <a:t>Открыть </a:t>
            </a:r>
            <a:r>
              <a:rPr lang="ru-RU" dirty="0">
                <a:latin typeface="Georgia" pitchFamily="18" charset="0"/>
              </a:rPr>
              <a:t>широко рот, широкий язык поднять кверху, потянуться боковыми краями и кончиком языка к верхним </a:t>
            </a:r>
            <a:r>
              <a:rPr lang="ru-RU" dirty="0" smtClean="0">
                <a:latin typeface="Georgia" pitchFamily="18" charset="0"/>
              </a:rPr>
              <a:t>зубам. </a:t>
            </a:r>
            <a:endParaRPr lang="ru-RU" dirty="0">
              <a:latin typeface="Georgia" pitchFamily="18" charset="0"/>
            </a:endParaRPr>
          </a:p>
          <a:p>
            <a:pPr algn="ctr"/>
            <a:endParaRPr lang="ru-RU" sz="2400" b="1" i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endParaRPr lang="ru-RU" sz="24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15667"/>
            <a:ext cx="3240360" cy="215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110" y="4775483"/>
            <a:ext cx="2483768" cy="1944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96" y="4653136"/>
            <a:ext cx="2232248" cy="1908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" y="-27244"/>
            <a:ext cx="9218613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764704"/>
            <a:ext cx="234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  <a:t>«ДУДОЧКА» </a:t>
            </a:r>
            <a:endParaRPr lang="ru-RU" sz="24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467543" y="1197291"/>
            <a:ext cx="4105249" cy="1101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dirty="0" smtClean="0">
                <a:latin typeface="Georgia" pitchFamily="18" charset="0"/>
              </a:rPr>
              <a:t>Высунуть широкий язык, боковые края языка максимально загнуть вверх и подуть в получившуюся «дудочку».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eorgia" pitchFamily="18" charset="0"/>
            </a:endParaRPr>
          </a:p>
        </p:txBody>
      </p:sp>
      <p:pic>
        <p:nvPicPr>
          <p:cNvPr id="6" name="Содержимое 6" descr="IMG_7566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7543" y="2420888"/>
            <a:ext cx="3528393" cy="25274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96136" y="734896"/>
            <a:ext cx="1955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Georgia" pitchFamily="18" charset="0"/>
              </a:rPr>
              <a:t>«</a:t>
            </a:r>
            <a:r>
              <a:rPr lang="ru-RU" sz="2400" b="1" i="1" dirty="0">
                <a:solidFill>
                  <a:srgbClr val="C00000"/>
                </a:solidFill>
                <a:latin typeface="Georgia" pitchFamily="18" charset="0"/>
              </a:rPr>
              <a:t>ГРИБОК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</a:rPr>
              <a:t>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03036" y="1226369"/>
            <a:ext cx="3942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itchFamily="18" charset="0"/>
              </a:rPr>
              <a:t>Присосать к небу широкий язык, раскрыть рот как можно шире, так чтобы</a:t>
            </a:r>
            <a:r>
              <a:rPr lang="ru-RU" dirty="0" smtClean="0">
                <a:latin typeface="Georgia" pitchFamily="18" charset="0"/>
              </a:rPr>
              <a:t>» ножка </a:t>
            </a:r>
            <a:r>
              <a:rPr lang="ru-RU" dirty="0">
                <a:latin typeface="Georgia" pitchFamily="18" charset="0"/>
              </a:rPr>
              <a:t>гриба» (уздечка языка) натянулась.</a:t>
            </a:r>
          </a:p>
        </p:txBody>
      </p:sp>
      <p:pic>
        <p:nvPicPr>
          <p:cNvPr id="11" name="Содержимое 6" descr="IMG_7568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03036" y="2426698"/>
            <a:ext cx="3597156" cy="2518725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265" y="4378187"/>
            <a:ext cx="1851735" cy="2272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67" y="4815410"/>
            <a:ext cx="1924222" cy="2030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" y="-27244"/>
            <a:ext cx="9218613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761478"/>
            <a:ext cx="4020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  <a:t>«ВКУСНОЕ ВАРЕНЬЕ» </a:t>
            </a:r>
            <a:endParaRPr lang="ru-RU" sz="24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41277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Высунув широкий  язык, облизать им всю верхнюю губу и убрать вглубь рта.</a:t>
            </a:r>
          </a:p>
        </p:txBody>
      </p:sp>
      <p:pic>
        <p:nvPicPr>
          <p:cNvPr id="6" name="Содержимое 6" descr="IMG_757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314" y="2276872"/>
            <a:ext cx="3320876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9" descr="IMG_7571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32040" y="2242612"/>
            <a:ext cx="3168352" cy="2693988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205" y="4564249"/>
            <a:ext cx="2573481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18613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06222" y="764704"/>
            <a:ext cx="2135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  <a:t>«КАЧЕЛИ» </a:t>
            </a:r>
            <a:endParaRPr lang="ru-RU" sz="24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1412776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Приоткрыть рот, высунув узкий язык и тянуться языком попеременно к носу, к подбородку.</a:t>
            </a:r>
          </a:p>
        </p:txBody>
      </p:sp>
      <p:pic>
        <p:nvPicPr>
          <p:cNvPr id="7" name="Содержимое 6" descr="IMG_757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92896"/>
            <a:ext cx="345570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IMG_7577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114307" y="2492896"/>
            <a:ext cx="3501209" cy="2333681"/>
          </a:xfrm>
          <a:prstGeom prst="rect">
            <a:avLst/>
          </a:prstGeom>
        </p:spPr>
      </p:pic>
      <p:pic>
        <p:nvPicPr>
          <p:cNvPr id="9" name="Содержимое 8" descr="mira.jpg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657420" y="4509120"/>
            <a:ext cx="2163052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03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0032</Template>
  <TotalTime>383</TotalTime>
  <Words>941</Words>
  <Application>Microsoft Office PowerPoint</Application>
  <PresentationFormat>Экран (4:3)</PresentationFormat>
  <Paragraphs>158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Wingdings</vt:lpstr>
      <vt:lpstr>Times New Roman</vt:lpstr>
      <vt:lpstr>Georgia</vt:lpstr>
      <vt:lpstr>Calibri</vt:lpstr>
      <vt:lpstr>0032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79174623140</cp:lastModifiedBy>
  <cp:revision>41</cp:revision>
  <dcterms:created xsi:type="dcterms:W3CDTF">2013-10-03T22:03:53Z</dcterms:created>
  <dcterms:modified xsi:type="dcterms:W3CDTF">2020-01-09T15:00:22Z</dcterms:modified>
</cp:coreProperties>
</file>