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6" r:id="rId8"/>
    <p:sldId id="267" r:id="rId9"/>
    <p:sldId id="262" r:id="rId10"/>
    <p:sldId id="271" r:id="rId11"/>
    <p:sldId id="263" r:id="rId12"/>
    <p:sldId id="270" r:id="rId13"/>
    <p:sldId id="264" r:id="rId14"/>
    <p:sldId id="272" r:id="rId15"/>
    <p:sldId id="265" r:id="rId16"/>
    <p:sldId id="273" r:id="rId17"/>
    <p:sldId id="268" r:id="rId18"/>
    <p:sldId id="269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36" autoAdjust="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9C1-1FFD-4CAF-BB21-835E3196F22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BD27-BEE6-4C27-840B-E0C1EA27F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15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9C1-1FFD-4CAF-BB21-835E3196F22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BD27-BEE6-4C27-840B-E0C1EA27F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32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9C1-1FFD-4CAF-BB21-835E3196F22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BD27-BEE6-4C27-840B-E0C1EA27F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1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9C1-1FFD-4CAF-BB21-835E3196F22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BD27-BEE6-4C27-840B-E0C1EA27F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39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9C1-1FFD-4CAF-BB21-835E3196F22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BD27-BEE6-4C27-840B-E0C1EA27F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52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9C1-1FFD-4CAF-BB21-835E3196F22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BD27-BEE6-4C27-840B-E0C1EA27F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6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9C1-1FFD-4CAF-BB21-835E3196F22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BD27-BEE6-4C27-840B-E0C1EA27F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88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9C1-1FFD-4CAF-BB21-835E3196F22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BD27-BEE6-4C27-840B-E0C1EA27F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0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9C1-1FFD-4CAF-BB21-835E3196F22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BD27-BEE6-4C27-840B-E0C1EA27F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91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9C1-1FFD-4CAF-BB21-835E3196F22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BD27-BEE6-4C27-840B-E0C1EA27F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9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9C1-1FFD-4CAF-BB21-835E3196F22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BD27-BEE6-4C27-840B-E0C1EA27F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846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BC9C1-1FFD-4CAF-BB21-835E3196F22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5BD27-BEE6-4C27-840B-E0C1EA27F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01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7200" b="1" i="1" dirty="0" smtClean="0">
                <a:latin typeface="Arial Black" pitchFamily="34" charset="0"/>
              </a:rPr>
              <a:t>Словарная работа при подготовке </a:t>
            </a:r>
            <a:br>
              <a:rPr lang="ru-RU" sz="7200" b="1" i="1" dirty="0" smtClean="0">
                <a:latin typeface="Arial Black" pitchFamily="34" charset="0"/>
              </a:rPr>
            </a:br>
            <a:r>
              <a:rPr lang="ru-RU" sz="7200" b="1" i="1" dirty="0" smtClean="0">
                <a:latin typeface="Arial Black" pitchFamily="34" charset="0"/>
              </a:rPr>
              <a:t>к ЕГЭ по русскому языку</a:t>
            </a:r>
            <a:endParaRPr lang="ru-RU" sz="7200" b="1" i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2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 свою работу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ru-RU" sz="2800" b="1" i="1" dirty="0">
                <a:solidFill>
                  <a:prstClr val="black"/>
                </a:solidFill>
              </a:rPr>
              <a:t>В ловких руках </a:t>
            </a:r>
            <a:r>
              <a:rPr lang="ru-RU" sz="2800" b="1" i="1" dirty="0" smtClean="0">
                <a:solidFill>
                  <a:srgbClr val="FF0000"/>
                </a:solidFill>
              </a:rPr>
              <a:t>кузнеца</a:t>
            </a:r>
            <a:r>
              <a:rPr lang="ru-RU" sz="2800" b="1" i="1" dirty="0" smtClean="0">
                <a:solidFill>
                  <a:prstClr val="black"/>
                </a:solidFill>
              </a:rPr>
              <a:t> </a:t>
            </a:r>
            <a:r>
              <a:rPr lang="ru-RU" sz="2800" b="1" i="1" dirty="0">
                <a:solidFill>
                  <a:prstClr val="black"/>
                </a:solidFill>
              </a:rPr>
              <a:t>железо искусно превращалось в фигуры с замысловатыми узорами.</a:t>
            </a:r>
            <a:endParaRPr lang="ru-RU" sz="2800" b="1" dirty="0">
              <a:solidFill>
                <a:prstClr val="black"/>
              </a:solidFill>
            </a:endParaRPr>
          </a:p>
          <a:p>
            <a:pPr lvl="0"/>
            <a:r>
              <a:rPr lang="ru-RU" sz="2800" b="1" i="1" dirty="0">
                <a:solidFill>
                  <a:prstClr val="black"/>
                </a:solidFill>
              </a:rPr>
              <a:t>В </a:t>
            </a:r>
            <a:r>
              <a:rPr lang="ru-RU" sz="2800" b="1" i="1" dirty="0" smtClean="0">
                <a:solidFill>
                  <a:srgbClr val="FF0000"/>
                </a:solidFill>
              </a:rPr>
              <a:t>швейной</a:t>
            </a:r>
            <a:r>
              <a:rPr lang="ru-RU" sz="2800" b="1" i="1" dirty="0" smtClean="0">
                <a:solidFill>
                  <a:prstClr val="black"/>
                </a:solidFill>
              </a:rPr>
              <a:t> </a:t>
            </a:r>
            <a:r>
              <a:rPr lang="ru-RU" sz="2800" b="1" i="1" dirty="0">
                <a:solidFill>
                  <a:prstClr val="black"/>
                </a:solidFill>
              </a:rPr>
              <a:t>мастерской были сшиты эксклюзивные модели шелковых платьев для показа в Доме мод.</a:t>
            </a:r>
            <a:endParaRPr lang="ru-RU" sz="2800" b="1" dirty="0">
              <a:solidFill>
                <a:prstClr val="black"/>
              </a:solidFill>
            </a:endParaRPr>
          </a:p>
          <a:p>
            <a:pPr lvl="0"/>
            <a:r>
              <a:rPr lang="ru-RU" sz="2800" b="1" i="1" dirty="0">
                <a:solidFill>
                  <a:prstClr val="black"/>
                </a:solidFill>
              </a:rPr>
              <a:t>Он не имел права </a:t>
            </a:r>
            <a:r>
              <a:rPr lang="ru-RU" sz="2800" b="1" i="1" dirty="0" smtClean="0">
                <a:solidFill>
                  <a:srgbClr val="FF0000"/>
                </a:solidFill>
              </a:rPr>
              <a:t>порицать</a:t>
            </a:r>
            <a:r>
              <a:rPr lang="ru-RU" sz="2800" b="1" i="1" dirty="0" smtClean="0">
                <a:solidFill>
                  <a:prstClr val="black"/>
                </a:solidFill>
              </a:rPr>
              <a:t> </a:t>
            </a:r>
            <a:r>
              <a:rPr lang="ru-RU" sz="2800" b="1" i="1" dirty="0">
                <a:solidFill>
                  <a:prstClr val="black"/>
                </a:solidFill>
              </a:rPr>
              <a:t>тебя за этот поступок.</a:t>
            </a:r>
            <a:endParaRPr lang="ru-RU" sz="2800" b="1" dirty="0">
              <a:solidFill>
                <a:prstClr val="black"/>
              </a:solidFill>
            </a:endParaRPr>
          </a:p>
          <a:p>
            <a:pPr lvl="0"/>
            <a:r>
              <a:rPr lang="ru-RU" sz="2800" b="1" i="1" dirty="0">
                <a:solidFill>
                  <a:prstClr val="black"/>
                </a:solidFill>
              </a:rPr>
              <a:t>Перед утренней молитвой в храме православные слушали проповедь </a:t>
            </a:r>
            <a:r>
              <a:rPr lang="ru-RU" sz="2800" b="1" i="1" dirty="0" smtClean="0">
                <a:solidFill>
                  <a:srgbClr val="FF0000"/>
                </a:solidFill>
              </a:rPr>
              <a:t>священника</a:t>
            </a:r>
            <a:r>
              <a:rPr lang="ru-RU" sz="2800" b="1" i="1" dirty="0" smtClean="0">
                <a:solidFill>
                  <a:prstClr val="black"/>
                </a:solidFill>
              </a:rPr>
              <a:t>.</a:t>
            </a:r>
            <a:endParaRPr lang="ru-RU" sz="2800" b="1" dirty="0">
              <a:solidFill>
                <a:prstClr val="black"/>
              </a:solidFill>
            </a:endParaRPr>
          </a:p>
          <a:p>
            <a:pPr lvl="0"/>
            <a:r>
              <a:rPr lang="ru-RU" sz="2800" b="1" i="1" dirty="0">
                <a:solidFill>
                  <a:prstClr val="black"/>
                </a:solidFill>
              </a:rPr>
              <a:t>В своих </a:t>
            </a:r>
            <a:r>
              <a:rPr lang="ru-RU" sz="2800" b="1" i="1" dirty="0" smtClean="0">
                <a:solidFill>
                  <a:srgbClr val="FF0000"/>
                </a:solidFill>
              </a:rPr>
              <a:t>одах </a:t>
            </a:r>
            <a:r>
              <a:rPr lang="ru-RU" sz="2800" b="1" i="1" dirty="0">
                <a:solidFill>
                  <a:prstClr val="black"/>
                </a:solidFill>
              </a:rPr>
              <a:t>Державин славил и воспевал власть придержащих.</a:t>
            </a:r>
            <a:endParaRPr lang="ru-RU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59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 № 13, 14.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Найдите </a:t>
            </a:r>
            <a:r>
              <a:rPr lang="ru-RU" dirty="0"/>
              <a:t>и устраните неоправданное употребление слов. Используйте слова для справок.</a:t>
            </a:r>
          </a:p>
          <a:p>
            <a:r>
              <a:rPr lang="ru-RU" b="1" i="1" dirty="0" smtClean="0"/>
              <a:t>Благодаря </a:t>
            </a:r>
            <a:r>
              <a:rPr lang="ru-RU" b="1" i="1" dirty="0"/>
              <a:t>усилиям менеджера искусство и наука в 19 веке поднялись на новую высоту.</a:t>
            </a:r>
            <a:endParaRPr lang="ru-RU" b="1" dirty="0"/>
          </a:p>
          <a:p>
            <a:r>
              <a:rPr lang="ru-RU" b="1" i="1" dirty="0"/>
              <a:t>Он так часто повторял свои мысли, что они порядком надоели своей оригинальностью.</a:t>
            </a:r>
            <a:endParaRPr lang="ru-RU" b="1" dirty="0"/>
          </a:p>
          <a:p>
            <a:r>
              <a:rPr lang="ru-RU" b="1" i="1" dirty="0"/>
              <a:t>В галантерее свободно можно было купить и кофе, и чай, и сахар, и муку.</a:t>
            </a:r>
            <a:endParaRPr lang="ru-RU" b="1" dirty="0"/>
          </a:p>
          <a:p>
            <a:r>
              <a:rPr lang="ru-RU" b="1" i="1" dirty="0"/>
              <a:t>Решение его было необдуманное, скоропалительное, так как в словах его чувствовался резон.</a:t>
            </a:r>
            <a:endParaRPr lang="ru-RU" b="1" dirty="0"/>
          </a:p>
          <a:p>
            <a:pPr marL="0" indent="0">
              <a:buNone/>
            </a:pPr>
            <a:r>
              <a:rPr lang="ru-RU" b="1" i="1" dirty="0"/>
              <a:t> 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7252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 свою работу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700" b="1" i="1" dirty="0">
                <a:solidFill>
                  <a:prstClr val="black"/>
                </a:solidFill>
              </a:rPr>
              <a:t>Благодаря усилиям </a:t>
            </a:r>
            <a:r>
              <a:rPr lang="ru-RU" sz="2700" b="1" i="1" dirty="0" smtClean="0">
                <a:solidFill>
                  <a:srgbClr val="FF0000"/>
                </a:solidFill>
              </a:rPr>
              <a:t>меценатов</a:t>
            </a:r>
            <a:r>
              <a:rPr lang="ru-RU" sz="2700" b="1" i="1" dirty="0" smtClean="0">
                <a:solidFill>
                  <a:prstClr val="black"/>
                </a:solidFill>
              </a:rPr>
              <a:t> </a:t>
            </a:r>
            <a:r>
              <a:rPr lang="ru-RU" sz="2700" b="1" i="1" dirty="0">
                <a:solidFill>
                  <a:prstClr val="black"/>
                </a:solidFill>
              </a:rPr>
              <a:t>искусство и наука в 19 веке поднялись на новую высоту.</a:t>
            </a:r>
            <a:endParaRPr lang="ru-RU" sz="2700" b="1" dirty="0">
              <a:solidFill>
                <a:prstClr val="black"/>
              </a:solidFill>
            </a:endParaRPr>
          </a:p>
          <a:p>
            <a:pPr lvl="0"/>
            <a:r>
              <a:rPr lang="ru-RU" sz="2700" b="1" i="1" dirty="0">
                <a:solidFill>
                  <a:prstClr val="black"/>
                </a:solidFill>
              </a:rPr>
              <a:t>Он так часто повторял свои мысли, что они порядком надоели своей </a:t>
            </a:r>
            <a:r>
              <a:rPr lang="ru-RU" sz="2700" b="1" i="1" dirty="0" smtClean="0">
                <a:solidFill>
                  <a:srgbClr val="FF0000"/>
                </a:solidFill>
              </a:rPr>
              <a:t>избитостью</a:t>
            </a:r>
            <a:r>
              <a:rPr lang="ru-RU" sz="2700" b="1" i="1" dirty="0">
                <a:solidFill>
                  <a:srgbClr val="FF0000"/>
                </a:solidFill>
              </a:rPr>
              <a:t>.</a:t>
            </a:r>
            <a:endParaRPr lang="ru-RU" sz="2700" b="1" dirty="0">
              <a:solidFill>
                <a:srgbClr val="FF0000"/>
              </a:solidFill>
            </a:endParaRPr>
          </a:p>
          <a:p>
            <a:pPr lvl="0"/>
            <a:r>
              <a:rPr lang="ru-RU" sz="2700" b="1" i="1" dirty="0">
                <a:solidFill>
                  <a:prstClr val="black"/>
                </a:solidFill>
              </a:rPr>
              <a:t>В </a:t>
            </a:r>
            <a:r>
              <a:rPr lang="ru-RU" sz="2700" b="1" i="1" dirty="0" smtClean="0">
                <a:solidFill>
                  <a:srgbClr val="FF0000"/>
                </a:solidFill>
              </a:rPr>
              <a:t>бакалее</a:t>
            </a:r>
            <a:r>
              <a:rPr lang="ru-RU" sz="2700" b="1" i="1" dirty="0" smtClean="0">
                <a:solidFill>
                  <a:prstClr val="black"/>
                </a:solidFill>
              </a:rPr>
              <a:t> </a:t>
            </a:r>
            <a:r>
              <a:rPr lang="ru-RU" sz="2700" b="1" i="1" dirty="0">
                <a:solidFill>
                  <a:prstClr val="black"/>
                </a:solidFill>
              </a:rPr>
              <a:t>свободно можно было купить и кофе, и чай, и сахар, и муку.</a:t>
            </a:r>
            <a:endParaRPr lang="ru-RU" sz="2700" b="1" dirty="0">
              <a:solidFill>
                <a:prstClr val="black"/>
              </a:solidFill>
            </a:endParaRPr>
          </a:p>
          <a:p>
            <a:pPr lvl="0"/>
            <a:r>
              <a:rPr lang="ru-RU" sz="2700" b="1" i="1" dirty="0">
                <a:solidFill>
                  <a:prstClr val="black"/>
                </a:solidFill>
              </a:rPr>
              <a:t>Решение его было необдуманное, скоропалительное, </a:t>
            </a:r>
            <a:r>
              <a:rPr lang="ru-RU" sz="2700" b="1" i="1" dirty="0" smtClean="0">
                <a:solidFill>
                  <a:srgbClr val="FF0000"/>
                </a:solidFill>
              </a:rPr>
              <a:t>поэтому  </a:t>
            </a:r>
            <a:r>
              <a:rPr lang="ru-RU" sz="2700" b="1" i="1" dirty="0">
                <a:solidFill>
                  <a:srgbClr val="FF0000"/>
                </a:solidFill>
              </a:rPr>
              <a:t>в словах его </a:t>
            </a:r>
            <a:r>
              <a:rPr lang="ru-RU" sz="2700" b="1" i="1" dirty="0" smtClean="0">
                <a:solidFill>
                  <a:srgbClr val="FF0000"/>
                </a:solidFill>
              </a:rPr>
              <a:t>не было никакого  резона.</a:t>
            </a:r>
            <a:endParaRPr lang="ru-RU" sz="27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ru-RU" sz="2700" b="1" i="1" dirty="0">
                <a:solidFill>
                  <a:srgbClr val="FF0000"/>
                </a:solidFill>
              </a:rPr>
              <a:t> </a:t>
            </a:r>
            <a:endParaRPr lang="ru-RU" sz="2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5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К словарной работе №15, 16.</a:t>
            </a:r>
          </a:p>
          <a:p>
            <a:pPr marL="0" indent="0">
              <a:buNone/>
            </a:pPr>
            <a:r>
              <a:rPr lang="ru-RU" sz="9600" dirty="0"/>
              <a:t>Устраните неоправданное или неправильное употребление выделенных слов.</a:t>
            </a:r>
          </a:p>
          <a:p>
            <a:r>
              <a:rPr lang="ru-RU" sz="11200" dirty="0" smtClean="0"/>
              <a:t>   </a:t>
            </a:r>
            <a:r>
              <a:rPr lang="ru-RU" sz="11200" b="1" dirty="0" smtClean="0"/>
              <a:t>Будучи </a:t>
            </a:r>
            <a:r>
              <a:rPr lang="ru-RU" sz="11200" b="1" i="1" dirty="0"/>
              <a:t>протекцией </a:t>
            </a:r>
            <a:r>
              <a:rPr lang="ru-RU" sz="11200" b="1" dirty="0"/>
              <a:t>бывшего министра культуры, студентке института </a:t>
            </a:r>
            <a:r>
              <a:rPr lang="ru-RU" sz="11200" b="1" dirty="0" err="1"/>
              <a:t>им.Гнесиных</a:t>
            </a:r>
            <a:r>
              <a:rPr lang="ru-RU" sz="11200" b="1" dirty="0"/>
              <a:t> удалось благополучно подняться на вершину шоу-бизнеса. </a:t>
            </a:r>
            <a:endParaRPr lang="ru-RU" sz="11200" b="1" dirty="0" smtClean="0"/>
          </a:p>
          <a:p>
            <a:r>
              <a:rPr lang="ru-RU" sz="11200" b="1" dirty="0" smtClean="0"/>
              <a:t>В </a:t>
            </a:r>
            <a:r>
              <a:rPr lang="ru-RU" sz="11200" b="1" dirty="0"/>
              <a:t>новом ювелирном магазине можно было купить золотую и бриллиантовую </a:t>
            </a:r>
            <a:r>
              <a:rPr lang="ru-RU" sz="11200" b="1" i="1" dirty="0"/>
              <a:t>бижутерию.</a:t>
            </a:r>
            <a:r>
              <a:rPr lang="ru-RU" sz="11200" b="1" dirty="0"/>
              <a:t> </a:t>
            </a:r>
            <a:endParaRPr lang="ru-RU" sz="11200" b="1" dirty="0" smtClean="0"/>
          </a:p>
          <a:p>
            <a:r>
              <a:rPr lang="ru-RU" sz="11200" b="1" dirty="0" smtClean="0"/>
              <a:t>В </a:t>
            </a:r>
            <a:r>
              <a:rPr lang="ru-RU" sz="11200" b="1" dirty="0"/>
              <a:t>целях улучшения сортов растений и пород животных в институте </a:t>
            </a:r>
            <a:r>
              <a:rPr lang="ru-RU" sz="11200" b="1" dirty="0" err="1"/>
              <a:t>им.Тимирязева</a:t>
            </a:r>
            <a:r>
              <a:rPr lang="ru-RU" sz="11200" b="1" dirty="0"/>
              <a:t> был создан отдел </a:t>
            </a:r>
            <a:r>
              <a:rPr lang="ru-RU" sz="11200" b="1" i="1" dirty="0"/>
              <a:t>семасиологии.</a:t>
            </a:r>
            <a:r>
              <a:rPr lang="ru-RU" sz="11200" b="1" dirty="0"/>
              <a:t> </a:t>
            </a:r>
            <a:endParaRPr lang="ru-RU" sz="11200" b="1" dirty="0" smtClean="0"/>
          </a:p>
          <a:p>
            <a:r>
              <a:rPr lang="ru-RU" sz="11200" b="1" dirty="0" smtClean="0"/>
              <a:t>Специалист </a:t>
            </a:r>
            <a:r>
              <a:rPr lang="ru-RU" sz="11200" b="1" dirty="0"/>
              <a:t>по </a:t>
            </a:r>
            <a:r>
              <a:rPr lang="ru-RU" sz="11200" b="1" i="1" dirty="0"/>
              <a:t>кинологии</a:t>
            </a:r>
            <a:r>
              <a:rPr lang="ru-RU" sz="11200" b="1" dirty="0"/>
              <a:t> досконально изучил историю российского кино и разработал несколько сценариев для создания новых исторических фильмов. </a:t>
            </a:r>
            <a:endParaRPr lang="ru-RU" sz="11200" b="1" dirty="0" smtClean="0"/>
          </a:p>
          <a:p>
            <a:r>
              <a:rPr lang="ru-RU" sz="11200" b="1" dirty="0" smtClean="0"/>
              <a:t>Победитель </a:t>
            </a:r>
            <a:r>
              <a:rPr lang="ru-RU" sz="11200" b="1" dirty="0"/>
              <a:t>был награжден </a:t>
            </a:r>
            <a:r>
              <a:rPr lang="ru-RU" sz="11200" b="1" i="1" dirty="0"/>
              <a:t>терновым </a:t>
            </a:r>
            <a:r>
              <a:rPr lang="ru-RU" sz="11200" b="1" dirty="0" smtClean="0"/>
              <a:t>венком</a:t>
            </a:r>
            <a:r>
              <a:rPr lang="ru-RU" sz="112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17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Проверьте свою работу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8769152" cy="4525963"/>
          </a:xfrm>
        </p:spPr>
        <p:txBody>
          <a:bodyPr>
            <a:noAutofit/>
          </a:bodyPr>
          <a:lstStyle/>
          <a:p>
            <a:pPr lvl="0" algn="just"/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b="1" dirty="0">
                <a:solidFill>
                  <a:prstClr val="black"/>
                </a:solidFill>
              </a:rPr>
              <a:t>Будучи </a:t>
            </a:r>
            <a:r>
              <a:rPr lang="ru-RU" sz="2800" b="1" i="1" dirty="0" smtClean="0">
                <a:solidFill>
                  <a:srgbClr val="FF0000"/>
                </a:solidFill>
              </a:rPr>
              <a:t>протеже </a:t>
            </a:r>
            <a:r>
              <a:rPr lang="ru-RU" sz="2800" b="1" dirty="0">
                <a:solidFill>
                  <a:prstClr val="black"/>
                </a:solidFill>
              </a:rPr>
              <a:t>бывшего министра культуры, студентке института </a:t>
            </a:r>
            <a:r>
              <a:rPr lang="ru-RU" sz="2800" b="1" dirty="0" err="1">
                <a:solidFill>
                  <a:prstClr val="black"/>
                </a:solidFill>
              </a:rPr>
              <a:t>им.Гнесиных</a:t>
            </a:r>
            <a:r>
              <a:rPr lang="ru-RU" sz="2800" b="1" dirty="0">
                <a:solidFill>
                  <a:prstClr val="black"/>
                </a:solidFill>
              </a:rPr>
              <a:t> удалось благополучно подняться на вершину шоу-бизнеса. </a:t>
            </a:r>
          </a:p>
          <a:p>
            <a:pPr lvl="0" algn="just"/>
            <a:r>
              <a:rPr lang="ru-RU" sz="2800" b="1" dirty="0">
                <a:solidFill>
                  <a:prstClr val="black"/>
                </a:solidFill>
              </a:rPr>
              <a:t>В новом ювелирном магазине можно было купить </a:t>
            </a:r>
            <a:r>
              <a:rPr lang="ru-RU" sz="2800" b="1" dirty="0" smtClean="0">
                <a:solidFill>
                  <a:prstClr val="black"/>
                </a:solidFill>
              </a:rPr>
              <a:t>золотые </a:t>
            </a:r>
            <a:r>
              <a:rPr lang="ru-RU" sz="2800" b="1" dirty="0">
                <a:solidFill>
                  <a:prstClr val="black"/>
                </a:solidFill>
              </a:rPr>
              <a:t>и </a:t>
            </a:r>
            <a:r>
              <a:rPr lang="ru-RU" sz="2800" b="1" dirty="0" smtClean="0">
                <a:solidFill>
                  <a:prstClr val="black"/>
                </a:solidFill>
              </a:rPr>
              <a:t>бриллиантовые 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украшения</a:t>
            </a:r>
            <a:r>
              <a:rPr lang="ru-RU" sz="2800" b="1" i="1" dirty="0" smtClean="0">
                <a:solidFill>
                  <a:prstClr val="black"/>
                </a:solidFill>
              </a:rPr>
              <a:t>.</a:t>
            </a:r>
            <a:r>
              <a:rPr lang="ru-RU" sz="2800" b="1" dirty="0" smtClean="0">
                <a:solidFill>
                  <a:prstClr val="black"/>
                </a:solidFill>
              </a:rPr>
              <a:t> </a:t>
            </a:r>
            <a:endParaRPr lang="ru-RU" sz="2800" b="1" dirty="0">
              <a:solidFill>
                <a:prstClr val="black"/>
              </a:solidFill>
            </a:endParaRPr>
          </a:p>
          <a:p>
            <a:pPr lvl="0" algn="just"/>
            <a:r>
              <a:rPr lang="ru-RU" sz="2800" b="1" dirty="0">
                <a:solidFill>
                  <a:prstClr val="black"/>
                </a:solidFill>
              </a:rPr>
              <a:t>В целях улучшения сортов растений и пород животных в институте </a:t>
            </a:r>
            <a:r>
              <a:rPr lang="ru-RU" sz="2800" b="1" dirty="0" err="1">
                <a:solidFill>
                  <a:prstClr val="black"/>
                </a:solidFill>
              </a:rPr>
              <a:t>им.Тимирязева</a:t>
            </a:r>
            <a:r>
              <a:rPr lang="ru-RU" sz="2800" b="1" dirty="0">
                <a:solidFill>
                  <a:prstClr val="black"/>
                </a:solidFill>
              </a:rPr>
              <a:t> был создан </a:t>
            </a:r>
            <a:r>
              <a:rPr lang="ru-RU" sz="2800" b="1" i="1" dirty="0" smtClean="0">
                <a:solidFill>
                  <a:srgbClr val="FF0000"/>
                </a:solidFill>
              </a:rPr>
              <a:t>селекционный </a:t>
            </a:r>
            <a:r>
              <a:rPr lang="ru-RU" sz="2800" b="1" dirty="0" smtClean="0">
                <a:solidFill>
                  <a:prstClr val="black"/>
                </a:solidFill>
              </a:rPr>
              <a:t>отдел</a:t>
            </a:r>
            <a:r>
              <a:rPr lang="ru-RU" sz="2800" b="1" i="1" dirty="0" smtClean="0">
                <a:solidFill>
                  <a:prstClr val="black"/>
                </a:solidFill>
              </a:rPr>
              <a:t>.</a:t>
            </a:r>
            <a:r>
              <a:rPr lang="ru-RU" sz="2800" b="1" dirty="0" smtClean="0">
                <a:solidFill>
                  <a:prstClr val="black"/>
                </a:solidFill>
              </a:rPr>
              <a:t> </a:t>
            </a:r>
            <a:endParaRPr lang="ru-RU" sz="2800" b="1" dirty="0">
              <a:solidFill>
                <a:prstClr val="black"/>
              </a:solidFill>
            </a:endParaRPr>
          </a:p>
          <a:p>
            <a:pPr lvl="0" algn="just"/>
            <a:r>
              <a:rPr lang="ru-RU" sz="2800" b="1" dirty="0">
                <a:solidFill>
                  <a:prstClr val="black"/>
                </a:solidFill>
              </a:rPr>
              <a:t>Специалист по </a:t>
            </a:r>
            <a:r>
              <a:rPr lang="ru-RU" sz="2800" b="1" i="1" dirty="0" smtClean="0">
                <a:solidFill>
                  <a:srgbClr val="FF0000"/>
                </a:solidFill>
              </a:rPr>
              <a:t>кинематографии</a:t>
            </a:r>
            <a:r>
              <a:rPr lang="ru-RU" sz="2800" b="1" dirty="0" smtClean="0">
                <a:solidFill>
                  <a:prstClr val="black"/>
                </a:solidFill>
              </a:rPr>
              <a:t> </a:t>
            </a:r>
            <a:r>
              <a:rPr lang="ru-RU" sz="2800" b="1" dirty="0">
                <a:solidFill>
                  <a:prstClr val="black"/>
                </a:solidFill>
              </a:rPr>
              <a:t>досконально изучил историю российского кино и разработал несколько сценариев для создания новых исторических фильмов. </a:t>
            </a:r>
          </a:p>
          <a:p>
            <a:pPr lvl="0" algn="just"/>
            <a:r>
              <a:rPr lang="ru-RU" sz="2800" b="1" dirty="0">
                <a:solidFill>
                  <a:prstClr val="black"/>
                </a:solidFill>
              </a:rPr>
              <a:t>Победитель был награжден </a:t>
            </a:r>
            <a:r>
              <a:rPr lang="ru-RU" sz="2800" b="1" i="1" dirty="0" smtClean="0">
                <a:solidFill>
                  <a:srgbClr val="FF0000"/>
                </a:solidFill>
              </a:rPr>
              <a:t>лавровым </a:t>
            </a:r>
            <a:r>
              <a:rPr lang="ru-RU" sz="2800" b="1" dirty="0">
                <a:solidFill>
                  <a:prstClr val="black"/>
                </a:solidFill>
              </a:rPr>
              <a:t>венком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0470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 В его саркастической улыбке было столько </a:t>
            </a:r>
            <a:r>
              <a:rPr lang="ru-RU" sz="2800" b="1" i="1" dirty="0" smtClean="0"/>
              <a:t>добродушия. </a:t>
            </a:r>
          </a:p>
          <a:p>
            <a:pPr algn="just"/>
            <a:r>
              <a:rPr lang="ru-RU" sz="2800" b="1" dirty="0" smtClean="0"/>
              <a:t>Новая модель автомобиля была </a:t>
            </a:r>
            <a:r>
              <a:rPr lang="ru-RU" sz="2800" b="1" i="1" dirty="0" smtClean="0"/>
              <a:t>комфортабельной</a:t>
            </a:r>
            <a:r>
              <a:rPr lang="ru-RU" sz="2800" b="1" dirty="0" smtClean="0"/>
              <a:t>: сиденье было узкое, педали управления расположены близко друг к другу, руль расположен довольно высоко.</a:t>
            </a:r>
          </a:p>
          <a:p>
            <a:pPr algn="just"/>
            <a:r>
              <a:rPr lang="ru-RU" sz="2800" b="1" dirty="0" smtClean="0"/>
              <a:t> За десять лет работы его фирма превратилась в </a:t>
            </a:r>
            <a:r>
              <a:rPr lang="ru-RU" sz="2800" b="1" i="1" dirty="0" smtClean="0"/>
              <a:t>ретроградную</a:t>
            </a:r>
            <a:r>
              <a:rPr lang="ru-RU" sz="2800" b="1" dirty="0" smtClean="0"/>
              <a:t>: партнеры поддерживали все контракты, желающих заключить новые контракты было хоть отбавляй, фирма пользовалась высоким авторитетом.</a:t>
            </a:r>
          </a:p>
          <a:p>
            <a:pPr algn="just"/>
            <a:r>
              <a:rPr lang="ru-RU" sz="2800" b="1" dirty="0" smtClean="0"/>
              <a:t> Оппозиция проводила политику сепаратизма, что способствовало </a:t>
            </a:r>
            <a:r>
              <a:rPr lang="ru-RU" sz="2800" b="1" i="1" dirty="0" smtClean="0"/>
              <a:t>консолидации</a:t>
            </a:r>
            <a:r>
              <a:rPr lang="ru-RU" sz="2800" b="1" dirty="0" smtClean="0"/>
              <a:t> внешних и внутренних сил.</a:t>
            </a:r>
          </a:p>
          <a:p>
            <a:pPr marL="0" indent="0" algn="just">
              <a:buNone/>
            </a:pPr>
            <a:r>
              <a:rPr lang="ru-RU" sz="2800" b="1" dirty="0" smtClean="0"/>
              <a:t> 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5909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Проверьте свою работу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ru-RU" sz="2800" b="1" dirty="0">
                <a:solidFill>
                  <a:prstClr val="black"/>
                </a:solidFill>
              </a:rPr>
              <a:t> В его саркастической улыбке было </a:t>
            </a:r>
            <a:r>
              <a:rPr lang="ru-RU" sz="2800" b="1" dirty="0" smtClean="0">
                <a:solidFill>
                  <a:prstClr val="black"/>
                </a:solidFill>
              </a:rPr>
              <a:t>столько </a:t>
            </a:r>
            <a:r>
              <a:rPr lang="ru-RU" sz="2800" b="1" i="1" dirty="0" smtClean="0">
                <a:solidFill>
                  <a:srgbClr val="FF0000"/>
                </a:solidFill>
              </a:rPr>
              <a:t>презрения. </a:t>
            </a:r>
            <a:endParaRPr lang="ru-RU" sz="2800" b="1" i="1" dirty="0">
              <a:solidFill>
                <a:srgbClr val="FF0000"/>
              </a:solidFill>
            </a:endParaRPr>
          </a:p>
          <a:p>
            <a:pPr lvl="0" algn="just"/>
            <a:r>
              <a:rPr lang="ru-RU" sz="2800" b="1" dirty="0">
                <a:solidFill>
                  <a:prstClr val="black"/>
                </a:solidFill>
              </a:rPr>
              <a:t>Новая модель автомобиля была </a:t>
            </a:r>
            <a:r>
              <a:rPr lang="ru-RU" sz="2800" b="1" i="1" dirty="0" smtClean="0">
                <a:solidFill>
                  <a:srgbClr val="FF0000"/>
                </a:solidFill>
              </a:rPr>
              <a:t>некомфортабельной</a:t>
            </a:r>
            <a:r>
              <a:rPr lang="ru-RU" sz="2800" b="1" dirty="0">
                <a:solidFill>
                  <a:prstClr val="black"/>
                </a:solidFill>
              </a:rPr>
              <a:t>: сиденье было узкое, педали управления расположены близко друг к другу, руль расположен довольно высоко.</a:t>
            </a:r>
          </a:p>
          <a:p>
            <a:pPr lvl="0" algn="just"/>
            <a:r>
              <a:rPr lang="ru-RU" sz="2800" b="1" dirty="0">
                <a:solidFill>
                  <a:prstClr val="black"/>
                </a:solidFill>
              </a:rPr>
              <a:t> За десять лет работы его фирма превратилась в </a:t>
            </a:r>
            <a:r>
              <a:rPr lang="ru-RU" sz="2800" b="1" i="1" dirty="0" smtClean="0">
                <a:solidFill>
                  <a:srgbClr val="FF0000"/>
                </a:solidFill>
              </a:rPr>
              <a:t>перспективную</a:t>
            </a:r>
            <a:r>
              <a:rPr lang="ru-RU" sz="2800" b="1" dirty="0">
                <a:solidFill>
                  <a:prstClr val="black"/>
                </a:solidFill>
              </a:rPr>
              <a:t>: партнеры поддерживали все контракты, желающих заключить новые контракты было </a:t>
            </a:r>
            <a:r>
              <a:rPr lang="ru-RU" sz="2800" b="1" dirty="0" smtClean="0">
                <a:solidFill>
                  <a:prstClr val="black"/>
                </a:solidFill>
              </a:rPr>
              <a:t>много. </a:t>
            </a:r>
          </a:p>
          <a:p>
            <a:pPr lvl="0" algn="just"/>
            <a:r>
              <a:rPr lang="ru-RU" sz="2800" b="1" dirty="0" smtClean="0">
                <a:solidFill>
                  <a:prstClr val="black"/>
                </a:solidFill>
              </a:rPr>
              <a:t>Оппозиция </a:t>
            </a:r>
            <a:r>
              <a:rPr lang="ru-RU" sz="2800" b="1" dirty="0">
                <a:solidFill>
                  <a:prstClr val="black"/>
                </a:solidFill>
              </a:rPr>
              <a:t>проводила политику сепаратизма, что </a:t>
            </a:r>
            <a:r>
              <a:rPr lang="ru-RU" sz="2800" b="1" i="1" dirty="0" smtClean="0">
                <a:solidFill>
                  <a:srgbClr val="FF0000"/>
                </a:solidFill>
              </a:rPr>
              <a:t>мешало </a:t>
            </a:r>
            <a:r>
              <a:rPr lang="ru-RU" sz="2800" b="1" i="1" dirty="0">
                <a:solidFill>
                  <a:srgbClr val="FF0000"/>
                </a:solidFill>
              </a:rPr>
              <a:t>консолидации </a:t>
            </a:r>
            <a:r>
              <a:rPr lang="ru-RU" sz="2800" b="1" dirty="0">
                <a:solidFill>
                  <a:prstClr val="black"/>
                </a:solidFill>
              </a:rPr>
              <a:t>внешних и внутренних сил.</a:t>
            </a:r>
          </a:p>
        </p:txBody>
      </p:sp>
    </p:spTree>
    <p:extLst>
      <p:ext uri="{BB962C8B-B14F-4D97-AF65-F5344CB8AC3E}">
        <p14:creationId xmlns:p14="http://schemas.microsoft.com/office/powerpoint/2010/main" val="329133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Словарные диктанты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75562"/>
              </p:ext>
            </p:extLst>
          </p:nvPr>
        </p:nvGraphicFramePr>
        <p:xfrm>
          <a:off x="323528" y="764705"/>
          <a:ext cx="8280920" cy="6273546"/>
        </p:xfrm>
        <a:graphic>
          <a:graphicData uri="http://schemas.openxmlformats.org/drawingml/2006/table">
            <a:tbl>
              <a:tblPr firstRow="1" firstCol="1" bandRow="1"/>
              <a:tblGrid>
                <a:gridCol w="8280920"/>
              </a:tblGrid>
              <a:tr h="119890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Громадный</a:t>
                      </a:r>
                      <a:r>
                        <a:rPr lang="ru-RU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утрамбовать</a:t>
                      </a:r>
                      <a:r>
                        <a:rPr lang="ru-RU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благодарю, обновлять, осознавать, установить, наслаждение, обогащенный, обоняние, обаяние, ураганный, наваждение, </a:t>
                      </a:r>
                      <a:r>
                        <a:rPr lang="ru-RU" sz="2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багровый</a:t>
                      </a:r>
                      <a:r>
                        <a:rPr lang="ru-RU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выражение, доказать, спасибо, раскалить, фантастика, </a:t>
                      </a:r>
                      <a:r>
                        <a:rPr lang="ru-RU" sz="2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диапазон,</a:t>
                      </a:r>
                      <a:r>
                        <a:rPr lang="ru-RU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корзина, одолеть, абажур, балкон, </a:t>
                      </a:r>
                      <a:r>
                        <a:rPr lang="ru-RU" sz="2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ростовщик, </a:t>
                      </a:r>
                      <a:r>
                        <a:rPr lang="ru-RU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соприкасаться, крыжовник, аллея, </a:t>
                      </a:r>
                      <a:r>
                        <a:rPr lang="ru-RU" sz="2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лачужка, </a:t>
                      </a:r>
                      <a:r>
                        <a:rPr lang="ru-RU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блеснувший, </a:t>
                      </a:r>
                      <a:r>
                        <a:rPr lang="ru-RU" sz="2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периферия</a:t>
                      </a:r>
                      <a:r>
                        <a:rPr lang="ru-RU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90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Увлекаться</a:t>
                      </a:r>
                      <a:r>
                        <a:rPr lang="ru-RU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дифирамбы, </a:t>
                      </a:r>
                      <a:r>
                        <a:rPr lang="ru-RU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сатирический, просвещение, великодушный, потрясенный, делегация, интеллигент, просвещение, определить, истинный, беседовать, выглянуть, </a:t>
                      </a:r>
                      <a:r>
                        <a:rPr lang="ru-RU" sz="2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интеллект, </a:t>
                      </a:r>
                      <a:r>
                        <a:rPr lang="ru-RU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комплимент, лабиринт, </a:t>
                      </a:r>
                      <a:r>
                        <a:rPr lang="ru-RU" sz="2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пессимист, </a:t>
                      </a:r>
                      <a:r>
                        <a:rPr lang="ru-RU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свирепый, </a:t>
                      </a:r>
                      <a:r>
                        <a:rPr lang="ru-RU" sz="2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гипотеза, </a:t>
                      </a:r>
                      <a:r>
                        <a:rPr lang="ru-RU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горизонт, палисадник, легенда, лелеять, винегрет, тяжелый, силуэт, извините, коридор, трясина, аромат, бахрома, </a:t>
                      </a:r>
                      <a:r>
                        <a:rPr lang="ru-RU" sz="2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оптимизм.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64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501971"/>
              </p:ext>
            </p:extLst>
          </p:nvPr>
        </p:nvGraphicFramePr>
        <p:xfrm>
          <a:off x="323528" y="764704"/>
          <a:ext cx="8640959" cy="5904655"/>
        </p:xfrm>
        <a:graphic>
          <a:graphicData uri="http://schemas.openxmlformats.org/drawingml/2006/table">
            <a:tbl>
              <a:tblPr firstRow="1" firstCol="1" bandRow="1"/>
              <a:tblGrid>
                <a:gridCol w="8640959"/>
              </a:tblGrid>
              <a:tr h="33740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Идти </a:t>
                      </a:r>
                      <a:r>
                        <a:rPr lang="ru-RU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вглубь, слышно издалека, закрыть вплотную, </a:t>
                      </a:r>
                      <a:r>
                        <a:rPr lang="ru-RU" sz="26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по-лисьи</a:t>
                      </a:r>
                      <a:r>
                        <a:rPr lang="ru-RU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хитер, по-новому петь, волей-неволей, видимо-невидимо, был тоже с нами; то же пятно, что и раньше; от того берега, вследствие жары, в течение дня, в заключение ответа, несмотря на плохую погоду, поворот в течении реки, не смотря под ноги, изъясняться по-французски, иссиня-черная туча.</a:t>
                      </a:r>
                      <a:endParaRPr lang="ru-RU" sz="2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5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Вплотную</a:t>
                      </a:r>
                      <a:r>
                        <a:rPr lang="ru-RU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вслепую, вничью, в открытую, вдвое, наяву, спозаранку, вприпрыжку, наотрез, подолгу, все-таки, нежданно-негаданно, подобру-поздорову, с глазу на глаз, без устали, до упору, на скаку, на ощупь, с размаху, за полдень, не под силу, исподлобья, исподтишка, на корточках, до отвала.</a:t>
                      </a:r>
                      <a:endParaRPr lang="ru-RU" sz="2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2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Оценочный лист </a:t>
            </a:r>
            <a:r>
              <a:rPr lang="ru-RU" sz="2400" b="1" i="1" dirty="0" smtClean="0"/>
              <a:t>(К СЛОВАРНОЙ РАБОТЕ)</a:t>
            </a:r>
            <a:endParaRPr lang="ru-RU" sz="31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428041"/>
              </p:ext>
            </p:extLst>
          </p:nvPr>
        </p:nvGraphicFramePr>
        <p:xfrm>
          <a:off x="395536" y="1412777"/>
          <a:ext cx="8352927" cy="5040562"/>
        </p:xfrm>
        <a:graphic>
          <a:graphicData uri="http://schemas.openxmlformats.org/drawingml/2006/table">
            <a:tbl>
              <a:tblPr firstRow="1" firstCol="1" bandRow="1"/>
              <a:tblGrid>
                <a:gridCol w="788950"/>
                <a:gridCol w="2763072"/>
                <a:gridCol w="453822"/>
                <a:gridCol w="562040"/>
                <a:gridCol w="593458"/>
                <a:gridCol w="589095"/>
                <a:gridCol w="562040"/>
                <a:gridCol w="451203"/>
                <a:gridCol w="555058"/>
                <a:gridCol w="541967"/>
                <a:gridCol w="492222"/>
              </a:tblGrid>
              <a:tr h="916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№п/п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Фамилия, имя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обучающегося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 № 13-14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 №15-16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 №17-18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Александрова Вика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Алексеева Надежда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Григорьев  Алексей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Григорьев Сергей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Евсюткина Алена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Ефремова Лидия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Иванова Любовь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Иванова Яна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Макарова Ольга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72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5793507"/>
          </a:xfrm>
        </p:spPr>
        <p:txBody>
          <a:bodyPr/>
          <a:lstStyle/>
          <a:p>
            <a:r>
              <a:rPr lang="ru-RU" dirty="0" smtClean="0"/>
              <a:t>Суть проекта: </a:t>
            </a:r>
            <a:r>
              <a:rPr lang="ru-RU" b="1" i="1" dirty="0" smtClean="0"/>
              <a:t>организация словарной работы на уроках русского языка</a:t>
            </a:r>
          </a:p>
          <a:p>
            <a:r>
              <a:rPr lang="ru-RU" dirty="0" smtClean="0"/>
              <a:t>Цель проекта: </a:t>
            </a:r>
          </a:p>
          <a:p>
            <a:pPr marL="0" indent="0">
              <a:buNone/>
            </a:pPr>
            <a:r>
              <a:rPr lang="ru-RU" b="1" i="1" dirty="0" smtClean="0"/>
              <a:t>     Обогащение словарного запаса обучающихся</a:t>
            </a:r>
          </a:p>
          <a:p>
            <a:pPr marL="0" indent="0" algn="just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Повышение грамотности и усвоение                                             значительного количества непроверяемых и труднопроверяемых слов</a:t>
            </a:r>
          </a:p>
          <a:p>
            <a:pPr marL="0" indent="0" algn="just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Формирование навыков работы с различными словарями</a:t>
            </a:r>
          </a:p>
          <a:p>
            <a:pPr marL="0" indent="0" algn="just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19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книге Мальцевой Л.И. с 12 по 18 задания на орфографию. Вар.9 в тексте слово конфисковано, такт, лавры, </a:t>
            </a:r>
            <a:r>
              <a:rPr lang="ru-RU" dirty="0" err="1" smtClean="0"/>
              <a:t>платаны,польстить</a:t>
            </a:r>
            <a:r>
              <a:rPr lang="ru-RU" dirty="0" smtClean="0"/>
              <a:t>, самшит. Вар.10: большак-дорога, беллетризованные(в пояснении к тексту).Вар.11: патент, объективно.вар.12,14: аскет. вар.13: генетически, спонтанный. Вар.14: фарисей. Вар.15: парадокс.вар.23: бриз, мистраль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77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Ожидаемые результаты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Обучающиеся должны овладеть:</a:t>
            </a:r>
          </a:p>
          <a:p>
            <a:r>
              <a:rPr lang="ru-RU" dirty="0" smtClean="0"/>
              <a:t> </a:t>
            </a:r>
            <a:r>
              <a:rPr lang="ru-RU" b="1" i="1" dirty="0" smtClean="0"/>
              <a:t>способами совершенствования орфографических навыков</a:t>
            </a:r>
          </a:p>
          <a:p>
            <a:r>
              <a:rPr lang="ru-RU" b="1" i="1" dirty="0" smtClean="0"/>
              <a:t>Рациональными способами работы со словарями</a:t>
            </a:r>
          </a:p>
          <a:p>
            <a:r>
              <a:rPr lang="ru-RU" b="1" i="1" dirty="0" smtClean="0"/>
              <a:t>Привычками запечатлевать графический облик малознакомых слов, уточнять их значение и употреблять их в активной речи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69734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06090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Задачи проекта</a:t>
            </a:r>
            <a:br>
              <a:rPr lang="ru-RU" sz="6000" b="1" dirty="0" smtClean="0"/>
            </a:b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 каждом уроке проводить системную работу над овладением новых слов</a:t>
            </a:r>
          </a:p>
          <a:p>
            <a:r>
              <a:rPr lang="ru-RU" dirty="0" smtClean="0"/>
              <a:t>Распределить слова по блокам для самостоятельной работы со словарями</a:t>
            </a:r>
          </a:p>
          <a:p>
            <a:r>
              <a:rPr lang="ru-RU" dirty="0" smtClean="0"/>
              <a:t>Составить словарные диктанты для формирования орфографической зоркости</a:t>
            </a:r>
          </a:p>
          <a:p>
            <a:r>
              <a:rPr lang="ru-RU" dirty="0" smtClean="0"/>
              <a:t>Организовать исследовательскую деятельность по изучению семантики и происхождения слов, нахождению русских аналогов заимствованным словам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45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реализации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Подготовка материала для словарно-орфографической </a:t>
            </a:r>
            <a:r>
              <a:rPr lang="ru-RU" dirty="0" smtClean="0"/>
              <a:t>работы (с 7 класса)</a:t>
            </a:r>
            <a:endParaRPr lang="ru-RU" dirty="0" smtClean="0"/>
          </a:p>
          <a:p>
            <a:r>
              <a:rPr lang="ru-RU" dirty="0" smtClean="0"/>
              <a:t>Организация самостоятельной работы обучающихся 9-10 классов с толковыми словарями.</a:t>
            </a:r>
          </a:p>
          <a:p>
            <a:r>
              <a:rPr lang="ru-RU" dirty="0" smtClean="0"/>
              <a:t>Организация работы кружков «Словесник» и «Юный лингвист» с использованием рабочих тетрадей «Комплексный анализ текста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Оформление уголка «К уроку»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62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реализации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Каждому обучающемуся приобрести «Толковый словарь» под ред.С.И.Ожегова и </a:t>
            </a:r>
            <a:r>
              <a:rPr lang="ru-RU" dirty="0" err="1" smtClean="0"/>
              <a:t>Ю.Шведова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Организовать работу кружков «Словесник» и «Юный лингвист»</a:t>
            </a:r>
          </a:p>
          <a:p>
            <a:r>
              <a:rPr lang="ru-RU" dirty="0" smtClean="0"/>
              <a:t>Организовать самостоятельную работу  с тетрадями «Комплексный анализ текста»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76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148981"/>
              </p:ext>
            </p:extLst>
          </p:nvPr>
        </p:nvGraphicFramePr>
        <p:xfrm>
          <a:off x="215517" y="1658417"/>
          <a:ext cx="8712967" cy="44644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21160"/>
                <a:gridCol w="2121160"/>
                <a:gridCol w="2121160"/>
                <a:gridCol w="2349487"/>
              </a:tblGrid>
              <a:tr h="1476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1. анонс                           милитарист            обсерватория         ветхий                        кряжистый</a:t>
                      </a:r>
                    </a:p>
                  </a:txBody>
                  <a:tcPr marL="66790" marR="66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2. оригинальный               продюсер                     амнистия                                епархия                           неизменный</a:t>
                      </a:r>
                    </a:p>
                  </a:txBody>
                  <a:tcPr marL="66790" marR="66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3. дублет                         поджарый                            шлейф                                 контраст                                      сокровенный     </a:t>
                      </a:r>
                    </a:p>
                  </a:txBody>
                  <a:tcPr marL="66790" marR="66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4. фиксация                    аллегория                    бахча                              сермяжная правда  скабрезный</a:t>
                      </a:r>
                    </a:p>
                  </a:txBody>
                  <a:tcPr marL="66790" marR="66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5.каламбур                           импонирует антипатия чванство некролог                </a:t>
                      </a:r>
                    </a:p>
                  </a:txBody>
                  <a:tcPr marL="66790" marR="66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6. уникум аномалия абстракция       по-школярски прогрессирует</a:t>
                      </a:r>
                    </a:p>
                  </a:txBody>
                  <a:tcPr marL="66790" marR="66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7. гурман                     не обессудь                                   апломб                              потакать                      брезжить</a:t>
                      </a:r>
                    </a:p>
                  </a:txBody>
                  <a:tcPr marL="66790" marR="66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8.ахиллесова пята  балюстрада                                унифицировать                         маниакальный                     мантилья               </a:t>
                      </a:r>
                    </a:p>
                  </a:txBody>
                  <a:tcPr marL="66790" marR="66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619671" y="332656"/>
            <a:ext cx="5431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Словарные слова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064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35780"/>
              </p:ext>
            </p:extLst>
          </p:nvPr>
        </p:nvGraphicFramePr>
        <p:xfrm>
          <a:off x="251521" y="1196752"/>
          <a:ext cx="8892479" cy="5040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59395"/>
                <a:gridCol w="2139465"/>
                <a:gridCol w="2277495"/>
                <a:gridCol w="2716124"/>
              </a:tblGrid>
              <a:tr h="2520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9. иврит надменный жеманный апелляция регресс</a:t>
                      </a:r>
                    </a:p>
                  </a:txBody>
                  <a:tcPr marL="66790" marR="66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10. монстр синагога                  сентенции отшельник  оказия</a:t>
                      </a:r>
                    </a:p>
                  </a:txBody>
                  <a:tcPr marL="66790" marR="66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11. нетленный           аннотация                  реквизит                                оракул                                       оратор</a:t>
                      </a:r>
                    </a:p>
                  </a:txBody>
                  <a:tcPr marL="66790" marR="66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12.манна небесная                нестандартный               корректность                    одержимость                     антагонизм               </a:t>
                      </a:r>
                    </a:p>
                  </a:txBody>
                  <a:tcPr marL="66790" marR="66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 13. скорняк                       гончар                                  прорицать                         примадонна                         мулла</a:t>
                      </a:r>
                    </a:p>
                  </a:txBody>
                  <a:tcPr marL="66790" marR="66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14. эпиграмма                меценат                                    банальный                               бакалея                                         резонный</a:t>
                      </a:r>
                    </a:p>
                  </a:txBody>
                  <a:tcPr marL="66790" marR="66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15. протеже                          бижутерия                   саркофаг                      селекционер                    кинолог</a:t>
                      </a:r>
                    </a:p>
                  </a:txBody>
                  <a:tcPr marL="66790" marR="66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16. лавровый венок   саркастический                  сепаратисты                             комфортабельный          респектабельный</a:t>
                      </a:r>
                    </a:p>
                  </a:txBody>
                  <a:tcPr marL="66790" marR="66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47664" y="188640"/>
            <a:ext cx="5431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Словарные слова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508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5030019"/>
          </a:xfrm>
        </p:spPr>
        <p:txBody>
          <a:bodyPr>
            <a:noAutofit/>
          </a:bodyPr>
          <a:lstStyle/>
          <a:p>
            <a:r>
              <a:rPr lang="ru-RU" sz="2400" b="1" dirty="0"/>
              <a:t>Словарная работа № 13, 14.</a:t>
            </a:r>
          </a:p>
          <a:p>
            <a:r>
              <a:rPr lang="ru-RU" sz="1800" dirty="0"/>
              <a:t>Найдите и устраните неоправданное употребление слов. Используйте слова для справок.</a:t>
            </a:r>
          </a:p>
          <a:p>
            <a:pPr algn="just"/>
            <a:r>
              <a:rPr lang="ru-RU" sz="2800" b="1" i="1" dirty="0"/>
              <a:t>В ловких руках гончара железо искусно превращалось в фигуры с замысловатыми узорами.</a:t>
            </a:r>
            <a:endParaRPr lang="ru-RU" sz="2800" b="1" dirty="0"/>
          </a:p>
          <a:p>
            <a:r>
              <a:rPr lang="ru-RU" sz="2800" b="1" i="1" dirty="0"/>
              <a:t>В скорняцкой мастерской были сшиты эксклюзивные модели шелковых платьев для показа в Доме мод.</a:t>
            </a:r>
            <a:endParaRPr lang="ru-RU" sz="2800" b="1" dirty="0"/>
          </a:p>
          <a:p>
            <a:r>
              <a:rPr lang="ru-RU" sz="2800" b="1" i="1" dirty="0"/>
              <a:t>Он не имел права прорицать тебя за этот поступок.</a:t>
            </a:r>
            <a:endParaRPr lang="ru-RU" sz="2800" b="1" dirty="0"/>
          </a:p>
          <a:p>
            <a:r>
              <a:rPr lang="ru-RU" sz="2800" b="1" i="1" dirty="0"/>
              <a:t>Перед утренней молитвой в храме православные слушали проповедь муллы.</a:t>
            </a:r>
            <a:endParaRPr lang="ru-RU" sz="2800" b="1" dirty="0"/>
          </a:p>
          <a:p>
            <a:r>
              <a:rPr lang="ru-RU" sz="2800" b="1" i="1" dirty="0"/>
              <a:t>В своих эпиграммах Державин славил и воспевал власть придержащих</a:t>
            </a:r>
            <a:r>
              <a:rPr lang="ru-RU" sz="2800" b="1" i="1" dirty="0" smtClean="0"/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76252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1311</Words>
  <Application>Microsoft Office PowerPoint</Application>
  <PresentationFormat>Экран (4:3)</PresentationFormat>
  <Paragraphs>205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Словарная работа при подготовке  к ЕГЭ по русскому языку</vt:lpstr>
      <vt:lpstr>Презентация PowerPoint</vt:lpstr>
      <vt:lpstr>Ожидаемые результаты</vt:lpstr>
      <vt:lpstr>Задачи проекта </vt:lpstr>
      <vt:lpstr>Этапы реализации проекта</vt:lpstr>
      <vt:lpstr>Этапы реализации проекта</vt:lpstr>
      <vt:lpstr>Презентация PowerPoint</vt:lpstr>
      <vt:lpstr>Презентация PowerPoint</vt:lpstr>
      <vt:lpstr>Презентация PowerPoint</vt:lpstr>
      <vt:lpstr>Проверьте свою работу</vt:lpstr>
      <vt:lpstr>Словарная работа № 13, 14.</vt:lpstr>
      <vt:lpstr>Проверьте свою работу</vt:lpstr>
      <vt:lpstr>Презентация PowerPoint</vt:lpstr>
      <vt:lpstr>Проверьте свою работу</vt:lpstr>
      <vt:lpstr>Презентация PowerPoint</vt:lpstr>
      <vt:lpstr>Проверьте свою работу</vt:lpstr>
      <vt:lpstr>Словарные диктанты</vt:lpstr>
      <vt:lpstr>Презентация PowerPoint</vt:lpstr>
      <vt:lpstr>Оценочный лист (К СЛОВАРНОЙ РАБОТЕ)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Словарная работа при подготовке  к ЕГЭ по русскому языку</dc:title>
  <dc:creator>Надежда</dc:creator>
  <cp:lastModifiedBy>Надежда</cp:lastModifiedBy>
  <cp:revision>22</cp:revision>
  <dcterms:created xsi:type="dcterms:W3CDTF">2012-02-01T17:50:46Z</dcterms:created>
  <dcterms:modified xsi:type="dcterms:W3CDTF">2012-02-02T07:28:37Z</dcterms:modified>
</cp:coreProperties>
</file>