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4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9552A-6AC2-4074-A4E5-98E904D36CF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F827A-D39F-45B0-BFF5-E1B1C335D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278718-2BCB-41A6-93E8-467347AB1B0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E86134-EC55-495E-81B3-A4A45E483F99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F827A-D39F-45B0-BFF5-E1B1C335D73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2D1E0D-0F11-4E42-BBC1-60FD5909286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C6FD-CC55-4AF8-996F-19809E98E43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139A-A38F-4EE4-9792-2B7C7CB6F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C6FD-CC55-4AF8-996F-19809E98E43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139A-A38F-4EE4-9792-2B7C7CB6F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C6FD-CC55-4AF8-996F-19809E98E43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139A-A38F-4EE4-9792-2B7C7CB6F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C6FD-CC55-4AF8-996F-19809E98E43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139A-A38F-4EE4-9792-2B7C7CB6F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C6FD-CC55-4AF8-996F-19809E98E43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139A-A38F-4EE4-9792-2B7C7CB6F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C6FD-CC55-4AF8-996F-19809E98E43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139A-A38F-4EE4-9792-2B7C7CB6F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C6FD-CC55-4AF8-996F-19809E98E43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139A-A38F-4EE4-9792-2B7C7CB6F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C6FD-CC55-4AF8-996F-19809E98E43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139A-A38F-4EE4-9792-2B7C7CB6F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C6FD-CC55-4AF8-996F-19809E98E43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139A-A38F-4EE4-9792-2B7C7CB6F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C6FD-CC55-4AF8-996F-19809E98E43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139A-A38F-4EE4-9792-2B7C7CB6F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C6FD-CC55-4AF8-996F-19809E98E43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139A-A38F-4EE4-9792-2B7C7CB6F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8C6FD-CC55-4AF8-996F-19809E98E43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6139A-A38F-4EE4-9792-2B7C7CB6F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gif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813" y="2998788"/>
            <a:ext cx="3455987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4"/>
          <p:cNvPicPr>
            <a:picLocks noChangeAspect="1" noChangeArrowheads="1"/>
          </p:cNvPicPr>
          <p:nvPr/>
        </p:nvPicPr>
        <p:blipFill>
          <a:blip r:embed="rId5" cstate="print"/>
          <a:srcRect b="3465"/>
          <a:stretch>
            <a:fillRect/>
          </a:stretch>
        </p:blipFill>
        <p:spPr bwMode="auto">
          <a:xfrm>
            <a:off x="1907704" y="1556792"/>
            <a:ext cx="91401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5"/>
          <p:cNvPicPr>
            <a:picLocks noChangeAspect="1" noChangeArrowheads="1"/>
          </p:cNvPicPr>
          <p:nvPr/>
        </p:nvPicPr>
        <p:blipFill>
          <a:blip r:embed="rId6" cstate="print"/>
          <a:srcRect l="27161" r="21915" b="9395"/>
          <a:stretch>
            <a:fillRect/>
          </a:stretch>
        </p:blipFill>
        <p:spPr bwMode="auto">
          <a:xfrm>
            <a:off x="2843808" y="1412776"/>
            <a:ext cx="584529" cy="108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6"/>
          <p:cNvPicPr>
            <a:picLocks noChangeAspect="1" noChangeArrowheads="1"/>
          </p:cNvPicPr>
          <p:nvPr/>
        </p:nvPicPr>
        <p:blipFill>
          <a:blip r:embed="rId7" cstate="print"/>
          <a:srcRect l="12500" r="14999" b="9395"/>
          <a:stretch>
            <a:fillRect/>
          </a:stretch>
        </p:blipFill>
        <p:spPr bwMode="auto">
          <a:xfrm>
            <a:off x="3419872" y="1556792"/>
            <a:ext cx="644649" cy="84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7"/>
          <p:cNvPicPr>
            <a:picLocks noChangeAspect="1" noChangeArrowheads="1"/>
          </p:cNvPicPr>
          <p:nvPr/>
        </p:nvPicPr>
        <p:blipFill>
          <a:blip r:embed="rId8" cstate="print"/>
          <a:srcRect l="25000" t="7005" r="22501" b="9395"/>
          <a:stretch>
            <a:fillRect/>
          </a:stretch>
        </p:blipFill>
        <p:spPr bwMode="auto">
          <a:xfrm>
            <a:off x="4211960" y="1556792"/>
            <a:ext cx="504056" cy="84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8"/>
          <p:cNvPicPr>
            <a:picLocks noChangeAspect="1" noChangeArrowheads="1"/>
          </p:cNvPicPr>
          <p:nvPr/>
        </p:nvPicPr>
        <p:blipFill>
          <a:blip r:embed="rId9" cstate="print"/>
          <a:srcRect l="13853" t="-160" r="22501" b="11783"/>
          <a:stretch>
            <a:fillRect/>
          </a:stretch>
        </p:blipFill>
        <p:spPr bwMode="auto">
          <a:xfrm>
            <a:off x="4644008" y="1484784"/>
            <a:ext cx="645217" cy="93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66"/>
          <p:cNvGrpSpPr>
            <a:grpSpLocks/>
          </p:cNvGrpSpPr>
          <p:nvPr/>
        </p:nvGrpSpPr>
        <p:grpSpPr bwMode="auto">
          <a:xfrm>
            <a:off x="5364088" y="1844824"/>
            <a:ext cx="542255" cy="504626"/>
            <a:chOff x="4473086" y="1928802"/>
            <a:chExt cx="2555282" cy="2500330"/>
          </a:xfrm>
        </p:grpSpPr>
        <p:pic>
          <p:nvPicPr>
            <p:cNvPr id="3100" name="Picture 29"/>
            <p:cNvPicPr>
              <a:picLocks noChangeAspect="1" noChangeArrowheads="1"/>
            </p:cNvPicPr>
            <p:nvPr/>
          </p:nvPicPr>
          <p:blipFill>
            <a:blip r:embed="rId10" cstate="print"/>
            <a:srcRect l="52499" t="-160" r="10001" b="16560"/>
            <a:stretch>
              <a:fillRect/>
            </a:stretch>
          </p:blipFill>
          <p:spPr bwMode="auto">
            <a:xfrm>
              <a:off x="4473086" y="1928802"/>
              <a:ext cx="1241922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1" name="Picture 29"/>
            <p:cNvPicPr>
              <a:picLocks noChangeAspect="1" noChangeArrowheads="1"/>
            </p:cNvPicPr>
            <p:nvPr/>
          </p:nvPicPr>
          <p:blipFill>
            <a:blip r:embed="rId10" cstate="print"/>
            <a:srcRect l="52499" t="-160" r="10001" b="16560"/>
            <a:stretch>
              <a:fillRect/>
            </a:stretch>
          </p:blipFill>
          <p:spPr bwMode="auto">
            <a:xfrm>
              <a:off x="5786446" y="1928802"/>
              <a:ext cx="1241922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2" name="Picture 29"/>
            <p:cNvPicPr>
              <a:picLocks noChangeAspect="1" noChangeArrowheads="1"/>
            </p:cNvPicPr>
            <p:nvPr/>
          </p:nvPicPr>
          <p:blipFill>
            <a:blip r:embed="rId11" cstate="print"/>
            <a:srcRect l="61015" t="33954" r="10001" b="39070"/>
            <a:stretch>
              <a:fillRect/>
            </a:stretch>
          </p:blipFill>
          <p:spPr bwMode="auto">
            <a:xfrm rot="5571454">
              <a:off x="5487783" y="3431465"/>
              <a:ext cx="589628" cy="577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82" name="Picture 30"/>
          <p:cNvPicPr>
            <a:picLocks noChangeAspect="1" noChangeArrowheads="1"/>
          </p:cNvPicPr>
          <p:nvPr/>
        </p:nvPicPr>
        <p:blipFill>
          <a:blip r:embed="rId8" cstate="print"/>
          <a:srcRect l="20000" t="7166" r="24998" b="9235"/>
          <a:stretch>
            <a:fillRect/>
          </a:stretch>
        </p:blipFill>
        <p:spPr bwMode="auto">
          <a:xfrm>
            <a:off x="6012160" y="1556792"/>
            <a:ext cx="530051" cy="84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31"/>
          <p:cNvPicPr>
            <a:picLocks noChangeAspect="1" noChangeArrowheads="1"/>
          </p:cNvPicPr>
          <p:nvPr/>
        </p:nvPicPr>
        <p:blipFill>
          <a:blip r:embed="rId12" cstate="print"/>
          <a:srcRect l="20000" t="7005" r="22501" b="18948"/>
          <a:stretch>
            <a:fillRect/>
          </a:stretch>
        </p:blipFill>
        <p:spPr bwMode="auto">
          <a:xfrm>
            <a:off x="6660232" y="1556792"/>
            <a:ext cx="570530" cy="76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33"/>
          <p:cNvPicPr>
            <a:picLocks noChangeAspect="1" noChangeArrowheads="1"/>
          </p:cNvPicPr>
          <p:nvPr/>
        </p:nvPicPr>
        <p:blipFill>
          <a:blip r:embed="rId13" cstate="print"/>
          <a:srcRect l="22414" t="4359" r="27383"/>
          <a:stretch>
            <a:fillRect/>
          </a:stretch>
        </p:blipFill>
        <p:spPr bwMode="auto">
          <a:xfrm>
            <a:off x="2555776" y="2780928"/>
            <a:ext cx="470338" cy="93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34"/>
          <p:cNvPicPr>
            <a:picLocks noChangeAspect="1" noChangeArrowheads="1"/>
          </p:cNvPicPr>
          <p:nvPr/>
        </p:nvPicPr>
        <p:blipFill>
          <a:blip r:embed="rId14" cstate="print"/>
          <a:srcRect l="17500" t="11783" r="27499" b="14172"/>
          <a:stretch>
            <a:fillRect/>
          </a:stretch>
        </p:blipFill>
        <p:spPr bwMode="auto">
          <a:xfrm rot="198411">
            <a:off x="3006601" y="2864336"/>
            <a:ext cx="414420" cy="6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25"/>
          <p:cNvPicPr>
            <a:picLocks noChangeAspect="1" noChangeArrowheads="1"/>
          </p:cNvPicPr>
          <p:nvPr/>
        </p:nvPicPr>
        <p:blipFill>
          <a:blip r:embed="rId6" cstate="print"/>
          <a:srcRect l="27161" t="8629" r="21915" b="9395"/>
          <a:stretch>
            <a:fillRect/>
          </a:stretch>
        </p:blipFill>
        <p:spPr bwMode="auto">
          <a:xfrm>
            <a:off x="3491880" y="2708920"/>
            <a:ext cx="576064" cy="97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35"/>
          <p:cNvPicPr>
            <a:picLocks noChangeAspect="1" noChangeArrowheads="1"/>
          </p:cNvPicPr>
          <p:nvPr/>
        </p:nvPicPr>
        <p:blipFill>
          <a:blip r:embed="rId15" cstate="print"/>
          <a:srcRect l="22501" t="2229" r="17500" b="11783"/>
          <a:stretch>
            <a:fillRect/>
          </a:stretch>
        </p:blipFill>
        <p:spPr bwMode="auto">
          <a:xfrm>
            <a:off x="5004048" y="2780928"/>
            <a:ext cx="576064" cy="67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24"/>
          <p:cNvPicPr>
            <a:picLocks noChangeAspect="1" noChangeArrowheads="1"/>
          </p:cNvPicPr>
          <p:nvPr/>
        </p:nvPicPr>
        <p:blipFill>
          <a:blip r:embed="rId16" cstate="print"/>
          <a:srcRect l="8183" b="3465"/>
          <a:stretch>
            <a:fillRect/>
          </a:stretch>
        </p:blipFill>
        <p:spPr bwMode="auto">
          <a:xfrm>
            <a:off x="3923928" y="2708920"/>
            <a:ext cx="681263" cy="76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30"/>
          <p:cNvPicPr>
            <a:picLocks noChangeAspect="1" noChangeArrowheads="1"/>
          </p:cNvPicPr>
          <p:nvPr/>
        </p:nvPicPr>
        <p:blipFill>
          <a:blip r:embed="rId8" cstate="print"/>
          <a:srcRect l="20000" t="7166" r="24998" b="9235"/>
          <a:stretch>
            <a:fillRect/>
          </a:stretch>
        </p:blipFill>
        <p:spPr bwMode="auto">
          <a:xfrm>
            <a:off x="4499992" y="2708920"/>
            <a:ext cx="534783" cy="85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71"/>
          <p:cNvGrpSpPr>
            <a:grpSpLocks/>
          </p:cNvGrpSpPr>
          <p:nvPr/>
        </p:nvGrpSpPr>
        <p:grpSpPr bwMode="auto">
          <a:xfrm>
            <a:off x="5580112" y="2996952"/>
            <a:ext cx="510902" cy="563513"/>
            <a:chOff x="4473086" y="1928802"/>
            <a:chExt cx="2555282" cy="2500330"/>
          </a:xfrm>
        </p:grpSpPr>
        <p:pic>
          <p:nvPicPr>
            <p:cNvPr id="3097" name="Picture 29"/>
            <p:cNvPicPr>
              <a:picLocks noChangeAspect="1" noChangeArrowheads="1"/>
            </p:cNvPicPr>
            <p:nvPr/>
          </p:nvPicPr>
          <p:blipFill>
            <a:blip r:embed="rId10" cstate="print"/>
            <a:srcRect l="52499" t="-160" r="10001" b="16560"/>
            <a:stretch>
              <a:fillRect/>
            </a:stretch>
          </p:blipFill>
          <p:spPr bwMode="auto">
            <a:xfrm>
              <a:off x="4473086" y="1928802"/>
              <a:ext cx="1241922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8" name="Picture 29"/>
            <p:cNvPicPr>
              <a:picLocks noChangeAspect="1" noChangeArrowheads="1"/>
            </p:cNvPicPr>
            <p:nvPr/>
          </p:nvPicPr>
          <p:blipFill>
            <a:blip r:embed="rId10" cstate="print"/>
            <a:srcRect l="52499" t="-160" r="10001" b="16560"/>
            <a:stretch>
              <a:fillRect/>
            </a:stretch>
          </p:blipFill>
          <p:spPr bwMode="auto">
            <a:xfrm>
              <a:off x="5786446" y="1928802"/>
              <a:ext cx="1241922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9" name="Picture 29"/>
            <p:cNvPicPr>
              <a:picLocks noChangeAspect="1" noChangeArrowheads="1"/>
            </p:cNvPicPr>
            <p:nvPr/>
          </p:nvPicPr>
          <p:blipFill>
            <a:blip r:embed="rId11" cstate="print"/>
            <a:srcRect l="61015" t="33954" r="10001" b="39070"/>
            <a:stretch>
              <a:fillRect/>
            </a:stretch>
          </p:blipFill>
          <p:spPr bwMode="auto">
            <a:xfrm rot="5571454">
              <a:off x="5487783" y="3431465"/>
              <a:ext cx="589628" cy="577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91" name="Picture 25"/>
          <p:cNvPicPr>
            <a:picLocks noChangeAspect="1" noChangeArrowheads="1"/>
          </p:cNvPicPr>
          <p:nvPr/>
        </p:nvPicPr>
        <p:blipFill>
          <a:blip r:embed="rId6" cstate="print"/>
          <a:srcRect l="27161" r="21915" b="9395"/>
          <a:stretch>
            <a:fillRect/>
          </a:stretch>
        </p:blipFill>
        <p:spPr bwMode="auto">
          <a:xfrm>
            <a:off x="6084168" y="2564904"/>
            <a:ext cx="531678" cy="99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32"/>
          <p:cNvPicPr>
            <a:picLocks noChangeAspect="1" noChangeArrowheads="1"/>
          </p:cNvPicPr>
          <p:nvPr/>
        </p:nvPicPr>
        <p:blipFill>
          <a:blip r:embed="rId17" cstate="print"/>
          <a:srcRect l="14104" r="23860" b="13373"/>
          <a:stretch>
            <a:fillRect/>
          </a:stretch>
        </p:blipFill>
        <p:spPr bwMode="auto">
          <a:xfrm>
            <a:off x="2051720" y="2653629"/>
            <a:ext cx="576064" cy="84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35"/>
          <p:cNvPicPr>
            <a:picLocks noChangeAspect="1" noChangeArrowheads="1"/>
          </p:cNvPicPr>
          <p:nvPr/>
        </p:nvPicPr>
        <p:blipFill>
          <a:blip r:embed="rId15" cstate="print"/>
          <a:srcRect l="22501" t="2229" r="17500" b="11783"/>
          <a:stretch>
            <a:fillRect/>
          </a:stretch>
        </p:blipFill>
        <p:spPr bwMode="auto">
          <a:xfrm>
            <a:off x="6588224" y="2780928"/>
            <a:ext cx="539785" cy="81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36"/>
          <p:cNvPicPr>
            <a:picLocks noChangeAspect="1" noChangeArrowheads="1"/>
          </p:cNvPicPr>
          <p:nvPr/>
        </p:nvPicPr>
        <p:blipFill>
          <a:blip r:embed="rId18" cstate="print"/>
          <a:srcRect l="14999" t="-160" r="27499" b="9393"/>
          <a:stretch>
            <a:fillRect/>
          </a:stretch>
        </p:blipFill>
        <p:spPr bwMode="auto">
          <a:xfrm>
            <a:off x="7020272" y="2636912"/>
            <a:ext cx="528587" cy="87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37"/>
          <p:cNvPicPr>
            <a:picLocks noChangeAspect="1" noChangeArrowheads="1"/>
          </p:cNvPicPr>
          <p:nvPr/>
        </p:nvPicPr>
        <p:blipFill>
          <a:blip r:embed="rId19" cstate="print"/>
          <a:srcRect l="22501" t="11783" r="14999" b="16560"/>
          <a:stretch>
            <a:fillRect/>
          </a:stretch>
        </p:blipFill>
        <p:spPr bwMode="auto">
          <a:xfrm>
            <a:off x="7452320" y="2852936"/>
            <a:ext cx="543430" cy="65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2195736" y="404664"/>
            <a:ext cx="5468541" cy="107950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 –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11960" y="4149080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Подготовили воспитатели</a:t>
            </a:r>
          </a:p>
          <a:p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2 младшей группы «Непоседы»</a:t>
            </a:r>
          </a:p>
          <a:p>
            <a:r>
              <a:rPr lang="ru-RU" sz="2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Дюрягина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Л.А.</a:t>
            </a:r>
            <a:endParaRPr lang="ru-RU" sz="2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95736" y="548680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Без труда машину эту  вы узнаете по цвету.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Красный цвет в машине- главный!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А зовут ее-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пожарной!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" name="Рисунок 6" descr="hello_html_4ae03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9796" y="2276872"/>
            <a:ext cx="5682116" cy="3830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1124744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Дым столбом поднялся вдруг.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Кто не выключил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(утюг)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?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Рисунок 6" descr="7ac35c338397ce0f014404cded1ecd9e-800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844824"/>
            <a:ext cx="3850010" cy="4355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15816" y="692696"/>
            <a:ext cx="374441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Крепко помните друзья,</a:t>
            </a:r>
            <a:b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Что с огнем шутить…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       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НЕЛЬЗЯ!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fire_regs-1024x1021-1024x1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204864"/>
            <a:ext cx="3888432" cy="3877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5427" y="1772816"/>
            <a:ext cx="88385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называется профессия людей, борющихся с огнем?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8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420888"/>
            <a:ext cx="1979256" cy="3698083"/>
          </a:xfrm>
          <a:prstGeom prst="rect">
            <a:avLst/>
          </a:prstGeom>
        </p:spPr>
      </p:pic>
      <p:pic>
        <p:nvPicPr>
          <p:cNvPr id="11" name="Рисунок 10" descr="img_5710aeb6ed54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204864"/>
            <a:ext cx="2592289" cy="3963845"/>
          </a:xfrm>
          <a:prstGeom prst="rect">
            <a:avLst/>
          </a:prstGeom>
        </p:spPr>
      </p:pic>
      <p:pic>
        <p:nvPicPr>
          <p:cNvPr id="12" name="Рисунок 11" descr="Ф24390__2_.jpg"/>
          <p:cNvPicPr>
            <a:picLocks noChangeAspect="1"/>
          </p:cNvPicPr>
          <p:nvPr/>
        </p:nvPicPr>
        <p:blipFill>
          <a:blip r:embed="rId5" cstate="print"/>
          <a:srcRect l="22622" r="18211"/>
          <a:stretch>
            <a:fillRect/>
          </a:stretch>
        </p:blipFill>
        <p:spPr>
          <a:xfrm>
            <a:off x="6012160" y="2420888"/>
            <a:ext cx="2448272" cy="3617873"/>
          </a:xfrm>
          <a:prstGeom prst="rect">
            <a:avLst/>
          </a:prstGeom>
        </p:spPr>
      </p:pic>
      <p:sp>
        <p:nvSpPr>
          <p:cNvPr id="13" name="AutoShape 4"/>
          <p:cNvSpPr txBox="1">
            <a:spLocks noChangeArrowheads="1"/>
          </p:cNvSpPr>
          <p:nvPr/>
        </p:nvSpPr>
        <p:spPr>
          <a:xfrm>
            <a:off x="1763688" y="476672"/>
            <a:ext cx="5544616" cy="791741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 wrap="none" lIns="91440" tIns="45720" rIns="91440" bIns="45720" rtlCol="0" anchor="ctr">
            <a:normAutofit fontScale="97500"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Arial Black" pitchFamily="34" charset="0"/>
              </a:rPr>
              <a:t>Игра «Выбери нужное»</a:t>
            </a:r>
            <a:endParaRPr lang="ru-RU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692696"/>
            <a:ext cx="75507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Какие предметы необходимы пожарному?</a:t>
            </a:r>
          </a:p>
          <a:p>
            <a:endParaRPr lang="ru-RU" dirty="0"/>
          </a:p>
        </p:txBody>
      </p:sp>
      <p:pic>
        <p:nvPicPr>
          <p:cNvPr id="7" name="Рисунок 6" descr="2143-nike-air-max-87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988840"/>
            <a:ext cx="2801888" cy="1859753"/>
          </a:xfrm>
          <a:prstGeom prst="rect">
            <a:avLst/>
          </a:prstGeom>
        </p:spPr>
      </p:pic>
      <p:pic>
        <p:nvPicPr>
          <p:cNvPr id="8" name="Рисунок 7" descr="hello_html_5df6818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221088"/>
            <a:ext cx="1993404" cy="1993404"/>
          </a:xfrm>
          <a:prstGeom prst="rect">
            <a:avLst/>
          </a:prstGeom>
        </p:spPr>
      </p:pic>
      <p:pic>
        <p:nvPicPr>
          <p:cNvPr id="9" name="Рисунок 8" descr="613a7f05-6393-44df-ba34-fc5ea753b4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1340768"/>
            <a:ext cx="3068960" cy="3068960"/>
          </a:xfrm>
          <a:prstGeom prst="rect">
            <a:avLst/>
          </a:prstGeom>
        </p:spPr>
      </p:pic>
      <p:pic>
        <p:nvPicPr>
          <p:cNvPr id="10" name="Рисунок 9" descr="HTB1OIdnRVXXXXb5XXXXq6xXFXXX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3" y="3957198"/>
            <a:ext cx="3960440" cy="2528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1680" y="62068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Какая из этих машин- пожарная?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16f3b411a5c84aeaf81ac9e6f04b8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556792"/>
            <a:ext cx="3240360" cy="1787785"/>
          </a:xfrm>
          <a:prstGeom prst="rect">
            <a:avLst/>
          </a:prstGeom>
        </p:spPr>
      </p:pic>
      <p:pic>
        <p:nvPicPr>
          <p:cNvPr id="8" name="Рисунок 7" descr="hello_html_4ae032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573016"/>
            <a:ext cx="4104456" cy="2767087"/>
          </a:xfrm>
          <a:prstGeom prst="rect">
            <a:avLst/>
          </a:prstGeom>
        </p:spPr>
      </p:pic>
      <p:pic>
        <p:nvPicPr>
          <p:cNvPr id="9" name="Рисунок 8" descr="skoroya.jpg"/>
          <p:cNvPicPr>
            <a:picLocks noChangeAspect="1"/>
          </p:cNvPicPr>
          <p:nvPr/>
        </p:nvPicPr>
        <p:blipFill>
          <a:blip r:embed="rId5" cstate="print"/>
          <a:srcRect l="14217" r="11146"/>
          <a:stretch>
            <a:fillRect/>
          </a:stretch>
        </p:blipFill>
        <p:spPr>
          <a:xfrm>
            <a:off x="971600" y="1484784"/>
            <a:ext cx="3024336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-3175" y="-98425"/>
            <a:ext cx="9144000" cy="69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AutoShape 37"/>
          <p:cNvSpPr>
            <a:spLocks noChangeArrowheads="1"/>
          </p:cNvSpPr>
          <p:nvPr/>
        </p:nvSpPr>
        <p:spPr bwMode="auto">
          <a:xfrm>
            <a:off x="1425575" y="260350"/>
            <a:ext cx="6286500" cy="1500188"/>
          </a:xfrm>
          <a:prstGeom prst="bevel">
            <a:avLst>
              <a:gd name="adj" fmla="val 7900"/>
            </a:avLst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 smtClean="0">
                <a:solidFill>
                  <a:srgbClr val="C00000"/>
                </a:solidFill>
                <a:latin typeface="+mn-lt"/>
                <a:cs typeface="+mn-cs"/>
              </a:rPr>
              <a:t>МОЛОДЦЫ!</a:t>
            </a:r>
            <a:endParaRPr lang="ru-RU" sz="88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pic>
        <p:nvPicPr>
          <p:cNvPr id="44036" name="Picture 21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1074738" y="1928813"/>
            <a:ext cx="6816725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3813"/>
            <a:ext cx="9144000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4"/>
          <p:cNvSpPr>
            <a:spLocks noGrp="1" noChangeArrowheads="1"/>
          </p:cNvSpPr>
          <p:nvPr>
            <p:ph type="title"/>
          </p:nvPr>
        </p:nvSpPr>
        <p:spPr>
          <a:xfrm>
            <a:off x="1039813" y="333375"/>
            <a:ext cx="7192962" cy="935038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Игра «Доскажи словечко»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rcRect l="2434" t="3900" r="9219" b="11771"/>
          <a:stretch>
            <a:fillRect/>
          </a:stretch>
        </p:blipFill>
        <p:spPr bwMode="auto">
          <a:xfrm>
            <a:off x="1352550" y="1700213"/>
            <a:ext cx="643890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10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3388" y="3657600"/>
            <a:ext cx="3327400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2109788" y="3860800"/>
            <a:ext cx="863600" cy="1728788"/>
            <a:chOff x="1115615" y="2212478"/>
            <a:chExt cx="1152129" cy="2296642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1115615" y="2212478"/>
              <a:ext cx="1152129" cy="145313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Полилиния 21"/>
            <p:cNvSpPr/>
            <p:nvPr/>
          </p:nvSpPr>
          <p:spPr>
            <a:xfrm>
              <a:off x="1664146" y="3520024"/>
              <a:ext cx="103777" cy="989096"/>
            </a:xfrm>
            <a:custGeom>
              <a:avLst/>
              <a:gdLst>
                <a:gd name="connsiteX0" fmla="*/ 25879 w 207034"/>
                <a:gd name="connsiteY0" fmla="*/ 0 h 1207698"/>
                <a:gd name="connsiteX1" fmla="*/ 43132 w 207034"/>
                <a:gd name="connsiteY1" fmla="*/ 155275 h 1207698"/>
                <a:gd name="connsiteX2" fmla="*/ 51759 w 207034"/>
                <a:gd name="connsiteY2" fmla="*/ 181155 h 1207698"/>
                <a:gd name="connsiteX3" fmla="*/ 94891 w 207034"/>
                <a:gd name="connsiteY3" fmla="*/ 232913 h 1207698"/>
                <a:gd name="connsiteX4" fmla="*/ 146649 w 207034"/>
                <a:gd name="connsiteY4" fmla="*/ 276045 h 1207698"/>
                <a:gd name="connsiteX5" fmla="*/ 172528 w 207034"/>
                <a:gd name="connsiteY5" fmla="*/ 301924 h 1207698"/>
                <a:gd name="connsiteX6" fmla="*/ 198408 w 207034"/>
                <a:gd name="connsiteY6" fmla="*/ 319177 h 1207698"/>
                <a:gd name="connsiteX7" fmla="*/ 207034 w 207034"/>
                <a:gd name="connsiteY7" fmla="*/ 345056 h 1207698"/>
                <a:gd name="connsiteX8" fmla="*/ 146649 w 207034"/>
                <a:gd name="connsiteY8" fmla="*/ 448573 h 1207698"/>
                <a:gd name="connsiteX9" fmla="*/ 69011 w 207034"/>
                <a:gd name="connsiteY9" fmla="*/ 474453 h 1207698"/>
                <a:gd name="connsiteX10" fmla="*/ 43132 w 207034"/>
                <a:gd name="connsiteY10" fmla="*/ 483079 h 1207698"/>
                <a:gd name="connsiteX11" fmla="*/ 17253 w 207034"/>
                <a:gd name="connsiteY11" fmla="*/ 500332 h 1207698"/>
                <a:gd name="connsiteX12" fmla="*/ 17253 w 207034"/>
                <a:gd name="connsiteY12" fmla="*/ 560717 h 1207698"/>
                <a:gd name="connsiteX13" fmla="*/ 69011 w 207034"/>
                <a:gd name="connsiteY13" fmla="*/ 664234 h 1207698"/>
                <a:gd name="connsiteX14" fmla="*/ 86264 w 207034"/>
                <a:gd name="connsiteY14" fmla="*/ 690113 h 1207698"/>
                <a:gd name="connsiteX15" fmla="*/ 138023 w 207034"/>
                <a:gd name="connsiteY15" fmla="*/ 733245 h 1207698"/>
                <a:gd name="connsiteX16" fmla="*/ 146649 w 207034"/>
                <a:gd name="connsiteY16" fmla="*/ 759124 h 1207698"/>
                <a:gd name="connsiteX17" fmla="*/ 172528 w 207034"/>
                <a:gd name="connsiteY17" fmla="*/ 810883 h 1207698"/>
                <a:gd name="connsiteX18" fmla="*/ 138023 w 207034"/>
                <a:gd name="connsiteY18" fmla="*/ 888521 h 1207698"/>
                <a:gd name="connsiteX19" fmla="*/ 86264 w 207034"/>
                <a:gd name="connsiteY19" fmla="*/ 931653 h 1207698"/>
                <a:gd name="connsiteX20" fmla="*/ 43132 w 207034"/>
                <a:gd name="connsiteY20" fmla="*/ 966158 h 1207698"/>
                <a:gd name="connsiteX21" fmla="*/ 0 w 207034"/>
                <a:gd name="connsiteY21" fmla="*/ 1043796 h 1207698"/>
                <a:gd name="connsiteX22" fmla="*/ 8627 w 207034"/>
                <a:gd name="connsiteY22" fmla="*/ 1095555 h 1207698"/>
                <a:gd name="connsiteX23" fmla="*/ 86264 w 207034"/>
                <a:gd name="connsiteY23" fmla="*/ 1164566 h 1207698"/>
                <a:gd name="connsiteX24" fmla="*/ 112144 w 207034"/>
                <a:gd name="connsiteY24" fmla="*/ 1207698 h 120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7034" h="1207698">
                  <a:moveTo>
                    <a:pt x="25879" y="0"/>
                  </a:moveTo>
                  <a:cubicBezTo>
                    <a:pt x="32365" y="90792"/>
                    <a:pt x="25595" y="93896"/>
                    <a:pt x="43132" y="155275"/>
                  </a:cubicBezTo>
                  <a:cubicBezTo>
                    <a:pt x="45630" y="164018"/>
                    <a:pt x="47692" y="173022"/>
                    <a:pt x="51759" y="181155"/>
                  </a:cubicBezTo>
                  <a:cubicBezTo>
                    <a:pt x="67013" y="211664"/>
                    <a:pt x="71994" y="206200"/>
                    <a:pt x="94891" y="232913"/>
                  </a:cubicBezTo>
                  <a:cubicBezTo>
                    <a:pt x="132494" y="276783"/>
                    <a:pt x="103166" y="261551"/>
                    <a:pt x="146649" y="276045"/>
                  </a:cubicBezTo>
                  <a:cubicBezTo>
                    <a:pt x="155275" y="284671"/>
                    <a:pt x="163156" y="294114"/>
                    <a:pt x="172528" y="301924"/>
                  </a:cubicBezTo>
                  <a:cubicBezTo>
                    <a:pt x="180493" y="308561"/>
                    <a:pt x="191931" y="311081"/>
                    <a:pt x="198408" y="319177"/>
                  </a:cubicBezTo>
                  <a:cubicBezTo>
                    <a:pt x="204088" y="326277"/>
                    <a:pt x="204159" y="336430"/>
                    <a:pt x="207034" y="345056"/>
                  </a:cubicBezTo>
                  <a:cubicBezTo>
                    <a:pt x="199289" y="407016"/>
                    <a:pt x="214609" y="425919"/>
                    <a:pt x="146649" y="448573"/>
                  </a:cubicBezTo>
                  <a:lnTo>
                    <a:pt x="69011" y="474453"/>
                  </a:lnTo>
                  <a:lnTo>
                    <a:pt x="43132" y="483079"/>
                  </a:lnTo>
                  <a:cubicBezTo>
                    <a:pt x="34506" y="488830"/>
                    <a:pt x="23730" y="492236"/>
                    <a:pt x="17253" y="500332"/>
                  </a:cubicBezTo>
                  <a:cubicBezTo>
                    <a:pt x="1361" y="520197"/>
                    <a:pt x="11007" y="539897"/>
                    <a:pt x="17253" y="560717"/>
                  </a:cubicBezTo>
                  <a:cubicBezTo>
                    <a:pt x="36732" y="625649"/>
                    <a:pt x="29356" y="604751"/>
                    <a:pt x="69011" y="664234"/>
                  </a:cubicBezTo>
                  <a:cubicBezTo>
                    <a:pt x="74762" y="672860"/>
                    <a:pt x="77638" y="684362"/>
                    <a:pt x="86264" y="690113"/>
                  </a:cubicBezTo>
                  <a:cubicBezTo>
                    <a:pt x="122295" y="714133"/>
                    <a:pt x="104813" y="700035"/>
                    <a:pt x="138023" y="733245"/>
                  </a:cubicBezTo>
                  <a:cubicBezTo>
                    <a:pt x="140898" y="741871"/>
                    <a:pt x="142583" y="750991"/>
                    <a:pt x="146649" y="759124"/>
                  </a:cubicBezTo>
                  <a:cubicBezTo>
                    <a:pt x="180094" y="826014"/>
                    <a:pt x="150847" y="745836"/>
                    <a:pt x="172528" y="810883"/>
                  </a:cubicBezTo>
                  <a:cubicBezTo>
                    <a:pt x="163987" y="836508"/>
                    <a:pt x="158528" y="868016"/>
                    <a:pt x="138023" y="888521"/>
                  </a:cubicBezTo>
                  <a:cubicBezTo>
                    <a:pt x="70156" y="956388"/>
                    <a:pt x="156939" y="846844"/>
                    <a:pt x="86264" y="931653"/>
                  </a:cubicBezTo>
                  <a:cubicBezTo>
                    <a:pt x="56249" y="967670"/>
                    <a:pt x="85616" y="951997"/>
                    <a:pt x="43132" y="966158"/>
                  </a:cubicBezTo>
                  <a:cubicBezTo>
                    <a:pt x="3583" y="1025483"/>
                    <a:pt x="15185" y="998246"/>
                    <a:pt x="0" y="1043796"/>
                  </a:cubicBezTo>
                  <a:cubicBezTo>
                    <a:pt x="2876" y="1061049"/>
                    <a:pt x="-186" y="1080447"/>
                    <a:pt x="8627" y="1095555"/>
                  </a:cubicBezTo>
                  <a:cubicBezTo>
                    <a:pt x="27428" y="1127785"/>
                    <a:pt x="57203" y="1145192"/>
                    <a:pt x="86264" y="1164566"/>
                  </a:cubicBezTo>
                  <a:cubicBezTo>
                    <a:pt x="107084" y="1195795"/>
                    <a:pt x="98880" y="1181172"/>
                    <a:pt x="112144" y="120769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pic>
        <p:nvPicPr>
          <p:cNvPr id="25" name="Picture 4" descr="j49379_124984449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3119438"/>
            <a:ext cx="2987675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419 C 0.01024 -0.0456 0.02101 -0.04884 0.03229 -0.0507 C 0.04861 -0.05602 0.06719 -0.05833 0.08229 -0.06482 C 0.10122 -0.07176 0.11979 -0.07986 0.13906 -0.08634 C 0.15104 -0.09537 0.16823 -0.10278 0.18056 -0.11158 C 0.19011 -0.11829 0.1934 -0.12755 0.20695 -0.13171 C 0.22882 -0.14745 0.25243 -0.1625 0.28056 -0.17546 C 0.29011 -0.17963 0.30052 -0.18195 0.30712 -0.18681 C 0.31077 -0.19097 0.32049 -0.19745 0.32049 -0.19699 C 0.32257 -0.20232 0.32396 -0.20486 0.32899 -0.20903 C 0.33542 -0.23102 0.33368 -0.2507 0.33542 -0.27431 C 0.33577 -0.28056 0.3382 -0.29051 0.34427 -0.2963 C 0.35521 -0.30764 0.37604 -0.31458 0.38993 -0.32477 C 0.40243 -0.33357 0.40816 -0.34306 0.41406 -0.35394 C 0.41441 -0.36528 0.41441 -0.3757 0.41615 -0.38681 C 0.41788 -0.40232 0.44115 -0.40625 0.46389 -0.41158 C 0.47396 -0.41389 0.48143 -0.41806 0.49184 -0.41991 C 0.50261 -0.42778 0.50781 -0.43843 0.52066 -0.44537 C 0.52431 -0.45046 0.53386 -0.46019 0.54202 -0.46412 C 0.54844 -0.47338 0.58837 -0.47477 0.60521 -0.4787 C 0.6217 -0.48241 0.60764 -0.47917 0.62083 -0.48403 C 0.62483 -0.48588 0.63386 -0.48889 0.63386 -0.48843 C 0.63681 -0.49329 0.64479 -0.49861 0.64479 -0.49838 C 0.64827 -0.5044 0.65156 -0.5169 0.66024 -0.52037 C 0.66702 -0.52338 0.67743 -0.52199 0.68611 -0.52292 C 0.69288 -0.52662 0.69358 -0.5294 0.70139 -0.53218 C 0.70452 -0.53658 0.7099 -0.53796 0.71198 -0.54144 C 0.71684 -0.55162 0.71788 -0.5625 0.73195 -0.56991 C 0.7342 -0.57338 0.73681 -0.57708 0.73872 -0.58009 C 0.74011 -0.58287 0.74288 -0.5875 0.74288 -0.58704 C 0.74462 -0.60046 0.74358 -0.60625 0.75608 -0.61597 C 0.75833 -0.61945 0.75608 -0.61921 0.76372 -0.61945 " pathEditMode="relative" rAng="0" ptsTypes="fffffffffffffffffffffffffffffff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00" y="-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9213"/>
            <a:ext cx="9144000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1185863"/>
            <a:ext cx="6985000" cy="2376487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Пламя бьётся из-под крыши,</a:t>
            </a:r>
          </a:p>
          <a:p>
            <a:pPr algn="l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Крик о помощи мы слышим,</a:t>
            </a:r>
          </a:p>
          <a:p>
            <a:pPr algn="l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Суетятся все, кошмар!</a:t>
            </a:r>
          </a:p>
          <a:p>
            <a:pPr algn="l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Это бедствие -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...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7" name="Рисунок 6" descr="post-49092-126890428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5324" y="3573017"/>
            <a:ext cx="2701789" cy="280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0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4724" y="3777300"/>
            <a:ext cx="2477715" cy="241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51920" y="2276872"/>
            <a:ext cx="2663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пожар</a:t>
            </a:r>
            <a:r>
              <a:rPr lang="ru-RU" sz="2000" b="1" dirty="0">
                <a:solidFill>
                  <a:srgbClr val="0000CC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23728" y="170080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556792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Кто с огнём не осторожен,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У того пожар возможен.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Дети помните о том,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Что нельзя шутить с ….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(огнём)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endParaRPr lang="ru-RU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Рисунок 6" descr="hello_html_66207a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852936"/>
            <a:ext cx="2403039" cy="319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980728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Ох, опасные сестрички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Эти маленькие….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(спички)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endParaRPr lang="ru-RU" sz="2400" dirty="0">
              <a:latin typeface="Arial Black" pitchFamily="34" charset="0"/>
            </a:endParaRPr>
          </a:p>
        </p:txBody>
      </p:sp>
      <p:pic>
        <p:nvPicPr>
          <p:cNvPr id="7" name="Рисунок 6" descr="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988840"/>
            <a:ext cx="4630903" cy="4221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1196752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Он всегда помочь успеет,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И огонь он одолеет,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Знай ребенок, и родитель.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Это друг… </a:t>
            </a:r>
            <a:r>
              <a:rPr lang="ru-RU" dirty="0" smtClean="0">
                <a:latin typeface="Arial Black" pitchFamily="34" charset="0"/>
              </a:rPr>
              <a:t>.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(огнетушитель</a:t>
            </a:r>
            <a:r>
              <a:rPr lang="ru-RU" dirty="0" smtClean="0">
                <a:latin typeface="Arial Black" pitchFamily="34" charset="0"/>
              </a:rPr>
              <a:t>)</a:t>
            </a:r>
            <a:br>
              <a:rPr lang="ru-RU" dirty="0" smtClean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pic>
        <p:nvPicPr>
          <p:cNvPr id="7" name="Рисунок 6" descr="149169-900x900-FireExtinquish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9417" y="1124744"/>
            <a:ext cx="4680449" cy="4899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1052736"/>
            <a:ext cx="2736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Их огнем не испугать,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Им к огню не привыкать!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Он победит огонь коварный,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А зовут его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(пожарный)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img_5710aeb6ed54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692696"/>
            <a:ext cx="3561086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1052736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На пожаре ждет беда, если кончилась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(вода)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risunok-dlya-srisovivaniya-chelovek-tushit-pozhar-v-do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628800"/>
            <a:ext cx="5456384" cy="40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1052736"/>
            <a:ext cx="37444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Пожар мы быстро победим,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Коль позвоним по…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234742_html_m5626838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992044"/>
            <a:ext cx="4322596" cy="5001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145</Words>
  <Application>Microsoft Office PowerPoint</Application>
  <PresentationFormat>Экран (4:3)</PresentationFormat>
  <Paragraphs>34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Comic Sans MS</vt:lpstr>
      <vt:lpstr>Times New Roman</vt:lpstr>
      <vt:lpstr>Тема Office</vt:lpstr>
      <vt:lpstr>Презентация PowerPoint</vt:lpstr>
      <vt:lpstr>Игра «Доскажи словечко»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Пользователь</cp:lastModifiedBy>
  <cp:revision>13</cp:revision>
  <dcterms:created xsi:type="dcterms:W3CDTF">2020-10-14T05:52:38Z</dcterms:created>
  <dcterms:modified xsi:type="dcterms:W3CDTF">2020-11-04T15:03:48Z</dcterms:modified>
</cp:coreProperties>
</file>