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7" r:id="rId3"/>
    <p:sldId id="260" r:id="rId4"/>
    <p:sldId id="267" r:id="rId5"/>
    <p:sldId id="266" r:id="rId6"/>
    <p:sldId id="264" r:id="rId7"/>
    <p:sldId id="263" r:id="rId8"/>
    <p:sldId id="265" r:id="rId9"/>
    <p:sldId id="268" r:id="rId10"/>
    <p:sldId id="262" r:id="rId11"/>
    <p:sldId id="279" r:id="rId12"/>
    <p:sldId id="280" r:id="rId13"/>
    <p:sldId id="281" r:id="rId14"/>
    <p:sldId id="278" r:id="rId15"/>
    <p:sldId id="259" r:id="rId16"/>
    <p:sldId id="271" r:id="rId17"/>
    <p:sldId id="269" r:id="rId18"/>
    <p:sldId id="272" r:id="rId19"/>
    <p:sldId id="258" r:id="rId20"/>
    <p:sldId id="274" r:id="rId21"/>
    <p:sldId id="276" r:id="rId22"/>
    <p:sldId id="273" r:id="rId23"/>
    <p:sldId id="270" r:id="rId24"/>
    <p:sldId id="282" r:id="rId25"/>
    <p:sldId id="283" r:id="rId26"/>
    <p:sldId id="284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3A9F5"/>
    <a:srgbClr val="FF99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038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201DFB-73AC-4005-B58A-FEE650D687BA}" type="doc">
      <dgm:prSet loTypeId="urn:microsoft.com/office/officeart/2005/8/layout/radial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26A1E89-2277-4718-BA30-CAF6CEF7CFAD}">
      <dgm:prSet phldrT="[Текст]"/>
      <dgm:spPr/>
      <dgm:t>
        <a:bodyPr/>
        <a:lstStyle/>
        <a:p>
          <a:r>
            <a:rPr lang="ru-RU" dirty="0" smtClean="0"/>
            <a:t>Инновационные образовательные технологии</a:t>
          </a:r>
          <a:endParaRPr lang="ru-RU" dirty="0"/>
        </a:p>
      </dgm:t>
    </dgm:pt>
    <dgm:pt modelId="{7AAB6BC0-EC6B-485B-9810-D4DFBBBC95CF}" type="parTrans" cxnId="{7C11778F-560B-4DAA-8E05-850B07161138}">
      <dgm:prSet/>
      <dgm:spPr/>
      <dgm:t>
        <a:bodyPr/>
        <a:lstStyle/>
        <a:p>
          <a:endParaRPr lang="ru-RU"/>
        </a:p>
      </dgm:t>
    </dgm:pt>
    <dgm:pt modelId="{D711742B-64D9-4044-BF5C-AF1B918A9411}" type="sibTrans" cxnId="{7C11778F-560B-4DAA-8E05-850B07161138}">
      <dgm:prSet/>
      <dgm:spPr/>
      <dgm:t>
        <a:bodyPr/>
        <a:lstStyle/>
        <a:p>
          <a:endParaRPr lang="ru-RU"/>
        </a:p>
      </dgm:t>
    </dgm:pt>
    <dgm:pt modelId="{1921650A-855D-47F1-A68F-4A3A73830274}">
      <dgm:prSet phldrT="[Текст]"/>
      <dgm:spPr/>
      <dgm:t>
        <a:bodyPr/>
        <a:lstStyle/>
        <a:p>
          <a:r>
            <a:rPr lang="ru-RU" dirty="0" err="1" smtClean="0"/>
            <a:t>Синквейн</a:t>
          </a:r>
          <a:endParaRPr lang="ru-RU" dirty="0"/>
        </a:p>
      </dgm:t>
    </dgm:pt>
    <dgm:pt modelId="{C6F53162-87C5-426C-BD6F-2ABA6F702108}" type="parTrans" cxnId="{74B6D6E5-C120-4EED-B92F-6B34D1806910}">
      <dgm:prSet/>
      <dgm:spPr/>
      <dgm:t>
        <a:bodyPr/>
        <a:lstStyle/>
        <a:p>
          <a:endParaRPr lang="ru-RU"/>
        </a:p>
      </dgm:t>
    </dgm:pt>
    <dgm:pt modelId="{27231A92-700E-4C20-A846-3CCA40BC1FEF}" type="sibTrans" cxnId="{74B6D6E5-C120-4EED-B92F-6B34D1806910}">
      <dgm:prSet/>
      <dgm:spPr/>
      <dgm:t>
        <a:bodyPr/>
        <a:lstStyle/>
        <a:p>
          <a:endParaRPr lang="ru-RU"/>
        </a:p>
      </dgm:t>
    </dgm:pt>
    <dgm:pt modelId="{FDB44FD1-0D1F-44B0-8C80-544F14595B47}">
      <dgm:prSet phldrT="[Текст]"/>
      <dgm:spPr/>
      <dgm:t>
        <a:bodyPr/>
        <a:lstStyle/>
        <a:p>
          <a:r>
            <a:rPr lang="ru-RU" dirty="0" err="1" smtClean="0"/>
            <a:t>Мнемотаблицы</a:t>
          </a:r>
          <a:endParaRPr lang="ru-RU" dirty="0"/>
        </a:p>
      </dgm:t>
    </dgm:pt>
    <dgm:pt modelId="{2763A906-C22C-45D5-AB9D-AE9662BDB86C}" type="parTrans" cxnId="{EA541DE7-EB30-47F9-B7EC-A2B4B1C50FC3}">
      <dgm:prSet/>
      <dgm:spPr/>
      <dgm:t>
        <a:bodyPr/>
        <a:lstStyle/>
        <a:p>
          <a:endParaRPr lang="ru-RU"/>
        </a:p>
      </dgm:t>
    </dgm:pt>
    <dgm:pt modelId="{2F445DC3-F586-412F-967B-0ECF50DC94E2}" type="sibTrans" cxnId="{EA541DE7-EB30-47F9-B7EC-A2B4B1C50FC3}">
      <dgm:prSet/>
      <dgm:spPr/>
      <dgm:t>
        <a:bodyPr/>
        <a:lstStyle/>
        <a:p>
          <a:endParaRPr lang="ru-RU"/>
        </a:p>
      </dgm:t>
    </dgm:pt>
    <dgm:pt modelId="{A98996D1-93A3-4F5D-9784-AC3D94925783}">
      <dgm:prSet phldrT="[Текст]"/>
      <dgm:spPr/>
      <dgm:t>
        <a:bodyPr/>
        <a:lstStyle/>
        <a:p>
          <a:r>
            <a:rPr lang="ru-RU" dirty="0" err="1" smtClean="0"/>
            <a:t>Триз</a:t>
          </a:r>
          <a:endParaRPr lang="ru-RU" dirty="0"/>
        </a:p>
      </dgm:t>
    </dgm:pt>
    <dgm:pt modelId="{39ABCB60-39D3-464E-9D05-35B98D7933AE}" type="parTrans" cxnId="{E04D0CC1-34F2-40EA-9264-1C0DF607189C}">
      <dgm:prSet/>
      <dgm:spPr/>
      <dgm:t>
        <a:bodyPr/>
        <a:lstStyle/>
        <a:p>
          <a:endParaRPr lang="ru-RU"/>
        </a:p>
      </dgm:t>
    </dgm:pt>
    <dgm:pt modelId="{D2C1ED49-AA77-463A-A8AD-DDB87BF8B341}" type="sibTrans" cxnId="{E04D0CC1-34F2-40EA-9264-1C0DF607189C}">
      <dgm:prSet/>
      <dgm:spPr/>
      <dgm:t>
        <a:bodyPr/>
        <a:lstStyle/>
        <a:p>
          <a:endParaRPr lang="ru-RU"/>
        </a:p>
      </dgm:t>
    </dgm:pt>
    <dgm:pt modelId="{5920352B-9815-4759-B305-6039781E6894}">
      <dgm:prSet phldrT="[Текст]"/>
      <dgm:spPr/>
      <dgm:t>
        <a:bodyPr/>
        <a:lstStyle/>
        <a:p>
          <a:r>
            <a:rPr lang="ru-RU" dirty="0" smtClean="0"/>
            <a:t>ИКТ </a:t>
          </a:r>
          <a:endParaRPr lang="ru-RU" dirty="0"/>
        </a:p>
      </dgm:t>
    </dgm:pt>
    <dgm:pt modelId="{8BAA7DCB-DF8D-4065-9ACE-33FB774AB351}" type="parTrans" cxnId="{60029594-A8C4-437D-93FC-E114030104E8}">
      <dgm:prSet/>
      <dgm:spPr/>
      <dgm:t>
        <a:bodyPr/>
        <a:lstStyle/>
        <a:p>
          <a:endParaRPr lang="ru-RU"/>
        </a:p>
      </dgm:t>
    </dgm:pt>
    <dgm:pt modelId="{F2953911-7D28-45CC-AA4F-EDE6A445F5E6}" type="sibTrans" cxnId="{60029594-A8C4-437D-93FC-E114030104E8}">
      <dgm:prSet/>
      <dgm:spPr/>
      <dgm:t>
        <a:bodyPr/>
        <a:lstStyle/>
        <a:p>
          <a:endParaRPr lang="ru-RU"/>
        </a:p>
      </dgm:t>
    </dgm:pt>
    <dgm:pt modelId="{CB9048BE-DF93-4D4F-B067-24AC2403534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Графические обработки информации (интеллектуальная карта, кластер, паутинка ассоциаций)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E10D99-32AD-4CEC-84E1-FCD510916612}" type="parTrans" cxnId="{AB0FF3D2-7DA8-4D9F-AEEE-E6416DF8F2A2}">
      <dgm:prSet/>
      <dgm:spPr/>
      <dgm:t>
        <a:bodyPr/>
        <a:lstStyle/>
        <a:p>
          <a:endParaRPr lang="ru-RU"/>
        </a:p>
      </dgm:t>
    </dgm:pt>
    <dgm:pt modelId="{0A38DF84-863B-4BCF-9CB5-D94FD076F3A2}" type="sibTrans" cxnId="{AB0FF3D2-7DA8-4D9F-AEEE-E6416DF8F2A2}">
      <dgm:prSet/>
      <dgm:spPr/>
      <dgm:t>
        <a:bodyPr/>
        <a:lstStyle/>
        <a:p>
          <a:endParaRPr lang="ru-RU"/>
        </a:p>
      </dgm:t>
    </dgm:pt>
    <dgm:pt modelId="{850EC8E2-346A-4C66-A053-FD720553F083}">
      <dgm:prSet phldrT="[Текст]"/>
      <dgm:spPr/>
      <dgm:t>
        <a:bodyPr/>
        <a:lstStyle/>
        <a:p>
          <a:r>
            <a:rPr lang="ru-RU" dirty="0" err="1" smtClean="0"/>
            <a:t>Кинезиология</a:t>
          </a:r>
          <a:endParaRPr lang="ru-RU" dirty="0"/>
        </a:p>
      </dgm:t>
    </dgm:pt>
    <dgm:pt modelId="{C045CC1C-DFB7-47AA-B0A3-5E992AAD93CD}" type="parTrans" cxnId="{2FAA0368-58B5-4DCF-B8E5-1E9916493B06}">
      <dgm:prSet/>
      <dgm:spPr/>
      <dgm:t>
        <a:bodyPr/>
        <a:lstStyle/>
        <a:p>
          <a:endParaRPr lang="ru-RU"/>
        </a:p>
      </dgm:t>
    </dgm:pt>
    <dgm:pt modelId="{AEEDC976-0B47-4370-B8C1-1440C87EF87B}" type="sibTrans" cxnId="{2FAA0368-58B5-4DCF-B8E5-1E9916493B06}">
      <dgm:prSet/>
      <dgm:spPr/>
      <dgm:t>
        <a:bodyPr/>
        <a:lstStyle/>
        <a:p>
          <a:endParaRPr lang="ru-RU"/>
        </a:p>
      </dgm:t>
    </dgm:pt>
    <dgm:pt modelId="{60C04F1F-1BE7-40E5-9A24-042CB19E2D1F}" type="pres">
      <dgm:prSet presAssocID="{59201DFB-73AC-4005-B58A-FEE650D687B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8BE8CB-2530-49D6-9B62-47F5AF50518A}" type="pres">
      <dgm:prSet presAssocID="{926A1E89-2277-4718-BA30-CAF6CEF7CFAD}" presName="centerShape" presStyleLbl="node0" presStyleIdx="0" presStyleCnt="1" custScaleX="170267" custScaleY="114700" custLinFactNeighborX="1694" custLinFactNeighborY="434"/>
      <dgm:spPr/>
      <dgm:t>
        <a:bodyPr/>
        <a:lstStyle/>
        <a:p>
          <a:endParaRPr lang="ru-RU"/>
        </a:p>
      </dgm:t>
    </dgm:pt>
    <dgm:pt modelId="{02DC06EF-D4AE-4FEA-95B3-F39E72C86044}" type="pres">
      <dgm:prSet presAssocID="{C6F53162-87C5-426C-BD6F-2ABA6F702108}" presName="parTrans" presStyleLbl="sibTrans2D1" presStyleIdx="0" presStyleCnt="6"/>
      <dgm:spPr/>
      <dgm:t>
        <a:bodyPr/>
        <a:lstStyle/>
        <a:p>
          <a:endParaRPr lang="ru-RU"/>
        </a:p>
      </dgm:t>
    </dgm:pt>
    <dgm:pt modelId="{0EC6C223-B1FD-42AA-AAC1-D494149A8E35}" type="pres">
      <dgm:prSet presAssocID="{C6F53162-87C5-426C-BD6F-2ABA6F702108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1B6BA233-428B-446E-9755-9B65924E3BAD}" type="pres">
      <dgm:prSet presAssocID="{1921650A-855D-47F1-A68F-4A3A73830274}" presName="node" presStyleLbl="node1" presStyleIdx="0" presStyleCnt="6" custScaleX="128941" custRadScaleRad="100138" custRadScaleInc="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0AF4E9-65BA-4ED7-822A-4AA3D9798805}" type="pres">
      <dgm:prSet presAssocID="{2763A906-C22C-45D5-AB9D-AE9662BDB86C}" presName="parTrans" presStyleLbl="sibTrans2D1" presStyleIdx="1" presStyleCnt="6" custLinFactNeighborX="2447" custLinFactNeighborY="-17758"/>
      <dgm:spPr/>
      <dgm:t>
        <a:bodyPr/>
        <a:lstStyle/>
        <a:p>
          <a:endParaRPr lang="ru-RU"/>
        </a:p>
      </dgm:t>
    </dgm:pt>
    <dgm:pt modelId="{7A64608D-C34C-4A92-AD84-694B0D05C562}" type="pres">
      <dgm:prSet presAssocID="{2763A906-C22C-45D5-AB9D-AE9662BDB86C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17BE531D-7EA0-4C39-A869-CF8B86FF73CE}" type="pres">
      <dgm:prSet presAssocID="{FDB44FD1-0D1F-44B0-8C80-544F14595B47}" presName="node" presStyleLbl="node1" presStyleIdx="1" presStyleCnt="6" custScaleX="138506" custRadScaleRad="140747" custRadScaleInc="43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7D0E9-4338-4165-8D63-229F95D2EF8C}" type="pres">
      <dgm:prSet presAssocID="{39ABCB60-39D3-464E-9D05-35B98D7933AE}" presName="parTrans" presStyleLbl="sibTrans2D1" presStyleIdx="2" presStyleCnt="6"/>
      <dgm:spPr/>
      <dgm:t>
        <a:bodyPr/>
        <a:lstStyle/>
        <a:p>
          <a:endParaRPr lang="ru-RU"/>
        </a:p>
      </dgm:t>
    </dgm:pt>
    <dgm:pt modelId="{DA83852B-23A2-438F-BB4C-6E6B31C61F6E}" type="pres">
      <dgm:prSet presAssocID="{39ABCB60-39D3-464E-9D05-35B98D7933AE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A008D35B-3AA5-4C7F-B655-9C5B698DF894}" type="pres">
      <dgm:prSet presAssocID="{A98996D1-93A3-4F5D-9784-AC3D94925783}" presName="node" presStyleLbl="node1" presStyleIdx="2" presStyleCnt="6" custScaleX="147500" custRadScaleRad="124081" custRadScaleInc="12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FD691-78C2-4587-B83F-C34BC2E2C974}" type="pres">
      <dgm:prSet presAssocID="{8BAA7DCB-DF8D-4065-9ACE-33FB774AB351}" presName="parTrans" presStyleLbl="sibTrans2D1" presStyleIdx="3" presStyleCnt="6"/>
      <dgm:spPr/>
      <dgm:t>
        <a:bodyPr/>
        <a:lstStyle/>
        <a:p>
          <a:endParaRPr lang="ru-RU"/>
        </a:p>
      </dgm:t>
    </dgm:pt>
    <dgm:pt modelId="{DAE66178-EB47-426F-A48C-FAF959339A12}" type="pres">
      <dgm:prSet presAssocID="{8BAA7DCB-DF8D-4065-9ACE-33FB774AB351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C0F641B2-2E96-4946-9427-DF4702F36CC2}" type="pres">
      <dgm:prSet presAssocID="{5920352B-9815-4759-B305-6039781E6894}" presName="node" presStyleLbl="node1" presStyleIdx="3" presStyleCnt="6" custScaleX="155030" custRadScaleRad="102479" custRadScaleInc="40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E3C86E-20C6-4ACA-8F71-603C9F5ECC6B}" type="pres">
      <dgm:prSet presAssocID="{6DE10D99-32AD-4CEC-84E1-FCD510916612}" presName="parTrans" presStyleLbl="sibTrans2D1" presStyleIdx="4" presStyleCnt="6"/>
      <dgm:spPr/>
      <dgm:t>
        <a:bodyPr/>
        <a:lstStyle/>
        <a:p>
          <a:endParaRPr lang="ru-RU"/>
        </a:p>
      </dgm:t>
    </dgm:pt>
    <dgm:pt modelId="{EFB1C9FC-A546-41A3-B9F0-DF87058C5022}" type="pres">
      <dgm:prSet presAssocID="{6DE10D99-32AD-4CEC-84E1-FCD510916612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B88639F6-7730-4BD2-B739-F2E3DD695ACB}" type="pres">
      <dgm:prSet presAssocID="{CB9048BE-DF93-4D4F-B067-24AC2403534D}" presName="node" presStyleLbl="node1" presStyleIdx="4" presStyleCnt="6" custScaleX="160281" custScaleY="118696" custRadScaleRad="123709" custRadScaleInc="51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BAE72-E575-486B-8716-E215C150AD10}" type="pres">
      <dgm:prSet presAssocID="{C045CC1C-DFB7-47AA-B0A3-5E992AAD93CD}" presName="parTrans" presStyleLbl="sibTrans2D1" presStyleIdx="5" presStyleCnt="6"/>
      <dgm:spPr/>
      <dgm:t>
        <a:bodyPr/>
        <a:lstStyle/>
        <a:p>
          <a:endParaRPr lang="ru-RU"/>
        </a:p>
      </dgm:t>
    </dgm:pt>
    <dgm:pt modelId="{578A7E9C-1197-4EAC-A20A-44FD6060F3BA}" type="pres">
      <dgm:prSet presAssocID="{C045CC1C-DFB7-47AA-B0A3-5E992AAD93CD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DC79FB46-A2C9-4D53-9C71-74E162787C8C}" type="pres">
      <dgm:prSet presAssocID="{850EC8E2-346A-4C66-A053-FD720553F083}" presName="node" presStyleLbl="node1" presStyleIdx="5" presStyleCnt="6" custScaleX="132707" custRadScaleRad="136514" custRadScaleInc="-1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8F4CF71-062A-418D-860C-D684B37F461D}" type="presOf" srcId="{C045CC1C-DFB7-47AA-B0A3-5E992AAD93CD}" destId="{0DCBAE72-E575-486B-8716-E215C150AD10}" srcOrd="0" destOrd="0" presId="urn:microsoft.com/office/officeart/2005/8/layout/radial5"/>
    <dgm:cxn modelId="{EA541DE7-EB30-47F9-B7EC-A2B4B1C50FC3}" srcId="{926A1E89-2277-4718-BA30-CAF6CEF7CFAD}" destId="{FDB44FD1-0D1F-44B0-8C80-544F14595B47}" srcOrd="1" destOrd="0" parTransId="{2763A906-C22C-45D5-AB9D-AE9662BDB86C}" sibTransId="{2F445DC3-F586-412F-967B-0ECF50DC94E2}"/>
    <dgm:cxn modelId="{AB0FF3D2-7DA8-4D9F-AEEE-E6416DF8F2A2}" srcId="{926A1E89-2277-4718-BA30-CAF6CEF7CFAD}" destId="{CB9048BE-DF93-4D4F-B067-24AC2403534D}" srcOrd="4" destOrd="0" parTransId="{6DE10D99-32AD-4CEC-84E1-FCD510916612}" sibTransId="{0A38DF84-863B-4BCF-9CB5-D94FD076F3A2}"/>
    <dgm:cxn modelId="{74B6D6E5-C120-4EED-B92F-6B34D1806910}" srcId="{926A1E89-2277-4718-BA30-CAF6CEF7CFAD}" destId="{1921650A-855D-47F1-A68F-4A3A73830274}" srcOrd="0" destOrd="0" parTransId="{C6F53162-87C5-426C-BD6F-2ABA6F702108}" sibTransId="{27231A92-700E-4C20-A846-3CCA40BC1FEF}"/>
    <dgm:cxn modelId="{F73615CB-A177-4FED-8A7D-8E2FD70472DB}" type="presOf" srcId="{59201DFB-73AC-4005-B58A-FEE650D687BA}" destId="{60C04F1F-1BE7-40E5-9A24-042CB19E2D1F}" srcOrd="0" destOrd="0" presId="urn:microsoft.com/office/officeart/2005/8/layout/radial5"/>
    <dgm:cxn modelId="{2FAA0368-58B5-4DCF-B8E5-1E9916493B06}" srcId="{926A1E89-2277-4718-BA30-CAF6CEF7CFAD}" destId="{850EC8E2-346A-4C66-A053-FD720553F083}" srcOrd="5" destOrd="0" parTransId="{C045CC1C-DFB7-47AA-B0A3-5E992AAD93CD}" sibTransId="{AEEDC976-0B47-4370-B8C1-1440C87EF87B}"/>
    <dgm:cxn modelId="{E04D0CC1-34F2-40EA-9264-1C0DF607189C}" srcId="{926A1E89-2277-4718-BA30-CAF6CEF7CFAD}" destId="{A98996D1-93A3-4F5D-9784-AC3D94925783}" srcOrd="2" destOrd="0" parTransId="{39ABCB60-39D3-464E-9D05-35B98D7933AE}" sibTransId="{D2C1ED49-AA77-463A-A8AD-DDB87BF8B341}"/>
    <dgm:cxn modelId="{B4465ACA-BF7A-4CD5-9533-EA02862F9214}" type="presOf" srcId="{2763A906-C22C-45D5-AB9D-AE9662BDB86C}" destId="{7A64608D-C34C-4A92-AD84-694B0D05C562}" srcOrd="1" destOrd="0" presId="urn:microsoft.com/office/officeart/2005/8/layout/radial5"/>
    <dgm:cxn modelId="{D4887F90-A76B-42F9-9122-925EAE5F2715}" type="presOf" srcId="{39ABCB60-39D3-464E-9D05-35B98D7933AE}" destId="{DA83852B-23A2-438F-BB4C-6E6B31C61F6E}" srcOrd="1" destOrd="0" presId="urn:microsoft.com/office/officeart/2005/8/layout/radial5"/>
    <dgm:cxn modelId="{412F23CA-BB07-4B43-9567-4B6C3CEC6D91}" type="presOf" srcId="{850EC8E2-346A-4C66-A053-FD720553F083}" destId="{DC79FB46-A2C9-4D53-9C71-74E162787C8C}" srcOrd="0" destOrd="0" presId="urn:microsoft.com/office/officeart/2005/8/layout/radial5"/>
    <dgm:cxn modelId="{60029594-A8C4-437D-93FC-E114030104E8}" srcId="{926A1E89-2277-4718-BA30-CAF6CEF7CFAD}" destId="{5920352B-9815-4759-B305-6039781E6894}" srcOrd="3" destOrd="0" parTransId="{8BAA7DCB-DF8D-4065-9ACE-33FB774AB351}" sibTransId="{F2953911-7D28-45CC-AA4F-EDE6A445F5E6}"/>
    <dgm:cxn modelId="{94DBD954-289C-4679-A70A-00E9272023F3}" type="presOf" srcId="{8BAA7DCB-DF8D-4065-9ACE-33FB774AB351}" destId="{C75FD691-78C2-4587-B83F-C34BC2E2C974}" srcOrd="0" destOrd="0" presId="urn:microsoft.com/office/officeart/2005/8/layout/radial5"/>
    <dgm:cxn modelId="{95D97E4A-E7C7-4B2A-B40F-AF7D158E9FA6}" type="presOf" srcId="{C6F53162-87C5-426C-BD6F-2ABA6F702108}" destId="{0EC6C223-B1FD-42AA-AAC1-D494149A8E35}" srcOrd="1" destOrd="0" presId="urn:microsoft.com/office/officeart/2005/8/layout/radial5"/>
    <dgm:cxn modelId="{7C11778F-560B-4DAA-8E05-850B07161138}" srcId="{59201DFB-73AC-4005-B58A-FEE650D687BA}" destId="{926A1E89-2277-4718-BA30-CAF6CEF7CFAD}" srcOrd="0" destOrd="0" parTransId="{7AAB6BC0-EC6B-485B-9810-D4DFBBBC95CF}" sibTransId="{D711742B-64D9-4044-BF5C-AF1B918A9411}"/>
    <dgm:cxn modelId="{45396877-C4E2-4684-9BFE-88A3E430B6B6}" type="presOf" srcId="{C045CC1C-DFB7-47AA-B0A3-5E992AAD93CD}" destId="{578A7E9C-1197-4EAC-A20A-44FD6060F3BA}" srcOrd="1" destOrd="0" presId="urn:microsoft.com/office/officeart/2005/8/layout/radial5"/>
    <dgm:cxn modelId="{1F4E8C78-D050-4050-9672-7E8D8F0D895E}" type="presOf" srcId="{C6F53162-87C5-426C-BD6F-2ABA6F702108}" destId="{02DC06EF-D4AE-4FEA-95B3-F39E72C86044}" srcOrd="0" destOrd="0" presId="urn:microsoft.com/office/officeart/2005/8/layout/radial5"/>
    <dgm:cxn modelId="{6D13F71E-242E-497F-B0B3-52CFA6179F53}" type="presOf" srcId="{8BAA7DCB-DF8D-4065-9ACE-33FB774AB351}" destId="{DAE66178-EB47-426F-A48C-FAF959339A12}" srcOrd="1" destOrd="0" presId="urn:microsoft.com/office/officeart/2005/8/layout/radial5"/>
    <dgm:cxn modelId="{AC7378C6-238A-4FE8-9379-039FF2DDC418}" type="presOf" srcId="{1921650A-855D-47F1-A68F-4A3A73830274}" destId="{1B6BA233-428B-446E-9755-9B65924E3BAD}" srcOrd="0" destOrd="0" presId="urn:microsoft.com/office/officeart/2005/8/layout/radial5"/>
    <dgm:cxn modelId="{8AA10564-6A69-4869-966F-49C31B28D58A}" type="presOf" srcId="{6DE10D99-32AD-4CEC-84E1-FCD510916612}" destId="{1DE3C86E-20C6-4ACA-8F71-603C9F5ECC6B}" srcOrd="0" destOrd="0" presId="urn:microsoft.com/office/officeart/2005/8/layout/radial5"/>
    <dgm:cxn modelId="{D6108C36-2D25-4DA9-8716-29F0B127DA25}" type="presOf" srcId="{A98996D1-93A3-4F5D-9784-AC3D94925783}" destId="{A008D35B-3AA5-4C7F-B655-9C5B698DF894}" srcOrd="0" destOrd="0" presId="urn:microsoft.com/office/officeart/2005/8/layout/radial5"/>
    <dgm:cxn modelId="{CC103EC2-3CCC-417C-8CCF-5DC17C4FC042}" type="presOf" srcId="{CB9048BE-DF93-4D4F-B067-24AC2403534D}" destId="{B88639F6-7730-4BD2-B739-F2E3DD695ACB}" srcOrd="0" destOrd="0" presId="urn:microsoft.com/office/officeart/2005/8/layout/radial5"/>
    <dgm:cxn modelId="{9B69AEED-F17C-4008-A6F0-2DBD9C19781B}" type="presOf" srcId="{926A1E89-2277-4718-BA30-CAF6CEF7CFAD}" destId="{0E8BE8CB-2530-49D6-9B62-47F5AF50518A}" srcOrd="0" destOrd="0" presId="urn:microsoft.com/office/officeart/2005/8/layout/radial5"/>
    <dgm:cxn modelId="{BAB99092-FEC2-4516-8AE8-2A163C2BB46F}" type="presOf" srcId="{2763A906-C22C-45D5-AB9D-AE9662BDB86C}" destId="{140AF4E9-65BA-4ED7-822A-4AA3D9798805}" srcOrd="0" destOrd="0" presId="urn:microsoft.com/office/officeart/2005/8/layout/radial5"/>
    <dgm:cxn modelId="{E1E0B766-48EC-44B3-973A-27C9E8E7EC2F}" type="presOf" srcId="{6DE10D99-32AD-4CEC-84E1-FCD510916612}" destId="{EFB1C9FC-A546-41A3-B9F0-DF87058C5022}" srcOrd="1" destOrd="0" presId="urn:microsoft.com/office/officeart/2005/8/layout/radial5"/>
    <dgm:cxn modelId="{3F923B9E-AF41-4F71-A8CE-1B7A7F2659EA}" type="presOf" srcId="{FDB44FD1-0D1F-44B0-8C80-544F14595B47}" destId="{17BE531D-7EA0-4C39-A869-CF8B86FF73CE}" srcOrd="0" destOrd="0" presId="urn:microsoft.com/office/officeart/2005/8/layout/radial5"/>
    <dgm:cxn modelId="{2F911D43-02C8-4F5E-A8AD-52FACE8E0610}" type="presOf" srcId="{5920352B-9815-4759-B305-6039781E6894}" destId="{C0F641B2-2E96-4946-9427-DF4702F36CC2}" srcOrd="0" destOrd="0" presId="urn:microsoft.com/office/officeart/2005/8/layout/radial5"/>
    <dgm:cxn modelId="{6B1CD5CC-1832-4BA5-B16E-74CE1B8EE879}" type="presOf" srcId="{39ABCB60-39D3-464E-9D05-35B98D7933AE}" destId="{56D7D0E9-4338-4165-8D63-229F95D2EF8C}" srcOrd="0" destOrd="0" presId="urn:microsoft.com/office/officeart/2005/8/layout/radial5"/>
    <dgm:cxn modelId="{211D308B-6688-47D0-9365-B43E77A12864}" type="presParOf" srcId="{60C04F1F-1BE7-40E5-9A24-042CB19E2D1F}" destId="{0E8BE8CB-2530-49D6-9B62-47F5AF50518A}" srcOrd="0" destOrd="0" presId="urn:microsoft.com/office/officeart/2005/8/layout/radial5"/>
    <dgm:cxn modelId="{F007F416-7040-4BAD-8314-3FD30E220901}" type="presParOf" srcId="{60C04F1F-1BE7-40E5-9A24-042CB19E2D1F}" destId="{02DC06EF-D4AE-4FEA-95B3-F39E72C86044}" srcOrd="1" destOrd="0" presId="urn:microsoft.com/office/officeart/2005/8/layout/radial5"/>
    <dgm:cxn modelId="{F50FBBA9-0CD9-4F6D-B77F-CDBE817A29CD}" type="presParOf" srcId="{02DC06EF-D4AE-4FEA-95B3-F39E72C86044}" destId="{0EC6C223-B1FD-42AA-AAC1-D494149A8E35}" srcOrd="0" destOrd="0" presId="urn:microsoft.com/office/officeart/2005/8/layout/radial5"/>
    <dgm:cxn modelId="{49656429-B565-4FEA-99B8-4A33472C9086}" type="presParOf" srcId="{60C04F1F-1BE7-40E5-9A24-042CB19E2D1F}" destId="{1B6BA233-428B-446E-9755-9B65924E3BAD}" srcOrd="2" destOrd="0" presId="urn:microsoft.com/office/officeart/2005/8/layout/radial5"/>
    <dgm:cxn modelId="{975540B7-AC82-48C0-B7C3-FCB0EDAA81DB}" type="presParOf" srcId="{60C04F1F-1BE7-40E5-9A24-042CB19E2D1F}" destId="{140AF4E9-65BA-4ED7-822A-4AA3D9798805}" srcOrd="3" destOrd="0" presId="urn:microsoft.com/office/officeart/2005/8/layout/radial5"/>
    <dgm:cxn modelId="{B1AAFE94-83E5-4B93-AC0E-58A9746BDF26}" type="presParOf" srcId="{140AF4E9-65BA-4ED7-822A-4AA3D9798805}" destId="{7A64608D-C34C-4A92-AD84-694B0D05C562}" srcOrd="0" destOrd="0" presId="urn:microsoft.com/office/officeart/2005/8/layout/radial5"/>
    <dgm:cxn modelId="{DE4057C2-1700-4691-B747-DA215ED38476}" type="presParOf" srcId="{60C04F1F-1BE7-40E5-9A24-042CB19E2D1F}" destId="{17BE531D-7EA0-4C39-A869-CF8B86FF73CE}" srcOrd="4" destOrd="0" presId="urn:microsoft.com/office/officeart/2005/8/layout/radial5"/>
    <dgm:cxn modelId="{7634365B-6A74-47EA-9FCB-B7FD4448B8D4}" type="presParOf" srcId="{60C04F1F-1BE7-40E5-9A24-042CB19E2D1F}" destId="{56D7D0E9-4338-4165-8D63-229F95D2EF8C}" srcOrd="5" destOrd="0" presId="urn:microsoft.com/office/officeart/2005/8/layout/radial5"/>
    <dgm:cxn modelId="{79765F21-15F1-48C1-AC3E-2AD2832604BD}" type="presParOf" srcId="{56D7D0E9-4338-4165-8D63-229F95D2EF8C}" destId="{DA83852B-23A2-438F-BB4C-6E6B31C61F6E}" srcOrd="0" destOrd="0" presId="urn:microsoft.com/office/officeart/2005/8/layout/radial5"/>
    <dgm:cxn modelId="{2F20C94D-CD04-40C5-BF6F-C00F873A0FCF}" type="presParOf" srcId="{60C04F1F-1BE7-40E5-9A24-042CB19E2D1F}" destId="{A008D35B-3AA5-4C7F-B655-9C5B698DF894}" srcOrd="6" destOrd="0" presId="urn:microsoft.com/office/officeart/2005/8/layout/radial5"/>
    <dgm:cxn modelId="{1D8075EA-8DD6-44E8-B852-FB2A7AF55DC8}" type="presParOf" srcId="{60C04F1F-1BE7-40E5-9A24-042CB19E2D1F}" destId="{C75FD691-78C2-4587-B83F-C34BC2E2C974}" srcOrd="7" destOrd="0" presId="urn:microsoft.com/office/officeart/2005/8/layout/radial5"/>
    <dgm:cxn modelId="{4840B610-60C7-4873-9985-4B4833147B51}" type="presParOf" srcId="{C75FD691-78C2-4587-B83F-C34BC2E2C974}" destId="{DAE66178-EB47-426F-A48C-FAF959339A12}" srcOrd="0" destOrd="0" presId="urn:microsoft.com/office/officeart/2005/8/layout/radial5"/>
    <dgm:cxn modelId="{0C51A4E1-5D4F-4529-B351-2F457C1FB656}" type="presParOf" srcId="{60C04F1F-1BE7-40E5-9A24-042CB19E2D1F}" destId="{C0F641B2-2E96-4946-9427-DF4702F36CC2}" srcOrd="8" destOrd="0" presId="urn:microsoft.com/office/officeart/2005/8/layout/radial5"/>
    <dgm:cxn modelId="{18298D9E-6E64-4EE7-A2DA-DD1EDC6A4101}" type="presParOf" srcId="{60C04F1F-1BE7-40E5-9A24-042CB19E2D1F}" destId="{1DE3C86E-20C6-4ACA-8F71-603C9F5ECC6B}" srcOrd="9" destOrd="0" presId="urn:microsoft.com/office/officeart/2005/8/layout/radial5"/>
    <dgm:cxn modelId="{97BA83D2-65D4-4B50-BA5E-5921D8EFE3A0}" type="presParOf" srcId="{1DE3C86E-20C6-4ACA-8F71-603C9F5ECC6B}" destId="{EFB1C9FC-A546-41A3-B9F0-DF87058C5022}" srcOrd="0" destOrd="0" presId="urn:microsoft.com/office/officeart/2005/8/layout/radial5"/>
    <dgm:cxn modelId="{3F98CFC6-18B4-42F1-9EFD-D6F12896DEB5}" type="presParOf" srcId="{60C04F1F-1BE7-40E5-9A24-042CB19E2D1F}" destId="{B88639F6-7730-4BD2-B739-F2E3DD695ACB}" srcOrd="10" destOrd="0" presId="urn:microsoft.com/office/officeart/2005/8/layout/radial5"/>
    <dgm:cxn modelId="{077AD0F9-626F-4BB6-8587-E5A63132C155}" type="presParOf" srcId="{60C04F1F-1BE7-40E5-9A24-042CB19E2D1F}" destId="{0DCBAE72-E575-486B-8716-E215C150AD10}" srcOrd="11" destOrd="0" presId="urn:microsoft.com/office/officeart/2005/8/layout/radial5"/>
    <dgm:cxn modelId="{A9462E9B-9B7D-42FF-A120-20BC767D0AB9}" type="presParOf" srcId="{0DCBAE72-E575-486B-8716-E215C150AD10}" destId="{578A7E9C-1197-4EAC-A20A-44FD6060F3BA}" srcOrd="0" destOrd="0" presId="urn:microsoft.com/office/officeart/2005/8/layout/radial5"/>
    <dgm:cxn modelId="{81CD6DD4-98D0-4616-97CC-77F7722EA4D9}" type="presParOf" srcId="{60C04F1F-1BE7-40E5-9A24-042CB19E2D1F}" destId="{DC79FB46-A2C9-4D53-9C71-74E162787C8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E8BE8CB-2530-49D6-9B62-47F5AF50518A}">
      <dsp:nvSpPr>
        <dsp:cNvPr id="0" name=""/>
        <dsp:cNvSpPr/>
      </dsp:nvSpPr>
      <dsp:spPr>
        <a:xfrm>
          <a:off x="3096348" y="2420881"/>
          <a:ext cx="3058051" cy="20600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Инновационные образовательные технологии</a:t>
          </a:r>
          <a:endParaRPr lang="ru-RU" sz="2100" kern="1200" dirty="0"/>
        </a:p>
      </dsp:txBody>
      <dsp:txXfrm>
        <a:off x="3096348" y="2420881"/>
        <a:ext cx="3058051" cy="2060049"/>
      </dsp:txXfrm>
    </dsp:sp>
    <dsp:sp modelId="{02DC06EF-D4AE-4FEA-95B3-F39E72C86044}">
      <dsp:nvSpPr>
        <dsp:cNvPr id="0" name=""/>
        <dsp:cNvSpPr/>
      </dsp:nvSpPr>
      <dsp:spPr>
        <a:xfrm rot="16094394">
          <a:off x="4420687" y="1814821"/>
          <a:ext cx="327664" cy="613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6094394">
        <a:off x="4420687" y="1814821"/>
        <a:ext cx="327664" cy="613156"/>
      </dsp:txXfrm>
    </dsp:sp>
    <dsp:sp modelId="{1B6BA233-428B-446E-9755-9B65924E3BAD}">
      <dsp:nvSpPr>
        <dsp:cNvPr id="0" name=""/>
        <dsp:cNvSpPr/>
      </dsp:nvSpPr>
      <dsp:spPr>
        <a:xfrm>
          <a:off x="3384376" y="12"/>
          <a:ext cx="2325325" cy="180340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Синквейн</a:t>
          </a:r>
          <a:endParaRPr lang="ru-RU" sz="2000" kern="1200" dirty="0"/>
        </a:p>
      </dsp:txBody>
      <dsp:txXfrm>
        <a:off x="3384376" y="12"/>
        <a:ext cx="2325325" cy="1803402"/>
      </dsp:txXfrm>
    </dsp:sp>
    <dsp:sp modelId="{140AF4E9-65BA-4ED7-822A-4AA3D9798805}">
      <dsp:nvSpPr>
        <dsp:cNvPr id="0" name=""/>
        <dsp:cNvSpPr/>
      </dsp:nvSpPr>
      <dsp:spPr>
        <a:xfrm rot="20471207">
          <a:off x="6120262" y="2472070"/>
          <a:ext cx="333856" cy="613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20471207">
        <a:off x="6120262" y="2472070"/>
        <a:ext cx="333856" cy="613156"/>
      </dsp:txXfrm>
    </dsp:sp>
    <dsp:sp modelId="{17BE531D-7EA0-4C39-A869-CF8B86FF73CE}">
      <dsp:nvSpPr>
        <dsp:cNvPr id="0" name=""/>
        <dsp:cNvSpPr/>
      </dsp:nvSpPr>
      <dsp:spPr>
        <a:xfrm>
          <a:off x="6466666" y="1496418"/>
          <a:ext cx="2497821" cy="1803402"/>
        </a:xfrm>
        <a:prstGeom prst="ellipse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Мнемотаблицы</a:t>
          </a:r>
          <a:endParaRPr lang="ru-RU" sz="1900" kern="1200" dirty="0"/>
        </a:p>
      </dsp:txBody>
      <dsp:txXfrm>
        <a:off x="6466666" y="1496418"/>
        <a:ext cx="2497821" cy="1803402"/>
      </dsp:txXfrm>
    </dsp:sp>
    <dsp:sp modelId="{56D7D0E9-4338-4165-8D63-229F95D2EF8C}">
      <dsp:nvSpPr>
        <dsp:cNvPr id="0" name=""/>
        <dsp:cNvSpPr/>
      </dsp:nvSpPr>
      <dsp:spPr>
        <a:xfrm rot="2057051">
          <a:off x="5783239" y="4044394"/>
          <a:ext cx="324728" cy="613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2057051">
        <a:off x="5783239" y="4044394"/>
        <a:ext cx="324728" cy="613156"/>
      </dsp:txXfrm>
    </dsp:sp>
    <dsp:sp modelId="{A008D35B-3AA5-4C7F-B655-9C5B698DF894}">
      <dsp:nvSpPr>
        <dsp:cNvPr id="0" name=""/>
        <dsp:cNvSpPr/>
      </dsp:nvSpPr>
      <dsp:spPr>
        <a:xfrm>
          <a:off x="5814147" y="4266384"/>
          <a:ext cx="2660019" cy="1803402"/>
        </a:xfrm>
        <a:prstGeom prst="ellipse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Триз</a:t>
          </a:r>
          <a:endParaRPr lang="ru-RU" sz="1900" kern="1200" dirty="0"/>
        </a:p>
      </dsp:txBody>
      <dsp:txXfrm>
        <a:off x="5814147" y="4266384"/>
        <a:ext cx="2660019" cy="1803402"/>
      </dsp:txXfrm>
    </dsp:sp>
    <dsp:sp modelId="{C75FD691-78C2-4587-B83F-C34BC2E2C974}">
      <dsp:nvSpPr>
        <dsp:cNvPr id="0" name=""/>
        <dsp:cNvSpPr/>
      </dsp:nvSpPr>
      <dsp:spPr>
        <a:xfrm rot="6253565">
          <a:off x="4130087" y="4450740"/>
          <a:ext cx="328160" cy="613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6253565">
        <a:off x="4130087" y="4450740"/>
        <a:ext cx="328160" cy="613156"/>
      </dsp:txXfrm>
    </dsp:sp>
    <dsp:sp modelId="{C0F641B2-2E96-4946-9427-DF4702F36CC2}">
      <dsp:nvSpPr>
        <dsp:cNvPr id="0" name=""/>
        <dsp:cNvSpPr/>
      </dsp:nvSpPr>
      <dsp:spPr>
        <a:xfrm>
          <a:off x="2592292" y="5054593"/>
          <a:ext cx="2795815" cy="1803402"/>
        </a:xfrm>
        <a:prstGeom prst="ellipse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ИКТ </a:t>
          </a:r>
          <a:endParaRPr lang="ru-RU" sz="1900" kern="1200" dirty="0"/>
        </a:p>
      </dsp:txBody>
      <dsp:txXfrm>
        <a:off x="2592292" y="5054593"/>
        <a:ext cx="2795815" cy="1803402"/>
      </dsp:txXfrm>
    </dsp:sp>
    <dsp:sp modelId="{1DE3C86E-20C6-4ACA-8F71-603C9F5ECC6B}">
      <dsp:nvSpPr>
        <dsp:cNvPr id="0" name=""/>
        <dsp:cNvSpPr/>
      </dsp:nvSpPr>
      <dsp:spPr>
        <a:xfrm rot="9975215">
          <a:off x="2961899" y="3531339"/>
          <a:ext cx="162921" cy="613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9975215">
        <a:off x="2961899" y="3531339"/>
        <a:ext cx="162921" cy="613156"/>
      </dsp:txXfrm>
    </dsp:sp>
    <dsp:sp modelId="{B88639F6-7730-4BD2-B739-F2E3DD695ACB}">
      <dsp:nvSpPr>
        <dsp:cNvPr id="0" name=""/>
        <dsp:cNvSpPr/>
      </dsp:nvSpPr>
      <dsp:spPr>
        <a:xfrm>
          <a:off x="72009" y="3140965"/>
          <a:ext cx="2890512" cy="2140567"/>
        </a:xfrm>
        <a:prstGeom prst="ellipse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Графические обработки информации (интеллектуальная карта, кластер, паутинка ассоциаций)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2009" y="3140965"/>
        <a:ext cx="2890512" cy="2140567"/>
      </dsp:txXfrm>
    </dsp:sp>
    <dsp:sp modelId="{0DCBAE72-E575-486B-8716-E215C150AD10}">
      <dsp:nvSpPr>
        <dsp:cNvPr id="0" name=""/>
        <dsp:cNvSpPr/>
      </dsp:nvSpPr>
      <dsp:spPr>
        <a:xfrm rot="12556607">
          <a:off x="2705244" y="2228663"/>
          <a:ext cx="573769" cy="6131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2556607">
        <a:off x="2705244" y="2228663"/>
        <a:ext cx="573769" cy="613156"/>
      </dsp:txXfrm>
    </dsp:sp>
    <dsp:sp modelId="{DC79FB46-A2C9-4D53-9C71-74E162787C8C}">
      <dsp:nvSpPr>
        <dsp:cNvPr id="0" name=""/>
        <dsp:cNvSpPr/>
      </dsp:nvSpPr>
      <dsp:spPr>
        <a:xfrm>
          <a:off x="349142" y="822648"/>
          <a:ext cx="2393241" cy="1803402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err="1" smtClean="0"/>
            <a:t>Кинезиология</a:t>
          </a:r>
          <a:endParaRPr lang="ru-RU" sz="1900" kern="1200" dirty="0"/>
        </a:p>
      </dsp:txBody>
      <dsp:txXfrm>
        <a:off x="349142" y="822648"/>
        <a:ext cx="2393241" cy="1803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06AD8-2F1B-4462-9B03-D244D9A37FE7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AF51B-ED13-40A7-AAD2-7CDBCD25A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365104"/>
            <a:ext cx="4136504" cy="1752600"/>
          </a:xfrm>
        </p:spPr>
        <p:txBody>
          <a:bodyPr>
            <a:normAutofit/>
          </a:bodyPr>
          <a:lstStyle/>
          <a:p>
            <a:pPr algn="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Учитель – логопед</a:t>
            </a:r>
          </a:p>
          <a:p>
            <a:pPr algn="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Тарасенко Р. В.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755576" y="1176427"/>
            <a:ext cx="81369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Мастер – класс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«Использование инновационных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Технологий 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развитии речи дошкольников»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08912" cy="1440160"/>
          </a:xfrm>
        </p:spPr>
        <p:txBody>
          <a:bodyPr>
            <a:normAutofit/>
          </a:bodyPr>
          <a:lstStyle/>
          <a:p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Мнемотехника 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4077072"/>
            <a:ext cx="8229600" cy="22322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      </a:t>
            </a:r>
            <a:r>
              <a:rPr lang="ru-RU" sz="27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Мнемотехника</a:t>
            </a:r>
            <a:r>
              <a:rPr lang="ru-RU" sz="27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– это система различных приемов и методов, направленных на развитие памяти, путем образования ассоциаций, используя для этого визуальные и звуковые примеры</a:t>
            </a:r>
            <a:r>
              <a:rPr lang="ru-RU" sz="27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700" b="1" dirty="0" err="1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История возникновения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4680520" cy="49685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Считается, что термин «мнемотехника» введен Пифагором </a:t>
            </a: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Самосским в 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 веке до н. э. В </a:t>
            </a: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греческой 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мифологии Мнемозина является богиней памяти и матерью </a:t>
            </a: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девяти муз. Известно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что уже в древней Греции люди успешно применяли приемы мнемотехники. </a:t>
            </a:r>
          </a:p>
        </p:txBody>
      </p:sp>
      <p:pic>
        <p:nvPicPr>
          <p:cNvPr id="34818" name="Picture 2" descr="https://konspekta.net/poisk-ruru/baza5/6561352264186.files/image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528392" cy="345076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Мнемотехника включает в работу оба полушария головного мозга. Левое, которое отвечает за логическое мышление и развитие речи, и правое, которое отвечает за творческое начало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6" name="Picture 2" descr="оба полушария мозга&lt;br /&gt;&#10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88840"/>
            <a:ext cx="6762328" cy="415883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Что нужно для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занятий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</a:b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algn="just" fontAlgn="base">
              <a:buFont typeface="Wingdings" pitchFamily="2" charset="2"/>
              <a:buChar char="ü"/>
            </a:pP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работы с </a:t>
            </a:r>
            <a:r>
              <a:rPr lang="ru-RU" sz="39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мнемотаблицами</a:t>
            </a:r>
            <a:r>
              <a:rPr lang="ru-RU" sz="39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нужны только сами </a:t>
            </a:r>
            <a:r>
              <a:rPr lang="ru-RU" sz="39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мнемотаблицы</a:t>
            </a:r>
            <a:r>
              <a:rPr lang="ru-RU" sz="39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то </a:t>
            </a: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есть используются наглядные пособия – таблицы, где каждое изображение имеет смысл. Таблицы можно создавать на разные темы, и выглядеть они могут </a:t>
            </a:r>
            <a:r>
              <a:rPr lang="ru-RU" sz="39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- </a:t>
            </a: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разному.</a:t>
            </a:r>
          </a:p>
          <a:p>
            <a:pPr algn="just" fontAlgn="base">
              <a:buFont typeface="Wingdings" pitchFamily="2" charset="2"/>
              <a:buChar char="ü"/>
            </a:pP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Можно составить таблицу, просто зарисовав карандашами  ассоциативные образы, можно использовать яркие картинки. Таблицу можно составить самостоятельно, а можно воспользоваться готовой</a:t>
            </a:r>
          </a:p>
          <a:p>
            <a:pPr algn="just" fontAlgn="base">
              <a:buFont typeface="Wingdings" pitchFamily="2" charset="2"/>
              <a:buChar char="ü"/>
            </a:pP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детей от 3 до 5 лет </a:t>
            </a:r>
            <a:r>
              <a:rPr lang="ru-RU" sz="39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важно, </a:t>
            </a: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чтобы </a:t>
            </a:r>
            <a:r>
              <a:rPr lang="ru-RU" sz="39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мнемотаблицы</a:t>
            </a: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были цветные, потому что </a:t>
            </a:r>
            <a:r>
              <a:rPr lang="ru-RU" sz="39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дети быстрее </a:t>
            </a: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запоминают цветные образы: апельсин – оранжевый,  помидор – красный, трава – зеленая, и т.п.</a:t>
            </a:r>
          </a:p>
          <a:p>
            <a:pPr algn="just" fontAlgn="base">
              <a:buFont typeface="Wingdings" pitchFamily="2" charset="2"/>
              <a:buChar char="ü"/>
            </a:pP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Детям </a:t>
            </a:r>
            <a:r>
              <a:rPr lang="ru-RU" sz="39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постарше </a:t>
            </a:r>
            <a:r>
              <a:rPr lang="ru-RU" sz="39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можно давать черно – белые таблицы.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Какая польза от </a:t>
            </a:r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мнемотаблиц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 для 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детей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fontAlgn="base">
              <a:lnSpc>
                <a:spcPts val="2000"/>
              </a:lnSpc>
              <a:buNone/>
            </a:pP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Положительных </a:t>
            </a: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развивающих моментов для детей </a:t>
            </a:r>
            <a:endParaRPr lang="ru-RU" sz="21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 fontAlgn="base">
              <a:lnSpc>
                <a:spcPts val="2000"/>
              </a:lnSpc>
              <a:buNone/>
            </a:pP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 использования такой методики очень много:</a:t>
            </a:r>
            <a:endParaRPr lang="ru-RU" sz="21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 fontAlgn="base">
              <a:buNone/>
            </a:pP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РАЗВИВАЕТ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амять</a:t>
            </a:r>
            <a:endParaRPr lang="ru-RU" sz="21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оображение</a:t>
            </a:r>
            <a:endParaRPr lang="ru-RU" sz="21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нтеллект</a:t>
            </a:r>
            <a:endParaRPr lang="ru-RU" sz="21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бразное </a:t>
            </a: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мышление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нимательность</a:t>
            </a:r>
            <a:endParaRPr lang="ru-RU" sz="21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</a:t>
            </a: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антазию</a:t>
            </a:r>
            <a:endParaRPr lang="ru-RU" sz="21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fontAlgn="base">
              <a:buFont typeface="Wingdings" pitchFamily="2" charset="2"/>
              <a:buChar char="ü"/>
            </a:pP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ечь </a:t>
            </a: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увеличивает словарный </a:t>
            </a: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запас</a:t>
            </a:r>
          </a:p>
          <a:p>
            <a:pPr marL="0" indent="0" algn="ctr" fontAlgn="base">
              <a:buNone/>
            </a:pP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РЕБЕНОК УЧИТСЯ</a:t>
            </a:r>
          </a:p>
          <a:p>
            <a:pPr fontAlgn="base">
              <a:buFont typeface="Wingdings" pitchFamily="2" charset="2"/>
              <a:buChar char="ü"/>
            </a:pP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выстраивать </a:t>
            </a: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логические </a:t>
            </a:r>
            <a:r>
              <a:rPr lang="ru-RU" sz="21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цепочки, </a:t>
            </a:r>
            <a:r>
              <a:rPr lang="ru-RU" sz="21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запоминать информацию</a:t>
            </a:r>
          </a:p>
          <a:p>
            <a:endParaRPr lang="ru-RU" sz="21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Графические обработки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информации (интеллектуальная карта, кластер, паутинка ассоциаций)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060848"/>
            <a:ext cx="8363272" cy="406531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263525" algn="just">
              <a:buNone/>
            </a:pPr>
            <a:r>
              <a:rPr lang="ru-RU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Графически обработанная информация</a:t>
            </a:r>
            <a:r>
              <a:rPr lang="ru-RU" sz="25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– это сведения, представленные в виде схем, эскизов, изображений, графиков, </a:t>
            </a:r>
            <a:r>
              <a:rPr lang="ru-RU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диаграмм, символов</a:t>
            </a:r>
            <a:r>
              <a:rPr lang="ru-RU" sz="25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 </a:t>
            </a:r>
            <a:endParaRPr lang="ru-RU" sz="25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263525" algn="just">
              <a:buNone/>
            </a:pPr>
            <a:r>
              <a:rPr lang="ru-RU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Графическая</a:t>
            </a:r>
            <a:r>
              <a:rPr lang="ru-RU" sz="25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информация является разновидностью визуальной (зрительной) информации. К ней </a:t>
            </a:r>
            <a:r>
              <a:rPr lang="ru-RU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относятся </a:t>
            </a:r>
            <a:r>
              <a:rPr lang="ru-RU" sz="25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рисунки, гравюры, плакаты, схемы, географические карты, развертки, эскизы и т.д. Она состоит из точек, штрихов, линий, которые выполнены карандашом, тушью, мелом, фломастером на бумаге, картоне,  доске и т.д.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Кластер 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скопление, гроздь, 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пучок) - совокупность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объединение нескольких однородных элементов, предметов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Одна из разновидностей кластера 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«Паутинка ассоциаций»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Интеллект-карта — это особый вид записи материалов в виде </a:t>
            </a:r>
            <a:r>
              <a:rPr lang="ru-RU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радиантной</a:t>
            </a:r>
            <a:r>
              <a:rPr lang="ru-RU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структуры, то есть структуры, исходящей от центра к краям, постепенно разветвляющейся на более мелкие части.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История возникновения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4857403"/>
          </a:xfrm>
        </p:spPr>
        <p:txBody>
          <a:bodyPr>
            <a:normAutofit/>
          </a:bodyPr>
          <a:lstStyle/>
          <a:p>
            <a:pPr marL="82550" indent="-82550">
              <a:buNone/>
            </a:pPr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Автором-изобретателем </a:t>
            </a:r>
            <a:r>
              <a:rPr lang="ru-RU" sz="23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интеллект-карт является </a:t>
            </a:r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Тони </a:t>
            </a:r>
            <a:r>
              <a:rPr lang="ru-RU" sz="23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Бьюзен</a:t>
            </a:r>
            <a:r>
              <a:rPr lang="ru-RU" sz="23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писатель, известный деятель в области психологии обучения и развитии </a:t>
            </a:r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интеллекта.</a:t>
            </a:r>
            <a:endParaRPr lang="ru-RU" sz="23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 descr="http://edu-biz.org/wp-content/uploads/2019/11/%D1%82%D0%BE%D0%BD%D0%B8-%D0%B1%D1%8C%D1%8E%D0%B7%D0%B5%D0%BD-735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92896"/>
            <a:ext cx="3960440" cy="215534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7544" y="5013176"/>
            <a:ext cx="57606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Основоположником кластерной теории признанно считается профессор Гарвардской школы Майкл Портер.</a:t>
            </a:r>
            <a:b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3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 descr="https://investments.academic.ru/pictures/investments/img291169_3-4_Maykl_Por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077072"/>
            <a:ext cx="2271063" cy="26196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Почему запись в виде </a:t>
            </a:r>
            <a:r>
              <a:rPr lang="ru-RU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интеллект-карты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удобнее и полезнее?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544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7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дело в особенностях нашего мышления. Наше мышление НЕ организовано как текст, линейно. Оно имеет именно такую структуру: ветвящуюся, каждое понятие в нашей голове связано с другими понятиями, эти другие понятия связаны с третьими и так далее до бесконечности. </a:t>
            </a: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endParaRPr lang="ru-RU" sz="27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r>
              <a:rPr lang="ru-RU" sz="27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Точно так же на физическом уровне соединяются нейроны в нашем мозгу: каждый нейрон опутывает сеть дендритов других нейронов, от одного нейрона по цепям связей мы можем перейти к другому нейрону.</a:t>
            </a:r>
          </a:p>
          <a:p>
            <a:pPr marL="0" indent="0">
              <a:buNone/>
            </a:pPr>
            <a:r>
              <a:rPr lang="ru-RU" sz="27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Приходится удивляться, как человек может работать и мыслить линейно? Ведь наш мозг совершенно для этого не предназначен.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 descr="https://goroday.ru/data/photo/070919_057983544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2276872"/>
            <a:ext cx="4736525" cy="26642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pPr algn="just"/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Графические обработки информации отражают естественный способ мышления человеческого мозга,</a:t>
            </a:r>
            <a:endParaRPr lang="ru-RU" sz="23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2961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помогают ориентироваться в потоке учебной информации, лучше запоминать материал, получить целостную картину и отыскать новые ассоциации</a:t>
            </a:r>
          </a:p>
          <a:p>
            <a:endParaRPr lang="ru-RU" dirty="0"/>
          </a:p>
        </p:txBody>
      </p:sp>
      <p:pic>
        <p:nvPicPr>
          <p:cNvPr id="3074" name="Picture 2" descr="https://prikolist.club/wp-content/uploads/2019/11/Screenshot_16-8.jpg"/>
          <p:cNvPicPr>
            <a:picLocks noChangeAspect="1" noChangeArrowheads="1"/>
          </p:cNvPicPr>
          <p:nvPr/>
        </p:nvPicPr>
        <p:blipFill>
          <a:blip r:embed="rId3" cstate="print"/>
          <a:srcRect l="6122" r="14286"/>
          <a:stretch>
            <a:fillRect/>
          </a:stretch>
        </p:blipFill>
        <p:spPr bwMode="auto">
          <a:xfrm>
            <a:off x="251520" y="2852936"/>
            <a:ext cx="2376264" cy="1974117"/>
          </a:xfrm>
          <a:prstGeom prst="rect">
            <a:avLst/>
          </a:prstGeom>
          <a:noFill/>
        </p:spPr>
      </p:pic>
      <p:pic>
        <p:nvPicPr>
          <p:cNvPr id="3076" name="Picture 4" descr="https://thumbs.dreamstime.com/b/%D0%B7%D0%BD%D0%B0%D0%BD%D0%B8%D0%B5-%D0%BE%D1%87%D0%B5%D0%BD%D1%8C-%D1%81%D0%BB%D0%B8%D1%88%D0%BA%D0%BE%D0%BC-9874005.jpg"/>
          <p:cNvPicPr>
            <a:picLocks noChangeAspect="1" noChangeArrowheads="1"/>
          </p:cNvPicPr>
          <p:nvPr/>
        </p:nvPicPr>
        <p:blipFill>
          <a:blip r:embed="rId4" cstate="print"/>
          <a:srcRect l="18421" t="15781" r="13158" b="12079"/>
          <a:stretch>
            <a:fillRect/>
          </a:stretch>
        </p:blipFill>
        <p:spPr bwMode="auto">
          <a:xfrm>
            <a:off x="4067944" y="1196752"/>
            <a:ext cx="1462663" cy="1800200"/>
          </a:xfrm>
          <a:prstGeom prst="rect">
            <a:avLst/>
          </a:prstGeom>
          <a:noFill/>
        </p:spPr>
      </p:pic>
      <p:pic>
        <p:nvPicPr>
          <p:cNvPr id="3080" name="Picture 8" descr="https://egeadler.ru/uploads/s/y/x/x/yxxnpqisob4z/img/full_ULHEb8MH.jpg"/>
          <p:cNvPicPr>
            <a:picLocks noChangeAspect="1" noChangeArrowheads="1"/>
          </p:cNvPicPr>
          <p:nvPr/>
        </p:nvPicPr>
        <p:blipFill>
          <a:blip r:embed="rId5" cstate="print"/>
          <a:srcRect l="5592" t="4970" r="12399"/>
          <a:stretch>
            <a:fillRect/>
          </a:stretch>
        </p:blipFill>
        <p:spPr bwMode="auto">
          <a:xfrm>
            <a:off x="6012160" y="2924944"/>
            <a:ext cx="2376264" cy="2065158"/>
          </a:xfrm>
          <a:prstGeom prst="rect">
            <a:avLst/>
          </a:prstGeom>
          <a:noFill/>
        </p:spPr>
      </p:pic>
      <p:sp>
        <p:nvSpPr>
          <p:cNvPr id="16" name="Стрелка углом 15"/>
          <p:cNvSpPr/>
          <p:nvPr/>
        </p:nvSpPr>
        <p:spPr>
          <a:xfrm>
            <a:off x="1403648" y="1844824"/>
            <a:ext cx="2664296" cy="1008112"/>
          </a:xfrm>
          <a:prstGeom prst="bentArrow">
            <a:avLst>
              <a:gd name="adj1" fmla="val 25000"/>
              <a:gd name="adj2" fmla="val 24070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2627784" y="3789040"/>
            <a:ext cx="338437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b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Определение понятий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00200"/>
            <a:ext cx="8208912" cy="478112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Технология— совокупность методов и инструментов для достижения желаемого результата</a:t>
            </a:r>
          </a:p>
          <a:p>
            <a:pPr>
              <a:buNone/>
            </a:pPr>
            <a:endParaRPr lang="ru-RU" sz="36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Иннова́ция</a:t>
            </a:r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36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нововведе́ние</a:t>
            </a:r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—внедрённое или внедряемое новшество, обеспечивающее повышение   эффективности процессов. </a:t>
            </a:r>
          </a:p>
          <a:p>
            <a:pPr algn="just">
              <a:buNone/>
            </a:pPr>
            <a:endParaRPr lang="ru-RU" sz="36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36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Инновационные технологии — это внедрённые, новые, обладающие повышенной эффективностью методы и инструменты, приёмы, являющиеся конечным результатом интеллектуальной деятельности педагога.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Алгоритм составления кластера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Ключевое слово или понятие. </a:t>
            </a:r>
          </a:p>
          <a:p>
            <a:endParaRPr lang="ru-RU" sz="12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Запись слов вокруг ключевого слова. Они обводятся и соединяются с основным словом. </a:t>
            </a:r>
          </a:p>
          <a:p>
            <a:endParaRPr lang="ru-RU" sz="14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Каждое новое слово образует собой новое ядро, которое вызывает дальнейшие ассоциации. Таким образом создаются ассоциативные цепочки. </a:t>
            </a:r>
          </a:p>
          <a:p>
            <a:endParaRPr lang="ru-RU" sz="1400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Взаимосвязанные понятия соединяются линиями.</a:t>
            </a:r>
            <a:endParaRPr lang="ru-RU" sz="2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АЛГОРИТМ СОСТАВЛЕНИЯ 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ИНТЕЛЛЕКТ-КАРТЫ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7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1.Берем лист бумаги формата А4 или А3 и цветные карандаши, ручки или фломастеры.</a:t>
            </a:r>
          </a:p>
          <a:p>
            <a:pPr algn="just">
              <a:buNone/>
            </a:pPr>
            <a:r>
              <a:rPr lang="ru-RU" sz="7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Кладем лист горизонтально и в его центре картинкой или одним-двумя словами обозначаем основное понятие или анализируемую проблему (ГЛАВНОЕ КЛЮЧЕВОЕ ПОНЯТИЕ, ТЕМА) Обводим это понятие в рамку или в кружок. Делаем это "пятно" основным за счет яркого выделения цветом. </a:t>
            </a:r>
          </a:p>
          <a:p>
            <a:pPr marL="360363" indent="-360363" algn="just">
              <a:buNone/>
            </a:pPr>
            <a:r>
              <a:rPr lang="ru-RU" sz="7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3.От центрального объекта рисуем в разные стороны ветви — основные связанные с ним понятия, свойства, ассоциации, аспекты. Ветви рисуем цветными. Подписываем каждую одним-двумя словами, разборчиво, желательно даже печатными буквами. Рисуя интеллект-карту, применяем как можно больше цветов и как можно чаще используем рисунки, наклейки, фотографии.</a:t>
            </a:r>
          </a:p>
          <a:p>
            <a:pPr marL="360363" indent="-360363" algn="just">
              <a:buNone/>
            </a:pPr>
            <a:r>
              <a:rPr lang="ru-RU" sz="7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4.От каждой ветви рисуем несколько более тонких веточек — развитие ассоциаций, уточнение понятий, детализация свойств, конкретизация направлений.</a:t>
            </a:r>
          </a:p>
          <a:p>
            <a:pPr marL="360363" indent="-360363" algn="just">
              <a:buNone/>
            </a:pPr>
            <a:r>
              <a:rPr lang="ru-RU" sz="7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5.Смысловые блоки отделяем линиями, обводим в рамку (не забываем про цвета).</a:t>
            </a:r>
          </a:p>
          <a:p>
            <a:pPr marL="360363" indent="-360363" algn="just">
              <a:buNone/>
            </a:pPr>
            <a:r>
              <a:rPr lang="ru-RU" sz="7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6.Связи между элементами </a:t>
            </a:r>
            <a:r>
              <a:rPr lang="ru-RU" sz="72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интеллект-карты</a:t>
            </a:r>
            <a:r>
              <a:rPr lang="ru-RU" sz="7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показываем стрелками (тоже разного цвета и толщины).</a:t>
            </a:r>
          </a:p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presentacii.ru/documents_2/38b31c887a8579b19bd057143881f873/img24.jpg"/>
          <p:cNvPicPr>
            <a:picLocks noChangeAspect="1" noChangeArrowheads="1"/>
          </p:cNvPicPr>
          <p:nvPr/>
        </p:nvPicPr>
        <p:blipFill>
          <a:blip r:embed="rId3" cstate="print"/>
          <a:srcRect l="2315" t="4300" r="1551" b="5156"/>
          <a:stretch>
            <a:fillRect/>
          </a:stretch>
        </p:blipFill>
        <p:spPr bwMode="auto">
          <a:xfrm>
            <a:off x="107504" y="3412740"/>
            <a:ext cx="4464496" cy="33123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0" name="Picture 6" descr="https://presentacii.ru/documents_2/38b31c887a8579b19bd057143881f873/img26.jpg"/>
          <p:cNvPicPr>
            <a:picLocks noChangeAspect="1" noChangeArrowheads="1"/>
          </p:cNvPicPr>
          <p:nvPr/>
        </p:nvPicPr>
        <p:blipFill>
          <a:blip r:embed="rId4" cstate="print"/>
          <a:srcRect l="3015" r="2009" b="3516"/>
          <a:stretch>
            <a:fillRect/>
          </a:stretch>
        </p:blipFill>
        <p:spPr bwMode="auto">
          <a:xfrm>
            <a:off x="4310971" y="116632"/>
            <a:ext cx="4725525" cy="3600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s://presentacii.ru/documents_2/38b31c887a8579b19bd057143881f873/img25.jpg"/>
          <p:cNvPicPr>
            <a:picLocks noChangeAspect="1" noChangeArrowheads="1"/>
          </p:cNvPicPr>
          <p:nvPr/>
        </p:nvPicPr>
        <p:blipFill>
          <a:blip r:embed="rId5" cstate="print"/>
          <a:srcRect l="5866" t="4594" r="7906" b="3800"/>
          <a:stretch>
            <a:fillRect/>
          </a:stretch>
        </p:blipFill>
        <p:spPr bwMode="auto">
          <a:xfrm>
            <a:off x="4788024" y="3645024"/>
            <a:ext cx="4032448" cy="32129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ttp://player.myshared.ru/6/778098/slides/slide_15.jpg"/>
          <p:cNvPicPr>
            <a:picLocks noChangeAspect="1" noChangeArrowheads="1"/>
          </p:cNvPicPr>
          <p:nvPr/>
        </p:nvPicPr>
        <p:blipFill>
          <a:blip r:embed="rId6" cstate="print"/>
          <a:srcRect l="23357" t="39644" r="21436" b="3741"/>
          <a:stretch>
            <a:fillRect/>
          </a:stretch>
        </p:blipFill>
        <p:spPr bwMode="auto">
          <a:xfrm>
            <a:off x="251520" y="260648"/>
            <a:ext cx="4025802" cy="309634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Эффективность и значимость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Является эффективным методом при формировании обобщающих понятий и обучении классификации.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Развивает вариативность мышления, способность устанавливать связи и отношения изучаемого понятия (явления, события).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Помогает обучающемуся свободно и открыто думать по поводу какой-либо темы.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Вызывает свежие ассоциации, дает доступ к имеющимся знаниям, вовлекает в мыслительный процесс новые представления по определенной теме.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23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Развивает такое качество личности как коммуникабельность.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ПодведЁм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итоги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3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ru-RU" sz="4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Речь — это исторически сложившаяся форма общения людей̆ посредством языковых конструкций, создаваемых на основе определенных правил .</a:t>
            </a:r>
            <a:br>
              <a:rPr lang="ru-RU" sz="4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⠀Речь - это абсолютная абстракция. Чтобы овладеть ею, необходим определенный̆ уровень сформированности всех психических процессов.</a:t>
            </a:r>
            <a:br>
              <a:rPr lang="ru-RU" sz="4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Речевая функция не может нарушаться изолированно, за исключением каких-либо анатомических </a:t>
            </a:r>
            <a:r>
              <a:rPr lang="ru-RU" sz="42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особенностеи</a:t>
            </a:r>
            <a:r>
              <a:rPr lang="ru-RU" sz="4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̆ строения речевого аппарата.</a:t>
            </a:r>
          </a:p>
          <a:p>
            <a:pPr marL="0" indent="0" algn="ctr">
              <a:buNone/>
            </a:pPr>
            <a:r>
              <a:rPr lang="ru-RU" sz="4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Важно развивать психические функции ребенка: развивая их,  мы развиваем речь. </a:t>
            </a:r>
          </a:p>
          <a:p>
            <a:pPr marL="0" indent="0" algn="ctr">
              <a:buNone/>
            </a:pPr>
            <a:r>
              <a:rPr lang="ru-RU" sz="42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Доказано, что чем активнее ребенок, чем больше он вовлечен в интересную для себя деятельность, тем лучше результат. Технологический подход, то есть новые педагогические технологии, гарантируют достижения дошкольников и их успешное дальнейшее  обучение в школе.</a:t>
            </a:r>
          </a:p>
          <a:p>
            <a:pPr>
              <a:buNone/>
            </a:pPr>
            <a:endParaRPr lang="ru-RU" sz="4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buNone/>
            </a:pP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811688" cy="3608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284984"/>
            <a:ext cx="4560168" cy="342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02" y="764704"/>
            <a:ext cx="4014446" cy="535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340768"/>
            <a:ext cx="5027712" cy="377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179512" y="0"/>
          <a:ext cx="89644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650306"/>
          </a:xfrm>
        </p:spPr>
        <p:txBody>
          <a:bodyPr>
            <a:normAutofit/>
          </a:bodyPr>
          <a:lstStyle/>
          <a:p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Синквейн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3645024"/>
            <a:ext cx="7931224" cy="248113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ru-RU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Синквейн</a:t>
            </a:r>
            <a:r>
              <a:rPr lang="ru-RU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французского языка переводится как «пять строк», </a:t>
            </a:r>
            <a:r>
              <a:rPr lang="ru-RU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пятистрочная</a:t>
            </a:r>
            <a:r>
              <a:rPr lang="ru-RU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строфа стихотворения, написанная в соответствии с определенными правилами.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634082"/>
          </a:xfrm>
        </p:spPr>
        <p:txBody>
          <a:bodyPr>
            <a:no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История возникновения </a:t>
            </a:r>
            <a:r>
              <a:rPr lang="ru-RU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синквейна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03848" y="2708920"/>
            <a:ext cx="5760640" cy="3744416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После смерти Аделаиды, 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1914 </a:t>
            </a: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году, 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вышел сборник её стихотворений, и </a:t>
            </a:r>
            <a:r>
              <a:rPr lang="ru-RU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синквейн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получил большое распространение в мире. Когда было замечено его позитивное влияние на развитие интеллектуальных и аналитических способностей, образной речи, </a:t>
            </a:r>
            <a:r>
              <a:rPr lang="ru-RU" sz="2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синквейн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начал применяться и в педагогических и образовательных целях.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251520" y="836712"/>
            <a:ext cx="8892480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 основной версии в начале двадцатого века этот жанр поэзии разработала американская поэтесса Аделаида </a:t>
            </a:r>
            <a:r>
              <a:rPr lang="ru-RU" sz="24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Крэпси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которая увлекалась восточными формами стихосложения, в </a:t>
            </a: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частности 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</a:t>
            </a: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окку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и </a:t>
            </a:r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танка</a:t>
            </a:r>
            <a:r>
              <a:rPr lang="ru-RU" sz="2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ru-RU" sz="25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5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5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3554" name="Picture 2" descr="https://secure.touchnet.com/C20040_ustores/web/uploaded_images/store_54/CrapseyCover.jpg"/>
          <p:cNvPicPr>
            <a:picLocks noChangeAspect="1" noChangeArrowheads="1"/>
          </p:cNvPicPr>
          <p:nvPr/>
        </p:nvPicPr>
        <p:blipFill>
          <a:blip r:embed="rId3" cstate="print"/>
          <a:srcRect b="12983"/>
          <a:stretch>
            <a:fillRect/>
          </a:stretch>
        </p:blipFill>
        <p:spPr bwMode="auto">
          <a:xfrm>
            <a:off x="323528" y="2415189"/>
            <a:ext cx="2880320" cy="42065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Схема написания дидактического </a:t>
            </a:r>
            <a:r>
              <a:rPr lang="ru-RU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синквейна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fontAlgn="t">
              <a:buNone/>
            </a:pPr>
            <a:endParaRPr lang="ru-RU" b="1" dirty="0" smtClean="0"/>
          </a:p>
          <a:p>
            <a:pPr fontAlgn="t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71800" y="1772816"/>
            <a:ext cx="3024336" cy="64807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Тема </a:t>
            </a:r>
          </a:p>
          <a:p>
            <a:pPr algn="ctr"/>
            <a:r>
              <a:rPr lang="ru-RU" sz="2000" dirty="0" smtClean="0"/>
              <a:t>(существительное)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19872" y="5229200"/>
            <a:ext cx="2448272" cy="792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Слово – резюме,</a:t>
            </a:r>
          </a:p>
          <a:p>
            <a:pPr algn="ctr"/>
            <a:r>
              <a:rPr lang="ru-RU" sz="2000" dirty="0" smtClean="0"/>
              <a:t>вывод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9552" y="4365104"/>
            <a:ext cx="8280920" cy="7200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Предложение, состоящее из нескольких слов, – характеристика темы в целом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6016" y="2708920"/>
            <a:ext cx="2664296" cy="57606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Признак</a:t>
            </a:r>
          </a:p>
          <a:p>
            <a:pPr algn="ctr"/>
            <a:r>
              <a:rPr lang="ru-RU" sz="2000" dirty="0" smtClean="0"/>
              <a:t>(прилагательное)</a:t>
            </a:r>
            <a:endParaRPr lang="ru-RU" sz="2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 rot="10800000" flipV="1">
            <a:off x="899592" y="3501008"/>
            <a:ext cx="2160240" cy="49567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Действие</a:t>
            </a:r>
          </a:p>
          <a:p>
            <a:pPr algn="ctr"/>
            <a:r>
              <a:rPr lang="ru-RU" sz="2000" dirty="0" smtClean="0"/>
              <a:t>(глагол)</a:t>
            </a:r>
            <a:endParaRPr lang="ru-RU" sz="20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63688" y="2708920"/>
            <a:ext cx="2592288" cy="57606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Признак</a:t>
            </a:r>
          </a:p>
          <a:p>
            <a:pPr algn="ctr"/>
            <a:r>
              <a:rPr lang="ru-RU" sz="2000" dirty="0" smtClean="0"/>
              <a:t>(прилагательное)</a:t>
            </a:r>
            <a:endParaRPr lang="ru-RU" sz="20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 rot="10800000" flipV="1">
            <a:off x="3419872" y="3501008"/>
            <a:ext cx="2160240" cy="49567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Действие</a:t>
            </a:r>
          </a:p>
          <a:p>
            <a:pPr algn="ctr"/>
            <a:r>
              <a:rPr lang="ru-RU" sz="2000" dirty="0" smtClean="0"/>
              <a:t>(глагол)</a:t>
            </a:r>
            <a:endParaRPr lang="ru-RU" sz="20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 rot="10800000" flipV="1">
            <a:off x="5940152" y="3501008"/>
            <a:ext cx="2160240" cy="49567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Действие</a:t>
            </a:r>
          </a:p>
          <a:p>
            <a:pPr algn="ctr"/>
            <a:r>
              <a:rPr lang="ru-RU" sz="2000" dirty="0" smtClean="0"/>
              <a:t>(глагол)</a:t>
            </a:r>
            <a:endParaRPr lang="ru-RU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>
            <a:norm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Модели составления </a:t>
            </a:r>
            <a:r>
              <a:rPr lang="ru-RU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синквейна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645024"/>
            <a:ext cx="2273300" cy="303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edu21.cap.ru/home/3695/saiti_pedagogov/yakovleva_21/2018/pedagogicheskaya_naxodka/%D0%BA%D0%B0%D1%80%D1%82%D0%B0%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268760"/>
            <a:ext cx="3004340" cy="226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ds05.infourok.ru/uploads/ex/09fd/000bc9cc-2497a4a5/hello_html_33cdd0f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717032"/>
            <a:ext cx="2232248" cy="280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 t="9072"/>
          <a:stretch>
            <a:fillRect/>
          </a:stretch>
        </p:blipFill>
        <p:spPr bwMode="auto">
          <a:xfrm>
            <a:off x="3707904" y="3645024"/>
            <a:ext cx="2381124" cy="28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s://www.maam.ru/upload/blogs/detsad-293570-1512306044.jpg"/>
          <p:cNvPicPr>
            <a:picLocks noChangeAspect="1" noChangeArrowheads="1"/>
          </p:cNvPicPr>
          <p:nvPr/>
        </p:nvPicPr>
        <p:blipFill>
          <a:blip r:embed="rId7" cstate="print"/>
          <a:srcRect l="11364" r="13636" b="2597"/>
          <a:stretch>
            <a:fillRect/>
          </a:stretch>
        </p:blipFill>
        <p:spPr bwMode="auto">
          <a:xfrm>
            <a:off x="3779912" y="1124744"/>
            <a:ext cx="237626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http://900igr.net/up/datas/175918/005.jpg"/>
          <p:cNvPicPr>
            <a:picLocks noChangeAspect="1" noChangeArrowheads="1"/>
          </p:cNvPicPr>
          <p:nvPr/>
        </p:nvPicPr>
        <p:blipFill>
          <a:blip r:embed="rId8" cstate="print"/>
          <a:srcRect l="12074" t="25537" r="19414" b="9364"/>
          <a:stretch>
            <a:fillRect/>
          </a:stretch>
        </p:blipFill>
        <p:spPr bwMode="auto">
          <a:xfrm>
            <a:off x="6228184" y="1124744"/>
            <a:ext cx="2728173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075240" cy="1066130"/>
          </a:xfrm>
        </p:spPr>
        <p:txBody>
          <a:bodyPr>
            <a:no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Модель </a:t>
            </a:r>
            <a:r>
              <a:rPr lang="ru-RU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синквейна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,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которую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я использую в работе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75856" y="1772816"/>
            <a:ext cx="1368152" cy="64807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2555776" y="2564904"/>
            <a:ext cx="1152128" cy="115212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4283968" y="2492896"/>
            <a:ext cx="1152128" cy="115212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835696" y="3933056"/>
            <a:ext cx="1296144" cy="288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563888" y="3933056"/>
            <a:ext cx="1296144" cy="288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364088" y="3933056"/>
            <a:ext cx="1296144" cy="2880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Фигура, имеющая форму буквы L 11"/>
          <p:cNvSpPr/>
          <p:nvPr/>
        </p:nvSpPr>
        <p:spPr>
          <a:xfrm>
            <a:off x="827584" y="4653136"/>
            <a:ext cx="1080120" cy="432048"/>
          </a:xfrm>
          <a:prstGeom prst="corner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4869160"/>
            <a:ext cx="1368152" cy="21602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851920" y="4869160"/>
            <a:ext cx="1368152" cy="21602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508104" y="4869160"/>
            <a:ext cx="1368152" cy="21602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flipH="1">
            <a:off x="7020272" y="5013176"/>
            <a:ext cx="72008" cy="72008"/>
          </a:xfrm>
          <a:prstGeom prst="ellipse">
            <a:avLst/>
          </a:pr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Кольцо 17"/>
          <p:cNvSpPr/>
          <p:nvPr/>
        </p:nvSpPr>
        <p:spPr>
          <a:xfrm>
            <a:off x="2699792" y="5445224"/>
            <a:ext cx="3168352" cy="1224136"/>
          </a:xfrm>
          <a:prstGeom prst="donut">
            <a:avLst>
              <a:gd name="adj" fmla="val 888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5896" y="5733256"/>
            <a:ext cx="1368152" cy="64807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778098"/>
          </a:xfrm>
        </p:spPr>
        <p:txBody>
          <a:bodyPr>
            <a:norm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Эффективность и значимость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7704856" cy="49294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endParaRPr lang="ru-RU" sz="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Является игровым приемом.</a:t>
            </a:r>
          </a:p>
          <a:p>
            <a:pPr>
              <a:buFont typeface="Wingdings" pitchFamily="2" charset="2"/>
              <a:buChar char="ü"/>
            </a:pP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Обогащает </a:t>
            </a: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словарный запас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ru-RU" sz="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Подготавливает к краткому пересказу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ru-RU" sz="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 формулировать идею (ключевую фразу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</a:t>
            </a:r>
          </a:p>
          <a:p>
            <a:pPr>
              <a:buFont typeface="Wingdings" pitchFamily="2" charset="2"/>
              <a:buChar char="ü"/>
            </a:pPr>
            <a:endParaRPr lang="ru-RU" sz="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Синквейн</a:t>
            </a: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могут составить все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ru-RU" sz="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Реализует принцип 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креативного </a:t>
            </a: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подхода к 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обучению.</a:t>
            </a:r>
            <a:endParaRPr lang="ru-RU" sz="34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Синквейн</a:t>
            </a: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помогает развить речь и мышление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ru-RU" sz="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 находить и выделять в большом объеме 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информации </a:t>
            </a: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главную мысль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ru-RU" sz="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Составление </a:t>
            </a:r>
            <a:r>
              <a:rPr lang="ru-RU" sz="3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синквейна</a:t>
            </a: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используется как заключительное задание по пройденному материалу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ru-RU" sz="6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Сочинение </a:t>
            </a:r>
            <a:r>
              <a:rPr lang="ru-RU" sz="34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синквейна</a:t>
            </a: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 процесс творческий. Помогает самовыражению </a:t>
            </a:r>
            <a:r>
              <a:rPr lang="ru-RU" sz="3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детей </a:t>
            </a:r>
            <a:r>
              <a:rPr lang="ru-RU" sz="3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через сочинение собственных нерифмованных стихов.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3010</TotalTime>
  <Words>861</Words>
  <Application>Microsoft Office PowerPoint</Application>
  <PresentationFormat>Экран (4:3)</PresentationFormat>
  <Paragraphs>144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  Определение понятий</vt:lpstr>
      <vt:lpstr>Слайд 3</vt:lpstr>
      <vt:lpstr>Синквейн</vt:lpstr>
      <vt:lpstr>История возникновения синквейна  </vt:lpstr>
      <vt:lpstr>Схема написания дидактического синквейна</vt:lpstr>
      <vt:lpstr>Модели составления синквейна</vt:lpstr>
      <vt:lpstr>Модель синквейна,  которую я использую в работе</vt:lpstr>
      <vt:lpstr>Эффективность и значимость</vt:lpstr>
      <vt:lpstr>Мнемотехника   </vt:lpstr>
      <vt:lpstr>История возникновения</vt:lpstr>
      <vt:lpstr>Мнемотехника включает в работу оба полушария головного мозга. Левое, которое отвечает за логическое мышление и развитие речи, и правое, которое отвечает за творческое начало. </vt:lpstr>
      <vt:lpstr>Что нужно для занятий </vt:lpstr>
      <vt:lpstr>Какая польза от мнемотаблиц  для детей </vt:lpstr>
      <vt:lpstr>Графические обработки информации (интеллектуальная карта, кластер, паутинка ассоциаций) </vt:lpstr>
      <vt:lpstr>Слайд 16</vt:lpstr>
      <vt:lpstr>История возникновения</vt:lpstr>
      <vt:lpstr>Почему запись в виде интеллект-карты удобнее и полезнее? </vt:lpstr>
      <vt:lpstr>Графические обработки информации отражают естественный способ мышления человеческого мозга,</vt:lpstr>
      <vt:lpstr>Алгоритм составления кластера</vt:lpstr>
      <vt:lpstr>АЛГОРИТМ СОСТАВЛЕНИЯ  ИНТЕЛЛЕКТ-КАРТЫ</vt:lpstr>
      <vt:lpstr>Слайд 22</vt:lpstr>
      <vt:lpstr>Эффективность и значимость</vt:lpstr>
      <vt:lpstr>ПодведЁм итоги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Инавационные технологии </dc:title>
  <dc:creator>Радина</dc:creator>
  <cp:lastModifiedBy>Радина</cp:lastModifiedBy>
  <cp:revision>19</cp:revision>
  <dcterms:created xsi:type="dcterms:W3CDTF">2020-10-06T16:27:34Z</dcterms:created>
  <dcterms:modified xsi:type="dcterms:W3CDTF">2021-01-17T10:04:20Z</dcterms:modified>
</cp:coreProperties>
</file>