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9" r:id="rId1"/>
  </p:sldMasterIdLst>
  <p:notesMasterIdLst>
    <p:notesMasterId r:id="rId35"/>
  </p:notesMasterIdLst>
  <p:sldIdLst>
    <p:sldId id="256" r:id="rId2"/>
    <p:sldId id="297" r:id="rId3"/>
    <p:sldId id="298" r:id="rId4"/>
    <p:sldId id="299" r:id="rId5"/>
    <p:sldId id="300" r:id="rId6"/>
    <p:sldId id="313" r:id="rId7"/>
    <p:sldId id="317" r:id="rId8"/>
    <p:sldId id="315" r:id="rId9"/>
    <p:sldId id="318" r:id="rId10"/>
    <p:sldId id="284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2" r:id="rId21"/>
    <p:sldId id="278" r:id="rId22"/>
    <p:sldId id="265" r:id="rId23"/>
    <p:sldId id="266" r:id="rId24"/>
    <p:sldId id="268" r:id="rId25"/>
    <p:sldId id="267" r:id="rId26"/>
    <p:sldId id="270" r:id="rId27"/>
    <p:sldId id="269" r:id="rId28"/>
    <p:sldId id="271" r:id="rId29"/>
    <p:sldId id="272" r:id="rId30"/>
    <p:sldId id="273" r:id="rId31"/>
    <p:sldId id="274" r:id="rId32"/>
    <p:sldId id="275" r:id="rId33"/>
    <p:sldId id="295" r:id="rId3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+mn-ea"/>
        <a:cs typeface="Arial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+mn-ea"/>
        <a:cs typeface="Arial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+mn-ea"/>
        <a:cs typeface="Arial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+mn-ea"/>
        <a:cs typeface="Arial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8E84D"/>
    <a:srgbClr val="A6E40C"/>
    <a:srgbClr val="E30D7D"/>
    <a:srgbClr val="C12F6E"/>
    <a:srgbClr val="1E02EE"/>
    <a:srgbClr val="FDBB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709" autoAdjust="0"/>
  </p:normalViewPr>
  <p:slideViewPr>
    <p:cSldViewPr>
      <p:cViewPr>
        <p:scale>
          <a:sx n="75" d="100"/>
          <a:sy n="75" d="100"/>
        </p:scale>
        <p:origin x="-372" y="3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2" charset="0"/>
              <a:buNone/>
              <a:defRPr/>
            </a:pPr>
            <a:endParaRPr lang="ru-RU" b="1">
              <a:latin typeface="Tahoma" pitchFamily="32" charset="0"/>
              <a:cs typeface="+mn-cs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2" charset="0"/>
              <a:buNone/>
              <a:defRPr/>
            </a:pPr>
            <a:endParaRPr lang="ru-RU" b="1">
              <a:latin typeface="Tahoma" pitchFamily="32" charset="0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1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7863"/>
            <a:ext cx="4570413" cy="34448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2" charset="0"/>
              <a:buNone/>
              <a:defRPr/>
            </a:pPr>
            <a:endParaRPr lang="ru-RU" b="1">
              <a:latin typeface="Tahoma" pitchFamily="32" charset="0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b="1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527BCC36-39A8-457F-A3D8-D24A019AC6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29121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A507D793-FE11-497B-A046-F0C6BC33ED43}" type="slidenum">
              <a:rPr lang="en-GB" smtClean="0">
                <a:latin typeface="Times New Roman" pitchFamily="18" charset="0"/>
                <a:cs typeface="Arial" charset="0"/>
              </a:rPr>
              <a:pPr>
                <a:buFont typeface="Wingdings" pitchFamily="2" charset="2"/>
                <a:buNone/>
              </a:pPr>
              <a:t>1</a:t>
            </a:fld>
            <a:endParaRPr lang="en-GB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3B0BA94D-C598-46E1-BBF0-B447F145FD65}" type="slidenum">
              <a:rPr lang="en-GB" smtClean="0">
                <a:latin typeface="Times New Roman" pitchFamily="18" charset="0"/>
                <a:cs typeface="Arial" charset="0"/>
              </a:rPr>
              <a:pPr>
                <a:buFont typeface="Wingdings" pitchFamily="2" charset="2"/>
                <a:buNone/>
              </a:pPr>
              <a:t>29</a:t>
            </a:fld>
            <a:endParaRPr lang="en-GB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0B5FCE3-9030-4515-9CBA-4DE4216F6C0D}" type="slidenum">
              <a:rPr lang="en-GB" smtClean="0">
                <a:latin typeface="Times New Roman" pitchFamily="18" charset="0"/>
                <a:cs typeface="Arial" charset="0"/>
              </a:rPr>
              <a:pPr>
                <a:buFont typeface="Wingdings" pitchFamily="2" charset="2"/>
                <a:buNone/>
              </a:pPr>
              <a:t>30</a:t>
            </a:fld>
            <a:endParaRPr lang="en-GB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309ED3E7-BA4C-4D14-B2A9-45C4252FF987}" type="slidenum">
              <a:rPr lang="en-GB" smtClean="0">
                <a:latin typeface="Times New Roman" pitchFamily="18" charset="0"/>
                <a:cs typeface="Arial" charset="0"/>
              </a:rPr>
              <a:pPr>
                <a:buFont typeface="Wingdings" pitchFamily="2" charset="2"/>
                <a:buNone/>
              </a:pPr>
              <a:t>31</a:t>
            </a:fld>
            <a:endParaRPr lang="en-GB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E8F94540-C43A-4D26-86B1-F7927096E705}" type="slidenum">
              <a:rPr lang="en-GB" smtClean="0">
                <a:latin typeface="Times New Roman" pitchFamily="18" charset="0"/>
                <a:cs typeface="Arial" charset="0"/>
              </a:rPr>
              <a:pPr>
                <a:buFont typeface="Wingdings" pitchFamily="2" charset="2"/>
                <a:buNone/>
              </a:pPr>
              <a:t>32</a:t>
            </a:fld>
            <a:endParaRPr lang="en-GB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35CBAD7-87CB-457F-BB4E-EB839AF1B808}" type="slidenum">
              <a:rPr lang="en-GB" smtClean="0">
                <a:latin typeface="Times New Roman" pitchFamily="18" charset="0"/>
                <a:cs typeface="Arial" charset="0"/>
              </a:rPr>
              <a:pPr>
                <a:buFont typeface="Wingdings" pitchFamily="2" charset="2"/>
                <a:buNone/>
              </a:pPr>
              <a:t>20</a:t>
            </a:fld>
            <a:endParaRPr lang="en-GB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ABEDF9E-8037-4AA2-882F-30814EC885D9}" type="slidenum">
              <a:rPr lang="en-GB" smtClean="0">
                <a:latin typeface="Times New Roman" pitchFamily="18" charset="0"/>
                <a:cs typeface="Arial" charset="0"/>
              </a:rPr>
              <a:pPr>
                <a:buFont typeface="Wingdings" pitchFamily="2" charset="2"/>
                <a:buNone/>
              </a:pPr>
              <a:t>22</a:t>
            </a:fld>
            <a:endParaRPr lang="en-GB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61D31E6C-A7ED-4966-A986-7CB85D114104}" type="slidenum">
              <a:rPr lang="en-GB" smtClean="0">
                <a:latin typeface="Times New Roman" pitchFamily="18" charset="0"/>
                <a:cs typeface="Arial" charset="0"/>
              </a:rPr>
              <a:pPr>
                <a:buFont typeface="Wingdings" pitchFamily="2" charset="2"/>
                <a:buNone/>
              </a:pPr>
              <a:t>23</a:t>
            </a:fld>
            <a:endParaRPr lang="en-GB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A0F46A4B-6B3F-4916-A889-A318A44C4FF5}" type="slidenum">
              <a:rPr lang="en-GB" smtClean="0">
                <a:latin typeface="Times New Roman" pitchFamily="18" charset="0"/>
                <a:cs typeface="Arial" charset="0"/>
              </a:rPr>
              <a:pPr>
                <a:buFont typeface="Wingdings" pitchFamily="2" charset="2"/>
                <a:buNone/>
              </a:pPr>
              <a:t>24</a:t>
            </a:fld>
            <a:endParaRPr lang="en-GB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D414BB0-9651-41AB-BA2C-97D992976306}" type="slidenum">
              <a:rPr lang="en-GB" smtClean="0">
                <a:latin typeface="Times New Roman" pitchFamily="18" charset="0"/>
                <a:cs typeface="Arial" charset="0"/>
              </a:rPr>
              <a:pPr>
                <a:buFont typeface="Wingdings" pitchFamily="2" charset="2"/>
                <a:buNone/>
              </a:pPr>
              <a:t>25</a:t>
            </a:fld>
            <a:endParaRPr lang="en-GB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6EE1E54C-37C8-4C94-8A6F-27CA937B1EC2}" type="slidenum">
              <a:rPr lang="en-GB" smtClean="0">
                <a:latin typeface="Times New Roman" pitchFamily="18" charset="0"/>
                <a:cs typeface="Arial" charset="0"/>
              </a:rPr>
              <a:pPr>
                <a:buFont typeface="Wingdings" pitchFamily="2" charset="2"/>
                <a:buNone/>
              </a:pPr>
              <a:t>26</a:t>
            </a:fld>
            <a:endParaRPr lang="en-GB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74C9920A-AD16-458C-BB20-56FC9498263F}" type="slidenum">
              <a:rPr lang="en-GB" smtClean="0">
                <a:latin typeface="Times New Roman" pitchFamily="18" charset="0"/>
                <a:cs typeface="Arial" charset="0"/>
              </a:rPr>
              <a:pPr>
                <a:buFont typeface="Wingdings" pitchFamily="2" charset="2"/>
                <a:buNone/>
              </a:pPr>
              <a:t>27</a:t>
            </a:fld>
            <a:endParaRPr lang="en-GB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5BB98B7C-6310-40BC-AA45-C83FCC5350AB}" type="slidenum">
              <a:rPr lang="en-GB" smtClean="0">
                <a:latin typeface="Times New Roman" pitchFamily="18" charset="0"/>
                <a:cs typeface="Arial" charset="0"/>
              </a:rPr>
              <a:pPr>
                <a:buFont typeface="Wingdings" pitchFamily="2" charset="2"/>
                <a:buNone/>
              </a:pPr>
              <a:t>28</a:t>
            </a:fld>
            <a:endParaRPr lang="en-GB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defRPr/>
            </a:pPr>
            <a:endParaRPr lang="en-US" b="1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77940-DB73-48DA-8DAF-455A6DCF0D48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158B-A295-4329-B796-D3F4EB27C2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AF1C-60B2-4FA8-BAF9-ECFC0817A8BF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69645-8D7D-4A7E-9B62-4C9EEB7BC8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DEF98-2946-42CC-860F-9078CF32A80D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4EF8-591D-4A46-8539-F794299DB1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B242D-4ADB-4623-88B5-547B4D10E80B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1A4F-837D-4D30-BEC6-E26B290EB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78B0-FEB9-4C42-9591-9B2D9DA7B4E7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38CDF-64A2-4E68-9F62-BEEEE9889F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79342-7DA4-4DE3-9DC0-72B41E1A5A5F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F11D6-5A1C-42DC-8EC4-62AD342023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42F96-F8C1-4B8E-A03C-DFBCB27ADF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8D79F-B318-4BC7-B4E7-217D21676376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6C35E-B018-47CD-99E0-055D082D859E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5CEDD-C877-4EBE-82AF-4F53CEBC07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59FD-78D8-47D6-ABF5-0E09B87615B1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5071-4BE5-44FC-BF37-8EBDEF7C71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ECE68-EDCE-458C-9F50-C0134185E323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52DC5-C6CA-4A6E-A884-6C6C038942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7A85-AC10-43E2-9421-6CE9A6348CB0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23C9-1F58-483B-A9F4-F447F2FB69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defRPr kumimoji="0" sz="1200" b="1">
                <a:solidFill>
                  <a:schemeClr val="tx2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fld id="{DFE1B7A3-8B19-4CC1-AB71-D50FC697EE3C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defRPr kumimoji="0" sz="1200" b="1">
                <a:solidFill>
                  <a:schemeClr val="tx2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defRPr kumimoji="0" sz="1600" b="1" baseline="0">
                <a:solidFill>
                  <a:schemeClr val="tx2"/>
                </a:solidFill>
                <a:cs typeface="Lucida Sans Unicode" pitchFamily="34" charset="0"/>
              </a:defRPr>
            </a:lvl1pPr>
          </a:lstStyle>
          <a:p>
            <a:pPr>
              <a:defRPr/>
            </a:pPr>
            <a:fld id="{16605EE7-A49F-44AF-BFEE-990A38CC56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0" r:id="rId2"/>
    <p:sldLayoutId id="2147483782" r:id="rId3"/>
    <p:sldLayoutId id="2147483779" r:id="rId4"/>
    <p:sldLayoutId id="2147483783" r:id="rId5"/>
    <p:sldLayoutId id="2147483778" r:id="rId6"/>
    <p:sldLayoutId id="2147483777" r:id="rId7"/>
    <p:sldLayoutId id="2147483776" r:id="rId8"/>
    <p:sldLayoutId id="2147483775" r:id="rId9"/>
    <p:sldLayoutId id="2147483774" r:id="rId10"/>
    <p:sldLayoutId id="21474837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C9004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A7003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C9004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C9004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0;&#1054;&#1053;&#1050;&#1059;&#1056;&#1057;%20&#1056;&#1040;&#1079;&#1074;&#1080;&#1074;&#1072;&#1102;&#1097;&#1072;&#1103;%20&#1089;&#1088;&#1077;&#1076;&#1072;%20&#1052;&#1044;&#1054;&#1059;%20&#8470;173%20%20&#1082;%201%20&#1089;&#1077;&#1085;&#1090;&#1103;&#1073;&#1088;&#1103;\detskie_pesni_-_dorogoiu_dobra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0;&#1054;&#1053;&#1050;&#1059;&#1056;&#1057;%20&#1056;&#1040;&#1079;&#1074;&#1080;&#1074;&#1072;&#1102;&#1097;&#1072;&#1103;%20&#1089;&#1088;&#1077;&#1076;&#1072;%20&#1052;&#1044;&#1054;&#1059;%20&#8470;173%20%20&#1082;%201%20&#1089;&#1077;&#1085;&#1090;&#1103;&#1073;&#1088;&#1103;\099%20&#1059;&#1089;&#1072;&#1090;&#1099;&#1081;%20&#1085;&#1103;&#1085;&#1100;.mp3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86125" y="214313"/>
            <a:ext cx="5402263" cy="78587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4800" b="1" dirty="0">
              <a:solidFill>
                <a:srgbClr val="DFDFDF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algn="ctr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b="1" dirty="0">
                <a:solidFill>
                  <a:srgbClr val="FDBBE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«</a:t>
            </a:r>
            <a:r>
              <a:rPr lang="ru-RU" sz="4400" b="1" dirty="0">
                <a:solidFill>
                  <a:srgbClr val="FDBBE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Проект создания </a:t>
            </a:r>
            <a:r>
              <a:rPr lang="en-GB" sz="4400" b="1" dirty="0">
                <a:solidFill>
                  <a:srgbClr val="FDBBE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4400" b="1" dirty="0">
                <a:solidFill>
                  <a:srgbClr val="FDBBE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предметно-</a:t>
            </a:r>
            <a:r>
              <a:rPr lang="ru-RU" sz="4400" b="1" dirty="0" err="1">
                <a:solidFill>
                  <a:srgbClr val="FDBBE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пространствен</a:t>
            </a:r>
            <a:r>
              <a:rPr lang="ru-RU" sz="4400" b="1" dirty="0">
                <a:solidFill>
                  <a:srgbClr val="FDBBE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-</a:t>
            </a:r>
          </a:p>
          <a:p>
            <a:pPr algn="ctr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dirty="0">
                <a:solidFill>
                  <a:srgbClr val="FDBBE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ной </a:t>
            </a:r>
            <a:r>
              <a:rPr lang="en-GB" sz="4400" b="1" dirty="0" err="1" smtClean="0">
                <a:solidFill>
                  <a:srgbClr val="FDBBE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среды</a:t>
            </a:r>
            <a:endParaRPr lang="ru-RU" sz="4400" b="1" dirty="0">
              <a:solidFill>
                <a:srgbClr val="FDBBE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b="1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  <a:p>
            <a:pPr algn="ctr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b="1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  <a:p>
            <a:pPr algn="ctr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rgbClr val="FDBBEC"/>
                </a:solidFill>
                <a:latin typeface="Times New Roman" pitchFamily="18" charset="0"/>
                <a:cs typeface="+mn-cs"/>
              </a:rPr>
              <a:t>Выполнила:</a:t>
            </a:r>
            <a:endParaRPr lang="ru-RU" b="1" dirty="0">
              <a:solidFill>
                <a:srgbClr val="FDBBEC"/>
              </a:solidFill>
              <a:latin typeface="Times New Roman" pitchFamily="18" charset="0"/>
              <a:cs typeface="+mn-cs"/>
            </a:endParaRPr>
          </a:p>
          <a:p>
            <a:pPr algn="ctr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FDBBEC"/>
                </a:solidFill>
                <a:latin typeface="Times New Roman" pitchFamily="18" charset="0"/>
                <a:cs typeface="+mn-cs"/>
              </a:rPr>
              <a:t>в</a:t>
            </a:r>
            <a:r>
              <a:rPr lang="ru-RU" b="1" dirty="0" smtClean="0">
                <a:solidFill>
                  <a:srgbClr val="FDBBEC"/>
                </a:solidFill>
                <a:latin typeface="Times New Roman" pitchFamily="18" charset="0"/>
                <a:cs typeface="+mn-cs"/>
              </a:rPr>
              <a:t>оспитатель Нестерова С.А</a:t>
            </a:r>
            <a:r>
              <a:rPr lang="en-US" b="1" dirty="0" smtClean="0">
                <a:solidFill>
                  <a:srgbClr val="FDBBEC"/>
                </a:solidFill>
                <a:latin typeface="Times New Roman" pitchFamily="18" charset="0"/>
                <a:cs typeface="+mn-cs"/>
              </a:rPr>
              <a:t>.</a:t>
            </a:r>
            <a:endParaRPr lang="en-GB" b="1" dirty="0">
              <a:solidFill>
                <a:srgbClr val="FDBBE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4800" b="1" dirty="0">
              <a:solidFill>
                <a:srgbClr val="FDBBE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4800" b="1" dirty="0">
              <a:solidFill>
                <a:srgbClr val="FDBBE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4800" b="1" dirty="0">
              <a:solidFill>
                <a:srgbClr val="FDBBE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4800" b="1" dirty="0">
              <a:solidFill>
                <a:srgbClr val="DFDFDF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algn="ctr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                </a:t>
            </a:r>
          </a:p>
        </p:txBody>
      </p:sp>
      <p:pic>
        <p:nvPicPr>
          <p:cNvPr id="14338" name="Picture 4" descr="C:\Documents and Settings\Влад\Мои документы\Downloads\анимашки разные\star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5572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C:\Documents and Settings\Влад\Мои документы\Downloads\плёнка.jpg"/>
          <p:cNvPicPr>
            <a:picLocks noChangeAspect="1" noChangeArrowheads="1"/>
          </p:cNvPicPr>
          <p:nvPr/>
        </p:nvPicPr>
        <p:blipFill>
          <a:blip r:embed="rId5" cstate="print"/>
          <a:srcRect t="-4404" b="32474"/>
          <a:stretch>
            <a:fillRect/>
          </a:stretch>
        </p:blipFill>
        <p:spPr bwMode="auto">
          <a:xfrm>
            <a:off x="357188" y="3143250"/>
            <a:ext cx="2879725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C:\Documents and Settings\Влад\Мои документы\Downloads\плёнка.jpg"/>
          <p:cNvPicPr>
            <a:picLocks noChangeAspect="1" noChangeArrowheads="1"/>
          </p:cNvPicPr>
          <p:nvPr/>
        </p:nvPicPr>
        <p:blipFill>
          <a:blip r:embed="rId5" cstate="print"/>
          <a:srcRect t="35233"/>
          <a:stretch>
            <a:fillRect/>
          </a:stretch>
        </p:blipFill>
        <p:spPr bwMode="auto">
          <a:xfrm>
            <a:off x="357188" y="285750"/>
            <a:ext cx="2879725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detskie_pesni_-_dorogoiu_dob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393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G:\DCIM\101MSDCF\Новая папка\DSC002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214313"/>
            <a:ext cx="29400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 descr="G:\DCIM\101MSDCF\Новая папка\DSC002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8" y="2357438"/>
            <a:ext cx="289083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 descr="P216058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8" y="4429125"/>
            <a:ext cx="29289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G:\DCIM\101MSDCF\2\DSC00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785938"/>
            <a:ext cx="55340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mtClean="0">
                <a:solidFill>
                  <a:srgbClr val="1E02EE"/>
                </a:solidFill>
              </a:rPr>
              <a:t>Центр экспериментирования</a:t>
            </a:r>
            <a:endParaRPr lang="ru-RU">
              <a:solidFill>
                <a:srgbClr val="1E02EE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229600" cy="785794"/>
          </a:xfrm>
        </p:spPr>
        <p:txBody>
          <a:bodyPr/>
          <a:lstStyle/>
          <a:p>
            <a:pPr algn="ctr">
              <a:defRPr/>
            </a:pPr>
            <a:r>
              <a:rPr lang="ru-RU" sz="4000" smtClean="0">
                <a:solidFill>
                  <a:srgbClr val="0000FF"/>
                </a:solidFill>
                <a:latin typeface="Times New Roman" pitchFamily="18" charset="0"/>
              </a:rPr>
              <a:t>Игровой центр</a:t>
            </a:r>
            <a:endParaRPr lang="ru-RU" sz="40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8674" name="Picture 5" descr="P1210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P2160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2004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2" descr="100_10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19200"/>
            <a:ext cx="25146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5" descr="100_10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724400"/>
            <a:ext cx="25146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 descr="\\Ristmas-пк\101msdcf\DSC002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786313"/>
            <a:ext cx="250031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1447800"/>
          </a:xfrm>
        </p:spPr>
        <p:txBody>
          <a:bodyPr/>
          <a:lstStyle/>
          <a:p>
            <a:pPr algn="ctr">
              <a:defRPr/>
            </a:pPr>
            <a:r>
              <a:rPr lang="ru-RU" sz="3200" smtClean="0">
                <a:solidFill>
                  <a:srgbClr val="0000FF"/>
                </a:solidFill>
                <a:latin typeface="Times New Roman" pitchFamily="18" charset="0"/>
              </a:rPr>
              <a:t>Литературный центр</a:t>
            </a:r>
            <a:r>
              <a:rPr lang="ru-RU" sz="320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3200">
                <a:solidFill>
                  <a:srgbClr val="0000FF"/>
                </a:solidFill>
                <a:latin typeface="Times New Roman" pitchFamily="18" charset="0"/>
              </a:rPr>
            </a:br>
            <a:endParaRPr lang="ru-RU" sz="32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9698" name="Picture 6" descr="P21605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296227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 descr="100_10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524000"/>
            <a:ext cx="296227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G:\DCIM\101MSDCF\3\DSC00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4071938"/>
            <a:ext cx="32861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smtClean="0">
                <a:solidFill>
                  <a:srgbClr val="1E02EE"/>
                </a:solidFill>
              </a:rPr>
              <a:t>Центр развития сенсорного восприятия</a:t>
            </a:r>
            <a:r>
              <a:rPr lang="ru-RU" sz="3200" smtClean="0">
                <a:solidFill>
                  <a:srgbClr val="1E02EE"/>
                </a:solidFill>
              </a:rPr>
              <a:t/>
            </a:r>
            <a:br>
              <a:rPr lang="ru-RU" sz="3200" smtClean="0">
                <a:solidFill>
                  <a:srgbClr val="1E02EE"/>
                </a:solidFill>
              </a:rPr>
            </a:br>
            <a:endParaRPr lang="ru-RU" sz="3200">
              <a:latin typeface="Times New Roman" pitchFamily="18" charset="0"/>
            </a:endParaRPr>
          </a:p>
        </p:txBody>
      </p:sp>
      <p:pic>
        <p:nvPicPr>
          <p:cNvPr id="30722" name="Picture 4" descr="P12101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2514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 descr="P12101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0480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P21605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7244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" descr="100_10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724400"/>
            <a:ext cx="24526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G:\DCIM\101MSDCF\4\DSC002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38" y="1357313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28604"/>
            <a:ext cx="6934200" cy="92869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smtClean="0">
                <a:solidFill>
                  <a:srgbClr val="0000FF"/>
                </a:solidFill>
              </a:rPr>
              <a:t>Экологический центр</a:t>
            </a:r>
            <a:r>
              <a:rPr lang="ru-RU" sz="3200">
                <a:solidFill>
                  <a:srgbClr val="0000FF"/>
                </a:solidFill>
              </a:rPr>
              <a:t/>
            </a:r>
            <a:br>
              <a:rPr lang="ru-RU" sz="3200">
                <a:solidFill>
                  <a:srgbClr val="0000FF"/>
                </a:solidFill>
              </a:rPr>
            </a:br>
            <a:endParaRPr lang="ru-RU" sz="3200">
              <a:solidFill>
                <a:srgbClr val="0000FF"/>
              </a:solidFill>
            </a:endParaRPr>
          </a:p>
        </p:txBody>
      </p:sp>
      <p:pic>
        <p:nvPicPr>
          <p:cNvPr id="31746" name="Picture 4" descr="100_1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 descr="20150212_1834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000125"/>
            <a:ext cx="385762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G:\DCIM\101MSDCF\4\DSC00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3786188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smtClean="0">
                <a:solidFill>
                  <a:srgbClr val="0000FF"/>
                </a:solidFill>
                <a:latin typeface="Times New Roman" pitchFamily="18" charset="0"/>
              </a:rPr>
              <a:t>Центр изобразительной </a:t>
            </a:r>
            <a:r>
              <a:rPr lang="ru-RU" sz="3200">
                <a:solidFill>
                  <a:srgbClr val="0000FF"/>
                </a:solidFill>
                <a:latin typeface="Times New Roman" pitchFamily="18" charset="0"/>
              </a:rPr>
              <a:t>деятельности:</a:t>
            </a:r>
          </a:p>
        </p:txBody>
      </p:sp>
      <p:pic>
        <p:nvPicPr>
          <p:cNvPr id="32770" name="Picture 4" descr="100_10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403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smtClean="0">
                <a:solidFill>
                  <a:srgbClr val="0000FF"/>
                </a:solidFill>
                <a:latin typeface="Times New Roman" pitchFamily="18" charset="0"/>
              </a:rPr>
              <a:t>Театральный центр:</a:t>
            </a:r>
            <a:r>
              <a:rPr lang="ru-RU" sz="3600" smtClean="0"/>
              <a:t> 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pic>
        <p:nvPicPr>
          <p:cNvPr id="33794" name="Picture 4" descr="P21606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85725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100_10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85725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G:\DCIM\101MSDCF\3\DSC002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3571875"/>
            <a:ext cx="3748088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smtClean="0">
                <a:solidFill>
                  <a:srgbClr val="0000FF"/>
                </a:solidFill>
                <a:latin typeface="Times New Roman" pitchFamily="18" charset="0"/>
              </a:rPr>
              <a:t>Музыкальный центр:</a:t>
            </a:r>
            <a:r>
              <a:rPr lang="ru-RU" sz="320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320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20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3200">
                <a:solidFill>
                  <a:srgbClr val="0000FF"/>
                </a:solidFill>
                <a:latin typeface="Times New Roman" pitchFamily="18" charset="0"/>
              </a:rPr>
            </a:br>
            <a:endParaRPr lang="ru-RU" sz="32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4818" name="Picture 2" descr="H:\Фотографии Корженко Г\100_1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3571875"/>
            <a:ext cx="4429125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\\Ristmas-пк\101msdcf\DSC00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78581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smtClean="0">
                <a:solidFill>
                  <a:srgbClr val="1E02EE"/>
                </a:solidFill>
              </a:rPr>
              <a:t>Центр двигательной активности</a:t>
            </a:r>
            <a:endParaRPr lang="ru-RU" sz="3200">
              <a:solidFill>
                <a:srgbClr val="1E02EE"/>
              </a:solidFill>
            </a:endParaRPr>
          </a:p>
        </p:txBody>
      </p:sp>
      <p:pic>
        <p:nvPicPr>
          <p:cNvPr id="35842" name="Picture 12" descr="G:\DCIM\101MSDCF\4\DSC00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43050"/>
            <a:ext cx="5929326" cy="444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smtClean="0">
                <a:solidFill>
                  <a:srgbClr val="1E02EE"/>
                </a:solidFill>
              </a:rPr>
              <a:t>Центр ряженья</a:t>
            </a:r>
            <a:endParaRPr lang="ru-RU" sz="3200">
              <a:solidFill>
                <a:srgbClr val="1E02EE"/>
              </a:solidFill>
            </a:endParaRPr>
          </a:p>
        </p:txBody>
      </p:sp>
      <p:pic>
        <p:nvPicPr>
          <p:cNvPr id="36866" name="Picture 2" descr="\\Ristmas-пк\101msdcf\DSC00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71625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493236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8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Тип проекта: практико-ориентированный.</a:t>
            </a:r>
            <a:br>
              <a:rPr lang="ru-RU" sz="38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</a:br>
            <a:r>
              <a:rPr lang="ru-RU" sz="38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Длительность проекта:</a:t>
            </a:r>
            <a:br>
              <a:rPr lang="ru-RU" sz="38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</a:br>
            <a:r>
              <a:rPr lang="ru-RU" sz="38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январь 2021 – август 2021.</a:t>
            </a:r>
            <a:br>
              <a:rPr lang="ru-RU" sz="38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</a:br>
            <a:r>
              <a:rPr lang="ru-RU" sz="38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Участники проекта: воспитатели и родители первых младших групп.</a:t>
            </a:r>
            <a:r>
              <a:rPr lang="ru-RU" sz="3800" dirty="0" smtClean="0">
                <a:ln>
                  <a:noFill/>
                </a:ln>
                <a:solidFill>
                  <a:srgbClr val="FDBBEC"/>
                </a:solidFill>
                <a:effectLst/>
                <a:latin typeface="Times New Roman" pitchFamily="18" charset="0"/>
              </a:rPr>
              <a:t/>
            </a:r>
            <a:br>
              <a:rPr lang="ru-RU" sz="3800" dirty="0" smtClean="0">
                <a:ln>
                  <a:noFill/>
                </a:ln>
                <a:solidFill>
                  <a:srgbClr val="FDBBEC"/>
                </a:solidFill>
                <a:effectLst/>
                <a:latin typeface="Times New Roman" pitchFamily="18" charset="0"/>
              </a:rPr>
            </a:br>
            <a:r>
              <a:rPr lang="ru-RU" sz="3800" dirty="0" smtClean="0">
                <a:ln>
                  <a:noFill/>
                </a:ln>
                <a:solidFill>
                  <a:srgbClr val="FDBBEC"/>
                </a:solidFill>
                <a:effectLst/>
                <a:latin typeface="Times New Roman" pitchFamily="18" charset="0"/>
              </a:rPr>
              <a:t/>
            </a:r>
            <a:br>
              <a:rPr lang="ru-RU" sz="3800" dirty="0" smtClean="0">
                <a:ln>
                  <a:noFill/>
                </a:ln>
                <a:solidFill>
                  <a:srgbClr val="FDBBEC"/>
                </a:solidFill>
                <a:effectLst/>
                <a:latin typeface="Times New Roman" pitchFamily="18" charset="0"/>
              </a:rPr>
            </a:br>
            <a:endParaRPr lang="ru-RU" sz="3800" dirty="0" smtClean="0">
              <a:ln>
                <a:noFill/>
              </a:ln>
              <a:solidFill>
                <a:srgbClr val="FDBBEC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1341438"/>
            <a:ext cx="8362950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just">
              <a:spcBef>
                <a:spcPts val="1000"/>
              </a:spcBef>
              <a:buClr>
                <a:srgbClr val="FFCC00"/>
              </a:buClr>
              <a:buSzPct val="120000"/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r>
              <a:rPr lang="en-GB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Среда – является сложным образованием, включающим целый ряд взаимосвязанных между собой компонентов природного и социального характера.</a:t>
            </a:r>
          </a:p>
          <a:p>
            <a:pPr marL="341313" indent="-341313" algn="ctr">
              <a:spcBef>
                <a:spcPts val="1000"/>
              </a:spcBef>
              <a:buClr>
                <a:srgbClr val="FFCC00"/>
              </a:buClr>
              <a:buSzPct val="120000"/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Литературный центр</a:t>
            </a:r>
            <a:endParaRPr lang="en-GB" sz="4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 b="19339"/>
          <a:stretch>
            <a:fillRect/>
          </a:stretch>
        </p:blipFill>
        <p:spPr bwMode="auto">
          <a:xfrm>
            <a:off x="1000100" y="1214422"/>
            <a:ext cx="7286625" cy="4929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 cstate="print"/>
          <a:srcRect b="29285"/>
          <a:stretch>
            <a:fillRect/>
          </a:stretch>
        </p:blipFill>
        <p:spPr bwMode="auto">
          <a:xfrm>
            <a:off x="1000100" y="1285860"/>
            <a:ext cx="7286625" cy="47148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Экологический центр</a:t>
            </a:r>
            <a:endParaRPr lang="en-GB" sz="4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14375" y="357188"/>
            <a:ext cx="7772400" cy="86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 anchorCtr="1"/>
          <a:lstStyle/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Спортивный центр</a:t>
            </a:r>
            <a:endParaRPr lang="en-GB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428750" y="2714625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800"/>
              </a:spcBef>
              <a:buClr>
                <a:srgbClr val="FFCC00"/>
              </a:buClr>
              <a:buSzPct val="120000"/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+mn-cs"/>
              </a:rPr>
              <a:t/>
            </a:r>
            <a:br>
              <a:rPr lang="en-GB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+mn-cs"/>
              </a:rPr>
            </a:br>
            <a:endParaRPr lang="en-GB" sz="32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+mn-cs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 b="31287"/>
          <a:stretch>
            <a:fillRect/>
          </a:stretch>
        </p:blipFill>
        <p:spPr bwMode="auto">
          <a:xfrm>
            <a:off x="928688" y="1428750"/>
            <a:ext cx="7358062" cy="4786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928688" y="2428875"/>
            <a:ext cx="7772400" cy="1362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buClr>
                <a:srgbClr val="FFFFFF"/>
              </a:buClr>
              <a:buSzPct val="100000"/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+mn-cs"/>
              </a:rPr>
              <a:t/>
            </a:r>
            <a:br>
              <a:rPr lang="en-GB" sz="4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+mn-cs"/>
              </a:rPr>
            </a:br>
            <a:endParaRPr lang="en-GB" sz="4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+mn-cs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85938" y="571500"/>
            <a:ext cx="62150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spcBef>
                <a:spcPts val="900"/>
              </a:spcBef>
              <a:buClr>
                <a:srgbClr val="FFCC00"/>
              </a:buClr>
              <a:buSzPct val="120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Центр театральной деятельности</a:t>
            </a:r>
            <a:endParaRPr lang="en-GB" sz="3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 b="41594"/>
          <a:stretch>
            <a:fillRect/>
          </a:stretch>
        </p:blipFill>
        <p:spPr bwMode="auto">
          <a:xfrm>
            <a:off x="785813" y="1357313"/>
            <a:ext cx="7429500" cy="4714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42938" y="500063"/>
            <a:ext cx="785812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Центр</a:t>
            </a: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GB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искусства</a:t>
            </a: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и </a:t>
            </a:r>
            <a:r>
              <a:rPr lang="en-GB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красоты</a:t>
            </a: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 b="45454"/>
          <a:stretch>
            <a:fillRect/>
          </a:stretch>
        </p:blipFill>
        <p:spPr bwMode="auto">
          <a:xfrm>
            <a:off x="1000100" y="1643050"/>
            <a:ext cx="7358062" cy="44291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 cstate="print"/>
          <a:srcRect b="40926"/>
          <a:stretch>
            <a:fillRect/>
          </a:stretch>
        </p:blipFill>
        <p:spPr bwMode="auto">
          <a:xfrm>
            <a:off x="1071538" y="1214422"/>
            <a:ext cx="7286625" cy="4929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357313" y="357188"/>
            <a:ext cx="6786562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3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Центр изобразительной деятельности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857250" y="285750"/>
            <a:ext cx="77724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</a:t>
            </a:r>
            <a:r>
              <a:rPr lang="ru-RU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троительный</a:t>
            </a:r>
            <a:r>
              <a:rPr lang="ru-RU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центр</a:t>
            </a:r>
            <a:endParaRPr lang="en-GB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print"/>
          <a:srcRect b="41096"/>
          <a:stretch>
            <a:fillRect/>
          </a:stretch>
        </p:blipFill>
        <p:spPr bwMode="auto">
          <a:xfrm>
            <a:off x="857224" y="1357298"/>
            <a:ext cx="7500937" cy="4643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14313" y="357188"/>
            <a:ext cx="8686800" cy="922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Центр</a:t>
            </a: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GB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науки</a:t>
            </a: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n-GB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мини</a:t>
            </a:r>
            <a:r>
              <a:rPr lang="en-GB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</a:t>
            </a:r>
            <a:r>
              <a:rPr lang="en-GB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лаборатория</a:t>
            </a:r>
            <a:endParaRPr lang="en-GB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 b="37878"/>
          <a:stretch>
            <a:fillRect/>
          </a:stretch>
        </p:blipFill>
        <p:spPr bwMode="auto">
          <a:xfrm>
            <a:off x="785786" y="1357298"/>
            <a:ext cx="7500937" cy="4643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292100"/>
            <a:ext cx="8229600" cy="99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Игровой центр</a:t>
            </a:r>
            <a:endParaRPr lang="en-GB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 b="38235"/>
          <a:stretch>
            <a:fillRect/>
          </a:stretch>
        </p:blipFill>
        <p:spPr bwMode="auto">
          <a:xfrm>
            <a:off x="1000100" y="1285860"/>
            <a:ext cx="7358063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514826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80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Актуальность:</a:t>
            </a:r>
            <a:r>
              <a:rPr lang="ru-RU" sz="250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 </a:t>
            </a:r>
            <a:br>
              <a:rPr lang="ru-RU" sz="250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</a:br>
            <a:r>
              <a:rPr lang="ru-RU" sz="1900" smtClean="0">
                <a:ln>
                  <a:noFill/>
                </a:ln>
                <a:solidFill>
                  <a:srgbClr val="1E02EE"/>
                </a:solidFill>
                <a:effectLst/>
              </a:rPr>
              <a:t>«</a:t>
            </a:r>
            <a:r>
              <a:rPr lang="ru-RU" sz="190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Маленький ребёнок</a:t>
            </a:r>
            <a:r>
              <a:rPr lang="ru-RU" sz="1900" smtClean="0">
                <a:ln>
                  <a:noFill/>
                </a:ln>
                <a:solidFill>
                  <a:srgbClr val="1E02EE"/>
                </a:solidFill>
                <a:effectLst/>
              </a:rPr>
              <a:t>»</a:t>
            </a:r>
            <a:r>
              <a:rPr lang="ru-RU" sz="190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 - это великое чудо, это вечная загадка, это хрупкий мост в наше будущее</a:t>
            </a:r>
            <a:br>
              <a:rPr lang="ru-RU" sz="190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</a:br>
            <a:r>
              <a:rPr lang="ru-RU" sz="190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 и прошлое одновременно.</a:t>
            </a:r>
            <a:br>
              <a:rPr lang="ru-RU" sz="190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</a:br>
            <a:r>
              <a:rPr lang="ru-RU" sz="190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Поистине всё начинается с детства. Его часто называют </a:t>
            </a:r>
            <a:r>
              <a:rPr lang="ru-RU" sz="1900" smtClean="0">
                <a:ln>
                  <a:noFill/>
                </a:ln>
                <a:solidFill>
                  <a:srgbClr val="1E02EE"/>
                </a:solidFill>
                <a:effectLst/>
              </a:rPr>
              <a:t>«</a:t>
            </a:r>
            <a:r>
              <a:rPr lang="ru-RU" sz="190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золотой</a:t>
            </a:r>
            <a:r>
              <a:rPr lang="ru-RU" sz="1900" smtClean="0">
                <a:ln>
                  <a:noFill/>
                </a:ln>
                <a:solidFill>
                  <a:srgbClr val="1E02EE"/>
                </a:solidFill>
                <a:effectLst/>
              </a:rPr>
              <a:t>»</a:t>
            </a:r>
            <a:r>
              <a:rPr lang="ru-RU" sz="190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 счастливой порой в жизни человека. Но это ещё и самая ответственная пора, с которой связано множество проблем </a:t>
            </a:r>
            <a:r>
              <a:rPr lang="ru-RU" sz="1900" smtClean="0">
                <a:ln>
                  <a:noFill/>
                </a:ln>
                <a:solidFill>
                  <a:srgbClr val="1E02EE"/>
                </a:solidFill>
                <a:effectLst/>
              </a:rPr>
              <a:t>–</a:t>
            </a:r>
            <a:r>
              <a:rPr lang="ru-RU" sz="190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 как самого маленького человека, так и взрослых, занимающихся его воспитанием.</a:t>
            </a:r>
            <a:br>
              <a:rPr lang="ru-RU" sz="190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</a:br>
            <a:r>
              <a:rPr lang="ru-RU" sz="190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Но для развития ребёнка необходима предметно-пространственная среда в группе детского сада с учётом интересов, потребностей, уровня развития каждого воспитанника, которая стимулирует и поддерживает самостоятельность и инициативу детей. Предметно- пространственная среда является одной из основных средств развития личности ребёнка, источником его индивидуальных знаний и социального опыта. Предметно-пространственная среда не только обеспечивает разные виды активности дошкольников </a:t>
            </a:r>
            <a:r>
              <a:rPr lang="ru-RU" sz="1900" smtClean="0">
                <a:ln>
                  <a:noFill/>
                </a:ln>
                <a:solidFill>
                  <a:srgbClr val="1E02EE"/>
                </a:solidFill>
                <a:effectLst/>
              </a:rPr>
              <a:t>–</a:t>
            </a:r>
            <a:r>
              <a:rPr lang="ru-RU" sz="190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 она основа его самостоятельной деятельности с учётом гендерной принадлежности.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292100"/>
            <a:ext cx="8229600" cy="85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Центр уединения и отдыха</a:t>
            </a:r>
            <a:endParaRPr lang="en-GB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print"/>
          <a:srcRect r="5441" b="41791"/>
          <a:stretch>
            <a:fillRect/>
          </a:stretch>
        </p:blipFill>
        <p:spPr bwMode="auto">
          <a:xfrm>
            <a:off x="1071538" y="1285860"/>
            <a:ext cx="7358062" cy="49291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193675"/>
            <a:ext cx="8229600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Центр безопасности дорожного движения</a:t>
            </a:r>
            <a:endParaRPr lang="en-GB" sz="3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 b="35478"/>
          <a:stretch>
            <a:fillRect/>
          </a:stretch>
        </p:blipFill>
        <p:spPr bwMode="auto">
          <a:xfrm>
            <a:off x="928662" y="1428736"/>
            <a:ext cx="7421563" cy="47863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292100"/>
            <a:ext cx="8229600" cy="99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Игровой центр </a:t>
            </a:r>
            <a:endParaRPr lang="en-GB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/>
          <a:srcRect l="1904" b="32813"/>
          <a:stretch>
            <a:fillRect/>
          </a:stretch>
        </p:blipFill>
        <p:spPr bwMode="auto">
          <a:xfrm>
            <a:off x="857224" y="1285860"/>
            <a:ext cx="7572401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2" descr="http://gifzona.ru/i/spas/18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714375"/>
            <a:ext cx="5357813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99001" y="4214818"/>
            <a:ext cx="6042040" cy="10354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defRPr/>
            </a:pPr>
            <a:r>
              <a:rPr lang="ru-RU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Lucida Sans Unicode" pitchFamily="34" charset="0"/>
              </a:rPr>
              <a:t>за внимание!</a:t>
            </a:r>
          </a:p>
        </p:txBody>
      </p:sp>
      <p:pic>
        <p:nvPicPr>
          <p:cNvPr id="6" name="099 Усатый ня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286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291623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80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Цель проекта:</a:t>
            </a:r>
            <a:br>
              <a:rPr lang="ru-RU" sz="380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</a:br>
            <a:r>
              <a:rPr lang="ru-RU" sz="380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создание условий для разнообразной деятельности детей – игровой, творческой, исследовательской.</a:t>
            </a:r>
            <a:r>
              <a:rPr lang="ru-RU" smtClean="0">
                <a:ln>
                  <a:noFill/>
                </a:ln>
                <a:effectLst/>
              </a:rPr>
              <a:t>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6909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rgbClr val="1E02EE"/>
                </a:solidFill>
                <a:latin typeface="Times New Roman" pitchFamily="18" charset="0"/>
                <a:cs typeface="Times New Roman" pitchFamily="18" charset="0"/>
              </a:rPr>
              <a:t>1. Обновить необходимость предметно-пространственной среды для развития детей 2-3 лет.</a:t>
            </a:r>
          </a:p>
          <a:p>
            <a:pPr>
              <a:buFont typeface="Wingdings 2" pitchFamily="18" charset="2"/>
              <a:buNone/>
            </a:pPr>
            <a:r>
              <a:rPr lang="en-US" sz="2000" smtClean="0">
                <a:solidFill>
                  <a:srgbClr val="1E02E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smtClean="0">
                <a:solidFill>
                  <a:srgbClr val="1E02EE"/>
                </a:solidFill>
                <a:latin typeface="Times New Roman" pitchFamily="18" charset="0"/>
                <a:cs typeface="Times New Roman" pitchFamily="18" charset="0"/>
              </a:rPr>
              <a:t>. Систематизировать оборудование и методический материал по видам деятельности.</a:t>
            </a:r>
          </a:p>
          <a:p>
            <a:pPr>
              <a:buFont typeface="Wingdings 2" pitchFamily="18" charset="2"/>
              <a:buNone/>
            </a:pPr>
            <a:r>
              <a:rPr lang="en-US" sz="2000" smtClean="0">
                <a:solidFill>
                  <a:srgbClr val="1E02E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smtClean="0">
                <a:solidFill>
                  <a:srgbClr val="1E02EE"/>
                </a:solidFill>
                <a:latin typeface="Times New Roman" pitchFamily="18" charset="0"/>
                <a:cs typeface="Times New Roman" pitchFamily="18" charset="0"/>
              </a:rPr>
              <a:t>. Стимулировать дошкольников на разные виды деятельности.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rgbClr val="1E02EE"/>
                </a:solidFill>
                <a:latin typeface="Times New Roman" pitchFamily="18" charset="0"/>
                <a:cs typeface="Times New Roman" pitchFamily="18" charset="0"/>
              </a:rPr>
              <a:t>4. Создать систему материальных объектов деятельности ребёнка, функционально модернизирующую содержания развития его духовного и физического облика.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smtClean="0">
                <a:solidFill>
                  <a:srgbClr val="1E02EE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000" smtClean="0">
                <a:solidFill>
                  <a:srgbClr val="1E02EE"/>
                </a:solidFill>
              </a:rPr>
              <a:t> проекта:</a:t>
            </a:r>
            <a:endParaRPr lang="ru-RU" sz="4000">
              <a:solidFill>
                <a:srgbClr val="1E02EE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0338" y="350838"/>
            <a:ext cx="3268662" cy="1506537"/>
          </a:xfrm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solidFill>
                  <a:srgbClr val="1E02EE"/>
                </a:solidFill>
                <a:effectLst/>
                <a:latin typeface="Franklin Gothic Heavy" pitchFamily="34" charset="0"/>
              </a:rPr>
              <a:t>ЭТАПЫ ПРОЕКТА</a:t>
            </a:r>
          </a:p>
        </p:txBody>
      </p:sp>
      <p:sp>
        <p:nvSpPr>
          <p:cNvPr id="20482" name="6-конечная звезда 3"/>
          <p:cNvSpPr>
            <a:spLocks noChangeArrowheads="1"/>
          </p:cNvSpPr>
          <p:nvPr/>
        </p:nvSpPr>
        <p:spPr bwMode="auto">
          <a:xfrm>
            <a:off x="179388" y="2565400"/>
            <a:ext cx="2957512" cy="3141663"/>
          </a:xfrm>
          <a:custGeom>
            <a:avLst/>
            <a:gdLst>
              <a:gd name="T0" fmla="*/ 2957510 w 3941762"/>
              <a:gd name="T1" fmla="*/ 785416 h 4024313"/>
              <a:gd name="T2" fmla="*/ 2957510 w 3941762"/>
              <a:gd name="T3" fmla="*/ 2356247 h 4024313"/>
              <a:gd name="T4" fmla="*/ 1478756 w 3941762"/>
              <a:gd name="T5" fmla="*/ 3141663 h 4024313"/>
              <a:gd name="T6" fmla="*/ 1 w 3941762"/>
              <a:gd name="T7" fmla="*/ 2356247 h 4024313"/>
              <a:gd name="T8" fmla="*/ 1 w 3941762"/>
              <a:gd name="T9" fmla="*/ 785416 h 4024313"/>
              <a:gd name="T10" fmla="*/ 1478756 w 3941762"/>
              <a:gd name="T11" fmla="*/ 0 h 4024313"/>
              <a:gd name="T12" fmla="*/ 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17694720 60000 65536"/>
              <a:gd name="T18" fmla="*/ 656939 w 3941762"/>
              <a:gd name="T19" fmla="*/ 1006061 h 4024313"/>
              <a:gd name="T20" fmla="*/ 3284823 w 3941762"/>
              <a:gd name="T21" fmla="*/ 3018252 h 40243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41762" h="4024313">
                <a:moveTo>
                  <a:pt x="1" y="1006078"/>
                </a:moveTo>
                <a:lnTo>
                  <a:pt x="1313910" y="1006061"/>
                </a:lnTo>
                <a:lnTo>
                  <a:pt x="1970881" y="0"/>
                </a:lnTo>
                <a:lnTo>
                  <a:pt x="2627852" y="1006061"/>
                </a:lnTo>
                <a:lnTo>
                  <a:pt x="3941761" y="1006078"/>
                </a:lnTo>
                <a:lnTo>
                  <a:pt x="3284823" y="2012157"/>
                </a:lnTo>
                <a:lnTo>
                  <a:pt x="3941761" y="3018235"/>
                </a:lnTo>
                <a:lnTo>
                  <a:pt x="2627852" y="3018252"/>
                </a:lnTo>
                <a:lnTo>
                  <a:pt x="1970881" y="4024313"/>
                </a:lnTo>
                <a:lnTo>
                  <a:pt x="1313910" y="3018252"/>
                </a:lnTo>
                <a:lnTo>
                  <a:pt x="1" y="3018235"/>
                </a:lnTo>
                <a:lnTo>
                  <a:pt x="656939" y="2012157"/>
                </a:lnTo>
                <a:close/>
              </a:path>
            </a:pathLst>
          </a:custGeom>
          <a:solidFill>
            <a:srgbClr val="A6E40C"/>
          </a:solidFill>
          <a:ln w="19050" algn="ctr">
            <a:solidFill>
              <a:srgbClr val="34497D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sz="1600">
                <a:solidFill>
                  <a:srgbClr val="1E02EE"/>
                </a:solidFill>
                <a:latin typeface="Franklin Gothic Heavy" pitchFamily="34" charset="0"/>
              </a:rPr>
              <a:t>Подготовительный</a:t>
            </a:r>
          </a:p>
        </p:txBody>
      </p:sp>
      <p:sp>
        <p:nvSpPr>
          <p:cNvPr id="20483" name="6-конечная звезда 4"/>
          <p:cNvSpPr>
            <a:spLocks noChangeArrowheads="1"/>
          </p:cNvSpPr>
          <p:nvPr/>
        </p:nvSpPr>
        <p:spPr bwMode="auto">
          <a:xfrm>
            <a:off x="3276600" y="260350"/>
            <a:ext cx="2955925" cy="3089275"/>
          </a:xfrm>
          <a:custGeom>
            <a:avLst/>
            <a:gdLst>
              <a:gd name="T0" fmla="*/ 2955925 w 3941763"/>
              <a:gd name="T1" fmla="*/ 772319 h 4025900"/>
              <a:gd name="T2" fmla="*/ 2955925 w 3941763"/>
              <a:gd name="T3" fmla="*/ 2316956 h 4025900"/>
              <a:gd name="T4" fmla="*/ 1477963 w 3941763"/>
              <a:gd name="T5" fmla="*/ 3089275 h 4025900"/>
              <a:gd name="T6" fmla="*/ 1 w 3941763"/>
              <a:gd name="T7" fmla="*/ 2316956 h 4025900"/>
              <a:gd name="T8" fmla="*/ 1 w 3941763"/>
              <a:gd name="T9" fmla="*/ 772319 h 4025900"/>
              <a:gd name="T10" fmla="*/ 1477963 w 3941763"/>
              <a:gd name="T11" fmla="*/ 0 h 4025900"/>
              <a:gd name="T12" fmla="*/ 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17694720 60000 65536"/>
              <a:gd name="T18" fmla="*/ 656939 w 3941763"/>
              <a:gd name="T19" fmla="*/ 1006458 h 4025900"/>
              <a:gd name="T20" fmla="*/ 3284825 w 3941763"/>
              <a:gd name="T21" fmla="*/ 3019442 h 40259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41763" h="4025900">
                <a:moveTo>
                  <a:pt x="1" y="1006475"/>
                </a:moveTo>
                <a:lnTo>
                  <a:pt x="1313910" y="1006458"/>
                </a:lnTo>
                <a:lnTo>
                  <a:pt x="1970882" y="0"/>
                </a:lnTo>
                <a:lnTo>
                  <a:pt x="2627853" y="1006458"/>
                </a:lnTo>
                <a:lnTo>
                  <a:pt x="3941762" y="1006475"/>
                </a:lnTo>
                <a:lnTo>
                  <a:pt x="3284824" y="2012950"/>
                </a:lnTo>
                <a:lnTo>
                  <a:pt x="3941762" y="3019425"/>
                </a:lnTo>
                <a:lnTo>
                  <a:pt x="2627853" y="3019442"/>
                </a:lnTo>
                <a:lnTo>
                  <a:pt x="1970882" y="4025900"/>
                </a:lnTo>
                <a:lnTo>
                  <a:pt x="1313910" y="3019442"/>
                </a:lnTo>
                <a:lnTo>
                  <a:pt x="1" y="3019425"/>
                </a:lnTo>
                <a:lnTo>
                  <a:pt x="656939" y="2012950"/>
                </a:lnTo>
                <a:close/>
              </a:path>
            </a:pathLst>
          </a:custGeom>
          <a:solidFill>
            <a:srgbClr val="E30D7D"/>
          </a:solidFill>
          <a:ln w="19050" algn="ctr">
            <a:solidFill>
              <a:srgbClr val="34497D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sz="1600">
                <a:solidFill>
                  <a:srgbClr val="1E02EE"/>
                </a:solidFill>
                <a:latin typeface="Franklin Gothic Heavy" pitchFamily="34" charset="0"/>
              </a:rPr>
              <a:t>Практический</a:t>
            </a:r>
          </a:p>
        </p:txBody>
      </p:sp>
      <p:sp>
        <p:nvSpPr>
          <p:cNvPr id="20484" name="6-конечная звезда 5"/>
          <p:cNvSpPr>
            <a:spLocks noChangeArrowheads="1"/>
          </p:cNvSpPr>
          <p:nvPr/>
        </p:nvSpPr>
        <p:spPr bwMode="auto">
          <a:xfrm>
            <a:off x="5795963" y="2492375"/>
            <a:ext cx="2955925" cy="3284538"/>
          </a:xfrm>
          <a:custGeom>
            <a:avLst/>
            <a:gdLst>
              <a:gd name="T0" fmla="*/ 2955925 w 3941763"/>
              <a:gd name="T1" fmla="*/ 821135 h 4024313"/>
              <a:gd name="T2" fmla="*/ 2955925 w 3941763"/>
              <a:gd name="T3" fmla="*/ 2463404 h 4024313"/>
              <a:gd name="T4" fmla="*/ 1477963 w 3941763"/>
              <a:gd name="T5" fmla="*/ 3284538 h 4024313"/>
              <a:gd name="T6" fmla="*/ 1 w 3941763"/>
              <a:gd name="T7" fmla="*/ 2463404 h 4024313"/>
              <a:gd name="T8" fmla="*/ 1 w 3941763"/>
              <a:gd name="T9" fmla="*/ 821135 h 4024313"/>
              <a:gd name="T10" fmla="*/ 1477963 w 3941763"/>
              <a:gd name="T11" fmla="*/ 0 h 4024313"/>
              <a:gd name="T12" fmla="*/ 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17694720 60000 65536"/>
              <a:gd name="T18" fmla="*/ 656939 w 3941763"/>
              <a:gd name="T19" fmla="*/ 1006062 h 4024313"/>
              <a:gd name="T20" fmla="*/ 3284825 w 3941763"/>
              <a:gd name="T21" fmla="*/ 3018253 h 40243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41763" h="4024313">
                <a:moveTo>
                  <a:pt x="1" y="1006078"/>
                </a:moveTo>
                <a:lnTo>
                  <a:pt x="1313910" y="1006061"/>
                </a:lnTo>
                <a:lnTo>
                  <a:pt x="1970882" y="0"/>
                </a:lnTo>
                <a:lnTo>
                  <a:pt x="2627853" y="1006061"/>
                </a:lnTo>
                <a:lnTo>
                  <a:pt x="3941762" y="1006078"/>
                </a:lnTo>
                <a:lnTo>
                  <a:pt x="3284824" y="2012157"/>
                </a:lnTo>
                <a:lnTo>
                  <a:pt x="3941762" y="3018235"/>
                </a:lnTo>
                <a:lnTo>
                  <a:pt x="2627853" y="3018252"/>
                </a:lnTo>
                <a:lnTo>
                  <a:pt x="1970882" y="4024313"/>
                </a:lnTo>
                <a:lnTo>
                  <a:pt x="1313910" y="3018252"/>
                </a:lnTo>
                <a:lnTo>
                  <a:pt x="1" y="3018235"/>
                </a:lnTo>
                <a:lnTo>
                  <a:pt x="656939" y="2012157"/>
                </a:lnTo>
                <a:close/>
              </a:path>
            </a:pathLst>
          </a:custGeom>
          <a:solidFill>
            <a:srgbClr val="08E84D"/>
          </a:solidFill>
          <a:ln w="19050" algn="ctr">
            <a:solidFill>
              <a:srgbClr val="34497D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sz="1600">
                <a:solidFill>
                  <a:srgbClr val="1E02EE"/>
                </a:solidFill>
                <a:latin typeface="Franklin Gothic Heavy" pitchFamily="34" charset="0"/>
              </a:rPr>
              <a:t>Заключительный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/>
          </p:cNvSpPr>
          <p:nvPr>
            <p:ph type="title"/>
          </p:nvPr>
        </p:nvSpPr>
        <p:spPr bwMode="auto">
          <a:xfrm>
            <a:off x="323850" y="3500438"/>
            <a:ext cx="8229600" cy="230505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z="2000" b="1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Первый этап </a:t>
            </a:r>
            <a:r>
              <a:rPr lang="ru-RU" sz="20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(январь 2021г. - апрель 2021г.) – </a:t>
            </a:r>
            <a:r>
              <a:rPr lang="ru-RU" sz="2000" b="1" u="sng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подготовительный</a:t>
            </a:r>
            <a:r>
              <a:rPr lang="ru-RU" sz="20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/>
            </a:r>
            <a:br>
              <a:rPr lang="ru-RU" sz="20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</a:br>
            <a:r>
              <a:rPr lang="ru-RU" sz="20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1. Создание творческого коллектива по разработке проекта. </a:t>
            </a:r>
            <a:br>
              <a:rPr lang="ru-RU" sz="20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</a:br>
            <a:r>
              <a:rPr lang="ru-RU" sz="20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2. Разработка и создание нормативно-правовой базы.</a:t>
            </a:r>
            <a:br>
              <a:rPr lang="ru-RU" sz="20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</a:br>
            <a:r>
              <a:rPr lang="ru-RU" sz="20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3. Изучение методической литературы, интернет-сайтов по вопросам оформление и создания предметной развивающей среды; </a:t>
            </a:r>
            <a:br>
              <a:rPr lang="ru-RU" sz="20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</a:br>
            <a:r>
              <a:rPr lang="ru-RU" sz="20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4. Осуждение  предложенных индивидуализированных дизайнов предметной среды в каждой возрастной группе.</a:t>
            </a:r>
            <a:r>
              <a:rPr lang="ru-RU" sz="1200" dirty="0" smtClean="0">
                <a:ln>
                  <a:noFill/>
                </a:ln>
                <a:effectLst/>
              </a:rPr>
              <a:t> </a:t>
            </a:r>
          </a:p>
        </p:txBody>
      </p:sp>
      <p:sp>
        <p:nvSpPr>
          <p:cNvPr id="21506" name="6-конечная звезда 3"/>
          <p:cNvSpPr>
            <a:spLocks noChangeArrowheads="1"/>
          </p:cNvSpPr>
          <p:nvPr/>
        </p:nvSpPr>
        <p:spPr bwMode="auto">
          <a:xfrm>
            <a:off x="2771775" y="188913"/>
            <a:ext cx="3024188" cy="3141662"/>
          </a:xfrm>
          <a:custGeom>
            <a:avLst/>
            <a:gdLst>
              <a:gd name="T0" fmla="*/ 2957510 w 3941762"/>
              <a:gd name="T1" fmla="*/ 785416 h 4024313"/>
              <a:gd name="T2" fmla="*/ 2957510 w 3941762"/>
              <a:gd name="T3" fmla="*/ 2356247 h 4024313"/>
              <a:gd name="T4" fmla="*/ 1478756 w 3941762"/>
              <a:gd name="T5" fmla="*/ 3141662 h 4024313"/>
              <a:gd name="T6" fmla="*/ 1 w 3941762"/>
              <a:gd name="T7" fmla="*/ 2356247 h 4024313"/>
              <a:gd name="T8" fmla="*/ 1 w 3941762"/>
              <a:gd name="T9" fmla="*/ 785416 h 4024313"/>
              <a:gd name="T10" fmla="*/ 1478756 w 3941762"/>
              <a:gd name="T11" fmla="*/ 0 h 4024313"/>
              <a:gd name="T12" fmla="*/ 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17694720 60000 65536"/>
              <a:gd name="T18" fmla="*/ 656939 w 3941762"/>
              <a:gd name="T19" fmla="*/ 1006061 h 4024313"/>
              <a:gd name="T20" fmla="*/ 3284823 w 3941762"/>
              <a:gd name="T21" fmla="*/ 3018253 h 40243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41762" h="4024313">
                <a:moveTo>
                  <a:pt x="1" y="1006078"/>
                </a:moveTo>
                <a:lnTo>
                  <a:pt x="1313910" y="1006061"/>
                </a:lnTo>
                <a:lnTo>
                  <a:pt x="1970881" y="0"/>
                </a:lnTo>
                <a:lnTo>
                  <a:pt x="2627852" y="1006061"/>
                </a:lnTo>
                <a:lnTo>
                  <a:pt x="3941761" y="1006078"/>
                </a:lnTo>
                <a:lnTo>
                  <a:pt x="3284823" y="2012157"/>
                </a:lnTo>
                <a:lnTo>
                  <a:pt x="3941761" y="3018235"/>
                </a:lnTo>
                <a:lnTo>
                  <a:pt x="2627852" y="3018252"/>
                </a:lnTo>
                <a:lnTo>
                  <a:pt x="1970881" y="4024313"/>
                </a:lnTo>
                <a:lnTo>
                  <a:pt x="1313910" y="3018252"/>
                </a:lnTo>
                <a:lnTo>
                  <a:pt x="1" y="3018235"/>
                </a:lnTo>
                <a:lnTo>
                  <a:pt x="656939" y="2012157"/>
                </a:lnTo>
                <a:close/>
              </a:path>
            </a:pathLst>
          </a:custGeom>
          <a:solidFill>
            <a:srgbClr val="A6E40C"/>
          </a:solidFill>
          <a:ln w="19050" algn="ctr">
            <a:solidFill>
              <a:srgbClr val="34497D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sz="1600">
                <a:solidFill>
                  <a:srgbClr val="1E02EE"/>
                </a:solidFill>
                <a:latin typeface="Times New Roman" pitchFamily="18" charset="0"/>
              </a:rPr>
              <a:t>Подготовительный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6-конечная звезда 4"/>
          <p:cNvSpPr>
            <a:spLocks noChangeArrowheads="1"/>
          </p:cNvSpPr>
          <p:nvPr/>
        </p:nvSpPr>
        <p:spPr bwMode="auto">
          <a:xfrm>
            <a:off x="2771775" y="404813"/>
            <a:ext cx="2955925" cy="3095625"/>
          </a:xfrm>
          <a:custGeom>
            <a:avLst/>
            <a:gdLst>
              <a:gd name="T0" fmla="*/ 2955925 w 3941763"/>
              <a:gd name="T1" fmla="*/ 772319 h 4025900"/>
              <a:gd name="T2" fmla="*/ 2955925 w 3941763"/>
              <a:gd name="T3" fmla="*/ 2316956 h 4025900"/>
              <a:gd name="T4" fmla="*/ 1477963 w 3941763"/>
              <a:gd name="T5" fmla="*/ 3089275 h 4025900"/>
              <a:gd name="T6" fmla="*/ 1 w 3941763"/>
              <a:gd name="T7" fmla="*/ 2316956 h 4025900"/>
              <a:gd name="T8" fmla="*/ 1 w 3941763"/>
              <a:gd name="T9" fmla="*/ 772319 h 4025900"/>
              <a:gd name="T10" fmla="*/ 1477963 w 3941763"/>
              <a:gd name="T11" fmla="*/ 0 h 4025900"/>
              <a:gd name="T12" fmla="*/ 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17694720 60000 65536"/>
              <a:gd name="T18" fmla="*/ 656939 w 3941763"/>
              <a:gd name="T19" fmla="*/ 1006458 h 4025900"/>
              <a:gd name="T20" fmla="*/ 3284825 w 3941763"/>
              <a:gd name="T21" fmla="*/ 3019442 h 40259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41763" h="4025900">
                <a:moveTo>
                  <a:pt x="1" y="1006475"/>
                </a:moveTo>
                <a:lnTo>
                  <a:pt x="1313910" y="1006458"/>
                </a:lnTo>
                <a:lnTo>
                  <a:pt x="1970882" y="0"/>
                </a:lnTo>
                <a:lnTo>
                  <a:pt x="2627853" y="1006458"/>
                </a:lnTo>
                <a:lnTo>
                  <a:pt x="3941762" y="1006475"/>
                </a:lnTo>
                <a:lnTo>
                  <a:pt x="3284824" y="2012950"/>
                </a:lnTo>
                <a:lnTo>
                  <a:pt x="3941762" y="3019425"/>
                </a:lnTo>
                <a:lnTo>
                  <a:pt x="2627853" y="3019442"/>
                </a:lnTo>
                <a:lnTo>
                  <a:pt x="1970882" y="4025900"/>
                </a:lnTo>
                <a:lnTo>
                  <a:pt x="1313910" y="3019442"/>
                </a:lnTo>
                <a:lnTo>
                  <a:pt x="1" y="3019425"/>
                </a:lnTo>
                <a:lnTo>
                  <a:pt x="656939" y="2012950"/>
                </a:lnTo>
                <a:close/>
              </a:path>
            </a:pathLst>
          </a:custGeom>
          <a:solidFill>
            <a:srgbClr val="E30D7D"/>
          </a:solidFill>
          <a:ln w="19050" algn="ctr">
            <a:solidFill>
              <a:srgbClr val="34497D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sz="1600">
                <a:solidFill>
                  <a:srgbClr val="1E02EE"/>
                </a:solidFill>
                <a:latin typeface="Franklin Gothic Heavy" pitchFamily="34" charset="0"/>
              </a:rPr>
              <a:t>Практический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827088" y="3817938"/>
            <a:ext cx="727233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600" b="1" dirty="0">
                <a:solidFill>
                  <a:srgbClr val="1E02EE"/>
                </a:solidFill>
                <a:latin typeface="Times New Roman" pitchFamily="18" charset="0"/>
              </a:rPr>
              <a:t>Второй этап</a:t>
            </a:r>
            <a:r>
              <a:rPr lang="ru-RU" sz="1600" dirty="0">
                <a:solidFill>
                  <a:srgbClr val="1E02EE"/>
                </a:solidFill>
                <a:latin typeface="Times New Roman" pitchFamily="18" charset="0"/>
              </a:rPr>
              <a:t> (май </a:t>
            </a:r>
            <a:r>
              <a:rPr lang="ru-RU" sz="1600" dirty="0" smtClean="0">
                <a:solidFill>
                  <a:srgbClr val="1E02EE"/>
                </a:solidFill>
                <a:latin typeface="Times New Roman" pitchFamily="18" charset="0"/>
              </a:rPr>
              <a:t>2021г</a:t>
            </a:r>
            <a:r>
              <a:rPr lang="ru-RU" sz="1600" dirty="0">
                <a:solidFill>
                  <a:srgbClr val="1E02EE"/>
                </a:solidFill>
                <a:latin typeface="Times New Roman" pitchFamily="18" charset="0"/>
              </a:rPr>
              <a:t>. - июль </a:t>
            </a:r>
            <a:r>
              <a:rPr lang="ru-RU" sz="1600" dirty="0" smtClean="0">
                <a:solidFill>
                  <a:srgbClr val="1E02EE"/>
                </a:solidFill>
                <a:latin typeface="Times New Roman" pitchFamily="18" charset="0"/>
              </a:rPr>
              <a:t>2021г</a:t>
            </a:r>
            <a:r>
              <a:rPr lang="ru-RU" sz="1600" dirty="0">
                <a:solidFill>
                  <a:srgbClr val="1E02EE"/>
                </a:solidFill>
                <a:latin typeface="Times New Roman" pitchFamily="18" charset="0"/>
              </a:rPr>
              <a:t>.) – </a:t>
            </a:r>
            <a:r>
              <a:rPr lang="ru-RU" sz="1600" b="1" u="sng" dirty="0">
                <a:solidFill>
                  <a:srgbClr val="1E02EE"/>
                </a:solidFill>
                <a:latin typeface="Times New Roman" pitchFamily="18" charset="0"/>
              </a:rPr>
              <a:t>практический. </a:t>
            </a:r>
            <a:endParaRPr lang="ru-RU" sz="1600" b="1" dirty="0">
              <a:solidFill>
                <a:srgbClr val="1E02EE"/>
              </a:solidFill>
              <a:latin typeface="Times New Roman" pitchFamily="18" charset="0"/>
            </a:endParaRPr>
          </a:p>
          <a:p>
            <a:r>
              <a:rPr lang="ru-RU" sz="1600" dirty="0">
                <a:solidFill>
                  <a:srgbClr val="1E02EE"/>
                </a:solidFill>
                <a:latin typeface="Times New Roman" pitchFamily="18" charset="0"/>
              </a:rPr>
              <a:t>1. Проведение консультаций, семинаров, мастер-классов. </a:t>
            </a:r>
          </a:p>
          <a:p>
            <a:r>
              <a:rPr lang="ru-RU" sz="1600" dirty="0">
                <a:solidFill>
                  <a:srgbClr val="1E02EE"/>
                </a:solidFill>
                <a:latin typeface="Times New Roman" pitchFamily="18" charset="0"/>
              </a:rPr>
              <a:t>2. Проведение конкурсов, выставок, проектов по организации предметно- пространственной среды в группах.</a:t>
            </a:r>
          </a:p>
          <a:p>
            <a:r>
              <a:rPr lang="ru-RU" sz="1600" dirty="0">
                <a:solidFill>
                  <a:srgbClr val="1E02EE"/>
                </a:solidFill>
                <a:latin typeface="Times New Roman" pitchFamily="18" charset="0"/>
              </a:rPr>
              <a:t>3. Принцип </a:t>
            </a:r>
            <a:r>
              <a:rPr lang="ru-RU" sz="1600" dirty="0" err="1">
                <a:solidFill>
                  <a:srgbClr val="1E02EE"/>
                </a:solidFill>
                <a:latin typeface="Times New Roman" pitchFamily="18" charset="0"/>
              </a:rPr>
              <a:t>эмоциогенности</a:t>
            </a:r>
            <a:r>
              <a:rPr lang="ru-RU" sz="1600" dirty="0">
                <a:solidFill>
                  <a:srgbClr val="1E02EE"/>
                </a:solidFill>
                <a:latin typeface="Times New Roman" pitchFamily="18" charset="0"/>
              </a:rPr>
              <a:t> среды реализуется созданием «семейных традиций», достраиванием некоторых деталей интерьера детьми и их родителями. Предпочтение отдаётся личностно - ориентированной модели построения предметно - пространственной среды, в оформлении которой участвуют педагоги, дети и родители.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Rectangle 6"/>
          <p:cNvSpPr>
            <a:spLocks noGrp="1"/>
          </p:cNvSpPr>
          <p:nvPr>
            <p:ph type="title"/>
          </p:nvPr>
        </p:nvSpPr>
        <p:spPr bwMode="auto">
          <a:xfrm>
            <a:off x="468313" y="3860800"/>
            <a:ext cx="8229600" cy="2376488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z="2000" b="1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Третий этап</a:t>
            </a:r>
            <a:r>
              <a:rPr lang="ru-RU" sz="20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 (август 2021г.) – </a:t>
            </a:r>
            <a:r>
              <a:rPr lang="ru-RU" sz="2000" b="1" u="sng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заключительный.</a:t>
            </a:r>
            <a:r>
              <a:rPr lang="ru-RU" sz="20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 </a:t>
            </a:r>
            <a:br>
              <a:rPr lang="ru-RU" sz="20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</a:br>
            <a:r>
              <a:rPr lang="ru-RU" sz="20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1. Этап направлен на решение комплекса задач, связанных с оформлением результатов работы, определением эффективности реализуемых форм и методов.</a:t>
            </a:r>
            <a:br>
              <a:rPr lang="ru-RU" sz="20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</a:br>
            <a:r>
              <a:rPr lang="ru-RU" sz="20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2. Подведение итогов по преобразованию предметно - пространственной среды.</a:t>
            </a:r>
            <a:br>
              <a:rPr lang="ru-RU" sz="20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</a:br>
            <a:r>
              <a:rPr lang="ru-RU" sz="2000" dirty="0" smtClean="0">
                <a:ln>
                  <a:noFill/>
                </a:ln>
                <a:solidFill>
                  <a:srgbClr val="1E02EE"/>
                </a:solidFill>
                <a:effectLst/>
                <a:latin typeface="Times New Roman" pitchFamily="18" charset="0"/>
              </a:rPr>
              <a:t>3. Анализ проделанной работы, обобщение опыта работы, планирование дальнейшей работы по данному вопросу.</a:t>
            </a:r>
          </a:p>
        </p:txBody>
      </p:sp>
      <p:sp>
        <p:nvSpPr>
          <p:cNvPr id="25602" name="6-конечная звезда 5"/>
          <p:cNvSpPr>
            <a:spLocks noChangeArrowheads="1"/>
          </p:cNvSpPr>
          <p:nvPr/>
        </p:nvSpPr>
        <p:spPr bwMode="auto">
          <a:xfrm>
            <a:off x="2916238" y="260350"/>
            <a:ext cx="2955925" cy="3284538"/>
          </a:xfrm>
          <a:custGeom>
            <a:avLst/>
            <a:gdLst>
              <a:gd name="T0" fmla="*/ 2955925 w 3941763"/>
              <a:gd name="T1" fmla="*/ 821135 h 4024313"/>
              <a:gd name="T2" fmla="*/ 2955925 w 3941763"/>
              <a:gd name="T3" fmla="*/ 2463404 h 4024313"/>
              <a:gd name="T4" fmla="*/ 1477963 w 3941763"/>
              <a:gd name="T5" fmla="*/ 3284538 h 4024313"/>
              <a:gd name="T6" fmla="*/ 1 w 3941763"/>
              <a:gd name="T7" fmla="*/ 2463404 h 4024313"/>
              <a:gd name="T8" fmla="*/ 1 w 3941763"/>
              <a:gd name="T9" fmla="*/ 821135 h 4024313"/>
              <a:gd name="T10" fmla="*/ 1477963 w 3941763"/>
              <a:gd name="T11" fmla="*/ 0 h 4024313"/>
              <a:gd name="T12" fmla="*/ 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17694720 60000 65536"/>
              <a:gd name="T18" fmla="*/ 656939 w 3941763"/>
              <a:gd name="T19" fmla="*/ 1006062 h 4024313"/>
              <a:gd name="T20" fmla="*/ 3284825 w 3941763"/>
              <a:gd name="T21" fmla="*/ 3018253 h 40243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41763" h="4024313">
                <a:moveTo>
                  <a:pt x="1" y="1006078"/>
                </a:moveTo>
                <a:lnTo>
                  <a:pt x="1313910" y="1006061"/>
                </a:lnTo>
                <a:lnTo>
                  <a:pt x="1970882" y="0"/>
                </a:lnTo>
                <a:lnTo>
                  <a:pt x="2627853" y="1006061"/>
                </a:lnTo>
                <a:lnTo>
                  <a:pt x="3941762" y="1006078"/>
                </a:lnTo>
                <a:lnTo>
                  <a:pt x="3284824" y="2012157"/>
                </a:lnTo>
                <a:lnTo>
                  <a:pt x="3941762" y="3018235"/>
                </a:lnTo>
                <a:lnTo>
                  <a:pt x="2627853" y="3018252"/>
                </a:lnTo>
                <a:lnTo>
                  <a:pt x="1970882" y="4024313"/>
                </a:lnTo>
                <a:lnTo>
                  <a:pt x="1313910" y="3018252"/>
                </a:lnTo>
                <a:lnTo>
                  <a:pt x="1" y="3018235"/>
                </a:lnTo>
                <a:lnTo>
                  <a:pt x="656939" y="2012157"/>
                </a:lnTo>
                <a:close/>
              </a:path>
            </a:pathLst>
          </a:custGeom>
          <a:solidFill>
            <a:srgbClr val="08E84D"/>
          </a:solidFill>
          <a:ln w="19050" algn="ctr">
            <a:solidFill>
              <a:srgbClr val="34497D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ru-RU" sz="1600">
                <a:solidFill>
                  <a:srgbClr val="1E02EE"/>
                </a:solidFill>
                <a:latin typeface="Franklin Gothic Heavy" pitchFamily="34" charset="0"/>
              </a:rPr>
              <a:t>Заключительный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285</Words>
  <Application>Microsoft Office PowerPoint</Application>
  <PresentationFormat>Экран (4:3)</PresentationFormat>
  <Paragraphs>73</Paragraphs>
  <Slides>33</Slides>
  <Notes>13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Бумажная</vt:lpstr>
      <vt:lpstr>Слайд 1</vt:lpstr>
      <vt:lpstr>Тип проекта: практико-ориентированный. Длительность проекта: январь 2021 – август 2021. Участники проекта: воспитатели и родители первых младших групп.  </vt:lpstr>
      <vt:lpstr>Актуальность:  «Маленький ребёнок» - это великое чудо, это вечная загадка, это хрупкий мост в наше будущее  и прошлое одновременно. Поистине всё начинается с детства. Его часто называют «золотой» счастливой порой в жизни человека. Но это ещё и самая ответственная пора, с которой связано множество проблем – как самого маленького человека, так и взрослых, занимающихся его воспитанием. Но для развития ребёнка необходима предметно-пространственная среда в группе детского сада с учётом интересов, потребностей, уровня развития каждого воспитанника, которая стимулирует и поддерживает самостоятельность и инициативу детей. Предметно- пространственная среда является одной из основных средств развития личности ребёнка, источником его индивидуальных знаний и социального опыта. Предметно-пространственная среда не только обеспечивает разные виды активности дошкольников – она основа его самостоятельной деятельности с учётом гендерной принадлежности.</vt:lpstr>
      <vt:lpstr>Цель проекта: создание условий для разнообразной деятельности детей – игровой, творческой, исследовательской.   </vt:lpstr>
      <vt:lpstr>Задачи проекта:</vt:lpstr>
      <vt:lpstr>ЭТАПЫ ПРОЕКТА</vt:lpstr>
      <vt:lpstr>Первый этап (январь 2021г. - апрель 2021г.) – подготовительный 1. Создание творческого коллектива по разработке проекта.  2. Разработка и создание нормативно-правовой базы. 3. Изучение методической литературы, интернет-сайтов по вопросам оформление и создания предметной развивающей среды;  4. Осуждение  предложенных индивидуализированных дизайнов предметной среды в каждой возрастной группе. </vt:lpstr>
      <vt:lpstr>Слайд 8</vt:lpstr>
      <vt:lpstr>Третий этап (август 2021г.) – заключительный.  1. Этап направлен на решение комплекса задач, связанных с оформлением результатов работы, определением эффективности реализуемых форм и методов. 2. Подведение итогов по преобразованию предметно - пространственной среды. 3. Анализ проделанной работы, обобщение опыта работы, планирование дальнейшей работы по данному вопросу.</vt:lpstr>
      <vt:lpstr>Центр экспериментирования</vt:lpstr>
      <vt:lpstr>Игровой центр</vt:lpstr>
      <vt:lpstr>Литературный центр </vt:lpstr>
      <vt:lpstr>Центр развития сенсорного восприятия </vt:lpstr>
      <vt:lpstr>Экологический центр </vt:lpstr>
      <vt:lpstr>Центр изобразительной деятельности:</vt:lpstr>
      <vt:lpstr>Театральный центр:  </vt:lpstr>
      <vt:lpstr>Музыкальный центр:  </vt:lpstr>
      <vt:lpstr>Центр двигательной активности</vt:lpstr>
      <vt:lpstr>Центр ряженья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RISTMAS</dc:creator>
  <cp:keywords>2</cp:keywords>
  <cp:lastModifiedBy>Светлана</cp:lastModifiedBy>
  <cp:revision>69</cp:revision>
  <dcterms:modified xsi:type="dcterms:W3CDTF">2021-01-27T05:34:00Z</dcterms:modified>
</cp:coreProperties>
</file>