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8" r:id="rId13"/>
    <p:sldId id="270" r:id="rId14"/>
    <p:sldId id="271" r:id="rId15"/>
    <p:sldId id="272" r:id="rId16"/>
    <p:sldId id="273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4E2"/>
    <a:srgbClr val="2CF44D"/>
    <a:srgbClr val="FF0066"/>
    <a:srgbClr val="0099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7905E-B5EA-4C3F-8285-560D84D16E3C}" type="doc">
      <dgm:prSet loTypeId="urn:microsoft.com/office/officeart/2005/8/layout/hierarchy3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7F36A79-1EF5-4BB7-9C2B-4DED56B00D84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CC0099"/>
          </a:solidFill>
        </a:ln>
        <a:scene3d>
          <a:camera prst="orthographicFront"/>
          <a:lightRig rig="flat" dir="t"/>
        </a:scene3d>
        <a:sp3d prstMaterial="plastic">
          <a:bevelT w="120900" h="88900" prst="slope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8BE32CD-399C-4029-BE1C-9BF1B6BC44AC}" type="parTrans" cxnId="{89D011E8-4F4C-47FB-BE5C-0F731FE3D33D}">
      <dgm:prSet/>
      <dgm:spPr/>
      <dgm:t>
        <a:bodyPr/>
        <a:lstStyle/>
        <a:p>
          <a:endParaRPr lang="ru-RU"/>
        </a:p>
      </dgm:t>
    </dgm:pt>
    <dgm:pt modelId="{2301F4C9-7CA9-4297-8107-50D6389970B3}" type="sibTrans" cxnId="{89D011E8-4F4C-47FB-BE5C-0F731FE3D33D}">
      <dgm:prSet/>
      <dgm:spPr/>
      <dgm:t>
        <a:bodyPr/>
        <a:lstStyle/>
        <a:p>
          <a:endParaRPr lang="ru-RU"/>
        </a:p>
      </dgm:t>
    </dgm:pt>
    <dgm:pt modelId="{6CFE00CF-8E34-4167-B9FB-3A4F002302E8}">
      <dgm:prSet phldrT="[Текст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>
          <a:solidFill>
            <a:srgbClr val="FFFF00"/>
          </a:solidFill>
        </a:ln>
        <a:scene3d>
          <a:camera prst="orthographicFront"/>
          <a:lightRig rig="flat" dir="t"/>
        </a:scene3d>
        <a:sp3d prstMaterial="plastic">
          <a:bevelT w="120900" h="88900" prst="slope"/>
          <a:bevelB w="88900" h="31750" prst="angle"/>
        </a:sp3d>
      </dgm:spPr>
      <dgm:t>
        <a:bodyPr/>
        <a:lstStyle/>
        <a:p>
          <a:endParaRPr lang="ru-RU" sz="100" dirty="0"/>
        </a:p>
      </dgm:t>
    </dgm:pt>
    <dgm:pt modelId="{7BB2C1AD-33E6-4631-BA23-861601BEE723}" type="parTrans" cxnId="{7DA9F5A8-6488-4719-8483-EFEA6B132BE9}">
      <dgm:prSet/>
      <dgm:spPr/>
      <dgm:t>
        <a:bodyPr/>
        <a:lstStyle/>
        <a:p>
          <a:endParaRPr lang="ru-RU"/>
        </a:p>
      </dgm:t>
    </dgm:pt>
    <dgm:pt modelId="{A1605B69-2695-47C1-9657-447784292306}" type="sibTrans" cxnId="{7DA9F5A8-6488-4719-8483-EFEA6B132BE9}">
      <dgm:prSet/>
      <dgm:spPr/>
      <dgm:t>
        <a:bodyPr/>
        <a:lstStyle/>
        <a:p>
          <a:endParaRPr lang="ru-RU"/>
        </a:p>
      </dgm:t>
    </dgm:pt>
    <dgm:pt modelId="{FDA444A7-459E-4CD5-9DD9-7E769C81AC95}">
      <dgm:prSet phldrT="[Текст]" custT="1"/>
      <dgm:spPr>
        <a:solidFill>
          <a:srgbClr val="FF0066">
            <a:alpha val="89804"/>
          </a:srgb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 smtClean="0">
              <a:solidFill>
                <a:schemeClr val="accent5">
                  <a:lumMod val="75000"/>
                </a:schemeClr>
              </a:solidFill>
            </a:rPr>
            <a:t>3 этап – результативный</a:t>
          </a:r>
          <a:endParaRPr lang="ru-RU" sz="2000" b="1" i="1" dirty="0" smtClean="0">
            <a:solidFill>
              <a:schemeClr val="accent5">
                <a:lumMod val="75000"/>
              </a:schemeClr>
            </a:solidFill>
          </a:endParaRPr>
        </a:p>
        <a:p>
          <a:pPr marL="22860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89B18429-A90B-405A-B2DE-0D1640F09379}" type="parTrans" cxnId="{E6996AF5-442B-4B45-8808-DB66795A3DC8}">
      <dgm:prSet/>
      <dgm:spPr/>
      <dgm:t>
        <a:bodyPr/>
        <a:lstStyle/>
        <a:p>
          <a:endParaRPr lang="ru-RU"/>
        </a:p>
      </dgm:t>
    </dgm:pt>
    <dgm:pt modelId="{0A5BAC38-B135-4048-8D94-B3D6C7EC0C5E}" type="sibTrans" cxnId="{E6996AF5-442B-4B45-8808-DB66795A3DC8}">
      <dgm:prSet/>
      <dgm:spPr/>
      <dgm:t>
        <a:bodyPr/>
        <a:lstStyle/>
        <a:p>
          <a:endParaRPr lang="ru-RU"/>
        </a:p>
      </dgm:t>
    </dgm:pt>
    <dgm:pt modelId="{5D8607E5-8DBA-4682-9DBB-BE5ECD8DB7FA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 smtClean="0">
              <a:solidFill>
                <a:srgbClr val="FF0000"/>
              </a:solidFill>
            </a:rPr>
            <a:t>2 этап –практической реализации </a:t>
          </a:r>
        </a:p>
        <a:p>
          <a:pPr marL="22860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b="1" i="1" dirty="0">
            <a:solidFill>
              <a:srgbClr val="FF0000"/>
            </a:solidFill>
          </a:endParaRPr>
        </a:p>
      </dgm:t>
    </dgm:pt>
    <dgm:pt modelId="{8CC96708-2BCF-4881-9887-1AEE023529D9}" type="parTrans" cxnId="{6B98D0F0-F219-41F6-9331-51EAE9AB8F16}">
      <dgm:prSet/>
      <dgm:spPr/>
      <dgm:t>
        <a:bodyPr/>
        <a:lstStyle/>
        <a:p>
          <a:endParaRPr lang="ru-RU"/>
        </a:p>
      </dgm:t>
    </dgm:pt>
    <dgm:pt modelId="{EB434F6A-BEE2-44BE-89B3-030D1F0D97EE}" type="sibTrans" cxnId="{6B98D0F0-F219-41F6-9331-51EAE9AB8F16}">
      <dgm:prSet/>
      <dgm:spPr/>
      <dgm:t>
        <a:bodyPr/>
        <a:lstStyle/>
        <a:p>
          <a:endParaRPr lang="ru-RU"/>
        </a:p>
      </dgm:t>
    </dgm:pt>
    <dgm:pt modelId="{AB638433-8C37-446C-8107-B94586EFFBBB}">
      <dgm:prSet custT="1"/>
      <dgm:spPr>
        <a:solidFill>
          <a:srgbClr val="FFFF00"/>
        </a:solidFill>
      </dgm:spPr>
      <dgm:t>
        <a:bodyPr/>
        <a:lstStyle/>
        <a:p>
          <a:r>
            <a:rPr lang="ru-RU" sz="1600" b="1" i="1" dirty="0" smtClean="0">
              <a:solidFill>
                <a:schemeClr val="accent6">
                  <a:lumMod val="50000"/>
                </a:schemeClr>
              </a:solidFill>
            </a:rPr>
            <a:t>1 этап– аналитический, организационно-методический </a:t>
          </a:r>
          <a:endParaRPr lang="ru-RU" sz="1600" dirty="0">
            <a:solidFill>
              <a:schemeClr val="accent6">
                <a:lumMod val="50000"/>
              </a:schemeClr>
            </a:solidFill>
          </a:endParaRPr>
        </a:p>
      </dgm:t>
    </dgm:pt>
    <dgm:pt modelId="{7E940624-9861-460B-B05A-16F03AB7F9CA}" type="parTrans" cxnId="{FCB70035-957C-425D-A670-4D2BCA4B87FD}">
      <dgm:prSet/>
      <dgm:spPr/>
      <dgm:t>
        <a:bodyPr/>
        <a:lstStyle/>
        <a:p>
          <a:endParaRPr lang="ru-RU"/>
        </a:p>
      </dgm:t>
    </dgm:pt>
    <dgm:pt modelId="{FB5AE9B0-5B25-4129-BC7A-E254C8E484D3}" type="sibTrans" cxnId="{FCB70035-957C-425D-A670-4D2BCA4B87FD}">
      <dgm:prSet/>
      <dgm:spPr/>
      <dgm:t>
        <a:bodyPr/>
        <a:lstStyle/>
        <a:p>
          <a:endParaRPr lang="ru-RU"/>
        </a:p>
      </dgm:t>
    </dgm:pt>
    <dgm:pt modelId="{5D2A3E2D-6DF9-49C1-BF5B-24E7377DDCB2}">
      <dgm:prSet phldrT="[Текст]" phldr="1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8575">
          <a:solidFill>
            <a:srgbClr val="0070C0"/>
          </a:solidFill>
        </a:ln>
        <a:scene3d>
          <a:camera prst="orthographicFront"/>
          <a:lightRig rig="flat" dir="t"/>
        </a:scene3d>
        <a:sp3d prstMaterial="plastic">
          <a:bevelT w="120900" h="88900" prst="slope"/>
          <a:bevelB w="88900" h="31750" prst="angle"/>
        </a:sp3d>
      </dgm:spPr>
      <dgm:t>
        <a:bodyPr/>
        <a:lstStyle/>
        <a:p>
          <a:endParaRPr lang="ru-RU" sz="100" dirty="0"/>
        </a:p>
      </dgm:t>
    </dgm:pt>
    <dgm:pt modelId="{E62E8D3C-FA63-41CE-B367-224CAD787096}" type="sibTrans" cxnId="{18E24A54-33CA-4DB8-9510-B25FE7591072}">
      <dgm:prSet/>
      <dgm:spPr/>
      <dgm:t>
        <a:bodyPr/>
        <a:lstStyle/>
        <a:p>
          <a:endParaRPr lang="ru-RU"/>
        </a:p>
      </dgm:t>
    </dgm:pt>
    <dgm:pt modelId="{15361669-E1E9-4845-A41E-702668DFD13E}" type="parTrans" cxnId="{18E24A54-33CA-4DB8-9510-B25FE7591072}">
      <dgm:prSet/>
      <dgm:spPr/>
      <dgm:t>
        <a:bodyPr/>
        <a:lstStyle/>
        <a:p>
          <a:endParaRPr lang="ru-RU"/>
        </a:p>
      </dgm:t>
    </dgm:pt>
    <dgm:pt modelId="{62922494-63C1-4CA2-A12D-B4E208564134}" type="pres">
      <dgm:prSet presAssocID="{B0A7905E-B5EA-4C3F-8285-560D84D16E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CFC8C4-E0F9-493A-8229-18DDDA899935}" type="pres">
      <dgm:prSet presAssocID="{5D2A3E2D-6DF9-49C1-BF5B-24E7377DDCB2}" presName="root" presStyleCnt="0"/>
      <dgm:spPr/>
    </dgm:pt>
    <dgm:pt modelId="{7D9BE9CB-1B41-456F-8CFD-2BE9CC175E41}" type="pres">
      <dgm:prSet presAssocID="{5D2A3E2D-6DF9-49C1-BF5B-24E7377DDCB2}" presName="rootComposite" presStyleCnt="0"/>
      <dgm:spPr/>
    </dgm:pt>
    <dgm:pt modelId="{4A670B25-EEC1-4725-B4CC-64C5E5E1501D}" type="pres">
      <dgm:prSet presAssocID="{5D2A3E2D-6DF9-49C1-BF5B-24E7377DDCB2}" presName="rootText" presStyleLbl="node1" presStyleIdx="0" presStyleCnt="3" custScaleX="152987" custScaleY="287485" custLinFactNeighborX="3992" custLinFactNeighborY="22089"/>
      <dgm:spPr/>
      <dgm:t>
        <a:bodyPr/>
        <a:lstStyle/>
        <a:p>
          <a:endParaRPr lang="ru-RU"/>
        </a:p>
      </dgm:t>
    </dgm:pt>
    <dgm:pt modelId="{3A7B0865-0C05-4E88-91F5-92AF4C6DBB38}" type="pres">
      <dgm:prSet presAssocID="{5D2A3E2D-6DF9-49C1-BF5B-24E7377DDCB2}" presName="rootConnector" presStyleLbl="node1" presStyleIdx="0" presStyleCnt="3"/>
      <dgm:spPr/>
      <dgm:t>
        <a:bodyPr/>
        <a:lstStyle/>
        <a:p>
          <a:endParaRPr lang="ru-RU"/>
        </a:p>
      </dgm:t>
    </dgm:pt>
    <dgm:pt modelId="{73CE7A9C-5BE4-4497-A6C0-07D5049E8C4F}" type="pres">
      <dgm:prSet presAssocID="{5D2A3E2D-6DF9-49C1-BF5B-24E7377DDCB2}" presName="childShape" presStyleCnt="0"/>
      <dgm:spPr/>
    </dgm:pt>
    <dgm:pt modelId="{5E4D6950-B3BA-4055-BB6E-44EC7DBB3BEE}" type="pres">
      <dgm:prSet presAssocID="{7E940624-9861-460B-B05A-16F03AB7F9C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1BA7EB12-6960-4BCD-9A32-10C9B07BB11B}" type="pres">
      <dgm:prSet presAssocID="{AB638433-8C37-446C-8107-B94586EFFBBB}" presName="childText" presStyleLbl="bgAcc1" presStyleIdx="0" presStyleCnt="3" custScaleX="205551" custScaleY="279480" custLinFactNeighborX="-8825" custLinFactNeighborY="47670">
        <dgm:presLayoutVars>
          <dgm:bulletEnabled val="1"/>
        </dgm:presLayoutVars>
      </dgm:prSet>
      <dgm:spPr>
        <a:prstGeom prst="star6">
          <a:avLst/>
        </a:prstGeom>
      </dgm:spPr>
      <dgm:t>
        <a:bodyPr/>
        <a:lstStyle/>
        <a:p>
          <a:endParaRPr lang="ru-RU"/>
        </a:p>
      </dgm:t>
    </dgm:pt>
    <dgm:pt modelId="{B229CE1D-A794-4F65-8A0B-CFAA9B58555C}" type="pres">
      <dgm:prSet presAssocID="{E7F36A79-1EF5-4BB7-9C2B-4DED56B00D84}" presName="root" presStyleCnt="0"/>
      <dgm:spPr/>
    </dgm:pt>
    <dgm:pt modelId="{12F7A5FF-7E1C-44FB-89B5-365882310218}" type="pres">
      <dgm:prSet presAssocID="{E7F36A79-1EF5-4BB7-9C2B-4DED56B00D84}" presName="rootComposite" presStyleCnt="0"/>
      <dgm:spPr/>
    </dgm:pt>
    <dgm:pt modelId="{9373195D-B8EE-475E-99B9-543F83E657B5}" type="pres">
      <dgm:prSet presAssocID="{E7F36A79-1EF5-4BB7-9C2B-4DED56B00D84}" presName="rootText" presStyleLbl="node1" presStyleIdx="1" presStyleCnt="3" custScaleX="147878" custScaleY="300283" custLinFactNeighborX="-7918" custLinFactNeighborY="22089"/>
      <dgm:spPr/>
      <dgm:t>
        <a:bodyPr/>
        <a:lstStyle/>
        <a:p>
          <a:endParaRPr lang="ru-RU"/>
        </a:p>
      </dgm:t>
    </dgm:pt>
    <dgm:pt modelId="{FD41E57E-5B5F-42CB-82AF-9A56C9B73EE6}" type="pres">
      <dgm:prSet presAssocID="{E7F36A79-1EF5-4BB7-9C2B-4DED56B00D84}" presName="rootConnector" presStyleLbl="node1" presStyleIdx="1" presStyleCnt="3"/>
      <dgm:spPr/>
      <dgm:t>
        <a:bodyPr/>
        <a:lstStyle/>
        <a:p>
          <a:endParaRPr lang="ru-RU"/>
        </a:p>
      </dgm:t>
    </dgm:pt>
    <dgm:pt modelId="{F8C96D5F-4D4A-4A58-82B7-E432330D456E}" type="pres">
      <dgm:prSet presAssocID="{E7F36A79-1EF5-4BB7-9C2B-4DED56B00D84}" presName="childShape" presStyleCnt="0"/>
      <dgm:spPr/>
    </dgm:pt>
    <dgm:pt modelId="{910D1278-1BDD-4666-A366-42623E3C4490}" type="pres">
      <dgm:prSet presAssocID="{8CC96708-2BCF-4881-9887-1AEE023529D9}" presName="Name13" presStyleLbl="parChTrans1D2" presStyleIdx="1" presStyleCnt="3"/>
      <dgm:spPr/>
      <dgm:t>
        <a:bodyPr/>
        <a:lstStyle/>
        <a:p>
          <a:endParaRPr lang="ru-RU"/>
        </a:p>
      </dgm:t>
    </dgm:pt>
    <dgm:pt modelId="{4FED78FD-2F48-49B1-9276-63499878C043}" type="pres">
      <dgm:prSet presAssocID="{5D8607E5-8DBA-4682-9DBB-BE5ECD8DB7FA}" presName="childText" presStyleLbl="bgAcc1" presStyleIdx="1" presStyleCnt="3" custScaleX="195207" custScaleY="281638" custLinFactNeighborX="-27118" custLinFactNeighborY="34872">
        <dgm:presLayoutVars>
          <dgm:bulletEnabled val="1"/>
        </dgm:presLayoutVars>
      </dgm:prSet>
      <dgm:spPr>
        <a:prstGeom prst="star6">
          <a:avLst/>
        </a:prstGeom>
      </dgm:spPr>
      <dgm:t>
        <a:bodyPr/>
        <a:lstStyle/>
        <a:p>
          <a:endParaRPr lang="ru-RU"/>
        </a:p>
      </dgm:t>
    </dgm:pt>
    <dgm:pt modelId="{0A3559A0-74C9-42B0-9B24-AAF85AAD725B}" type="pres">
      <dgm:prSet presAssocID="{6CFE00CF-8E34-4167-B9FB-3A4F002302E8}" presName="root" presStyleCnt="0"/>
      <dgm:spPr/>
    </dgm:pt>
    <dgm:pt modelId="{978D353A-DBF9-4DC6-8C89-A173D7C80240}" type="pres">
      <dgm:prSet presAssocID="{6CFE00CF-8E34-4167-B9FB-3A4F002302E8}" presName="rootComposite" presStyleCnt="0"/>
      <dgm:spPr/>
    </dgm:pt>
    <dgm:pt modelId="{95212412-596C-4FD6-94F0-79A75A806F27}" type="pres">
      <dgm:prSet presAssocID="{6CFE00CF-8E34-4167-B9FB-3A4F002302E8}" presName="rootText" presStyleLbl="node1" presStyleIdx="2" presStyleCnt="3" custScaleX="142566" custScaleY="289819" custLinFactNeighborX="-10385" custLinFactNeighborY="22089"/>
      <dgm:spPr/>
      <dgm:t>
        <a:bodyPr/>
        <a:lstStyle/>
        <a:p>
          <a:endParaRPr lang="ru-RU"/>
        </a:p>
      </dgm:t>
    </dgm:pt>
    <dgm:pt modelId="{A74F2E06-AF61-49BD-82F3-6EFC04B93092}" type="pres">
      <dgm:prSet presAssocID="{6CFE00CF-8E34-4167-B9FB-3A4F002302E8}" presName="rootConnector" presStyleLbl="node1" presStyleIdx="2" presStyleCnt="3"/>
      <dgm:spPr/>
      <dgm:t>
        <a:bodyPr/>
        <a:lstStyle/>
        <a:p>
          <a:endParaRPr lang="ru-RU"/>
        </a:p>
      </dgm:t>
    </dgm:pt>
    <dgm:pt modelId="{B6A50554-A428-44C6-B71E-7672E9844672}" type="pres">
      <dgm:prSet presAssocID="{6CFE00CF-8E34-4167-B9FB-3A4F002302E8}" presName="childShape" presStyleCnt="0"/>
      <dgm:spPr/>
    </dgm:pt>
    <dgm:pt modelId="{45589DD7-CA1C-47A6-BB44-9C1F6306E3D6}" type="pres">
      <dgm:prSet presAssocID="{89B18429-A90B-405A-B2DE-0D1640F09379}" presName="Name13" presStyleLbl="parChTrans1D2" presStyleIdx="2" presStyleCnt="3"/>
      <dgm:spPr/>
      <dgm:t>
        <a:bodyPr/>
        <a:lstStyle/>
        <a:p>
          <a:endParaRPr lang="ru-RU"/>
        </a:p>
      </dgm:t>
    </dgm:pt>
    <dgm:pt modelId="{9D33E52E-D293-4954-8655-F9375BEE41D5}" type="pres">
      <dgm:prSet presAssocID="{FDA444A7-459E-4CD5-9DD9-7E769C81AC95}" presName="childText" presStyleLbl="bgAcc1" presStyleIdx="2" presStyleCnt="3" custScaleX="189240" custScaleY="275800" custLinFactNeighborX="-14272" custLinFactNeighborY="45336">
        <dgm:presLayoutVars>
          <dgm:bulletEnabled val="1"/>
        </dgm:presLayoutVars>
      </dgm:prSet>
      <dgm:spPr>
        <a:prstGeom prst="star6">
          <a:avLst/>
        </a:prstGeom>
      </dgm:spPr>
      <dgm:t>
        <a:bodyPr/>
        <a:lstStyle/>
        <a:p>
          <a:endParaRPr lang="ru-RU"/>
        </a:p>
      </dgm:t>
    </dgm:pt>
  </dgm:ptLst>
  <dgm:cxnLst>
    <dgm:cxn modelId="{3D64D160-3215-4819-96DD-CB4B2F6C313B}" type="presOf" srcId="{5D2A3E2D-6DF9-49C1-BF5B-24E7377DDCB2}" destId="{3A7B0865-0C05-4E88-91F5-92AF4C6DBB38}" srcOrd="1" destOrd="0" presId="urn:microsoft.com/office/officeart/2005/8/layout/hierarchy3"/>
    <dgm:cxn modelId="{8BD37780-625B-4160-926C-523786A1EBEF}" type="presOf" srcId="{6CFE00CF-8E34-4167-B9FB-3A4F002302E8}" destId="{A74F2E06-AF61-49BD-82F3-6EFC04B93092}" srcOrd="1" destOrd="0" presId="urn:microsoft.com/office/officeart/2005/8/layout/hierarchy3"/>
    <dgm:cxn modelId="{6B98D0F0-F219-41F6-9331-51EAE9AB8F16}" srcId="{E7F36A79-1EF5-4BB7-9C2B-4DED56B00D84}" destId="{5D8607E5-8DBA-4682-9DBB-BE5ECD8DB7FA}" srcOrd="0" destOrd="0" parTransId="{8CC96708-2BCF-4881-9887-1AEE023529D9}" sibTransId="{EB434F6A-BEE2-44BE-89B3-030D1F0D97EE}"/>
    <dgm:cxn modelId="{691C727F-478C-466F-BF84-FFB49B7AFA36}" type="presOf" srcId="{89B18429-A90B-405A-B2DE-0D1640F09379}" destId="{45589DD7-CA1C-47A6-BB44-9C1F6306E3D6}" srcOrd="0" destOrd="0" presId="urn:microsoft.com/office/officeart/2005/8/layout/hierarchy3"/>
    <dgm:cxn modelId="{24E9DE1C-3D95-495D-9848-5EC655CD6F0C}" type="presOf" srcId="{5D8607E5-8DBA-4682-9DBB-BE5ECD8DB7FA}" destId="{4FED78FD-2F48-49B1-9276-63499878C043}" srcOrd="0" destOrd="0" presId="urn:microsoft.com/office/officeart/2005/8/layout/hierarchy3"/>
    <dgm:cxn modelId="{554F5A39-32FD-46BF-93E4-1AC710DB391F}" type="presOf" srcId="{AB638433-8C37-446C-8107-B94586EFFBBB}" destId="{1BA7EB12-6960-4BCD-9A32-10C9B07BB11B}" srcOrd="0" destOrd="0" presId="urn:microsoft.com/office/officeart/2005/8/layout/hierarchy3"/>
    <dgm:cxn modelId="{5487D31E-5A68-49AF-A3CF-FFA0A87912BE}" type="presOf" srcId="{7E940624-9861-460B-B05A-16F03AB7F9CA}" destId="{5E4D6950-B3BA-4055-BB6E-44EC7DBB3BEE}" srcOrd="0" destOrd="0" presId="urn:microsoft.com/office/officeart/2005/8/layout/hierarchy3"/>
    <dgm:cxn modelId="{40E1C5E3-2F77-43EE-8E6F-5A76D205C19C}" type="presOf" srcId="{FDA444A7-459E-4CD5-9DD9-7E769C81AC95}" destId="{9D33E52E-D293-4954-8655-F9375BEE41D5}" srcOrd="0" destOrd="0" presId="urn:microsoft.com/office/officeart/2005/8/layout/hierarchy3"/>
    <dgm:cxn modelId="{0B4A0776-18C9-4868-9D94-4C6317785FF3}" type="presOf" srcId="{B0A7905E-B5EA-4C3F-8285-560D84D16E3C}" destId="{62922494-63C1-4CA2-A12D-B4E208564134}" srcOrd="0" destOrd="0" presId="urn:microsoft.com/office/officeart/2005/8/layout/hierarchy3"/>
    <dgm:cxn modelId="{83D2EFF3-6F88-4962-9D27-2C2F60D3CE67}" type="presOf" srcId="{6CFE00CF-8E34-4167-B9FB-3A4F002302E8}" destId="{95212412-596C-4FD6-94F0-79A75A806F27}" srcOrd="0" destOrd="0" presId="urn:microsoft.com/office/officeart/2005/8/layout/hierarchy3"/>
    <dgm:cxn modelId="{89D011E8-4F4C-47FB-BE5C-0F731FE3D33D}" srcId="{B0A7905E-B5EA-4C3F-8285-560D84D16E3C}" destId="{E7F36A79-1EF5-4BB7-9C2B-4DED56B00D84}" srcOrd="1" destOrd="0" parTransId="{C8BE32CD-399C-4029-BE1C-9BF1B6BC44AC}" sibTransId="{2301F4C9-7CA9-4297-8107-50D6389970B3}"/>
    <dgm:cxn modelId="{F36ADCE5-1F54-4EE2-8794-6AC8B81648DF}" type="presOf" srcId="{E7F36A79-1EF5-4BB7-9C2B-4DED56B00D84}" destId="{FD41E57E-5B5F-42CB-82AF-9A56C9B73EE6}" srcOrd="1" destOrd="0" presId="urn:microsoft.com/office/officeart/2005/8/layout/hierarchy3"/>
    <dgm:cxn modelId="{09AC2637-647E-41B4-8849-3E759C854DAD}" type="presOf" srcId="{E7F36A79-1EF5-4BB7-9C2B-4DED56B00D84}" destId="{9373195D-B8EE-475E-99B9-543F83E657B5}" srcOrd="0" destOrd="0" presId="urn:microsoft.com/office/officeart/2005/8/layout/hierarchy3"/>
    <dgm:cxn modelId="{9677378F-656C-4005-8E30-5D3D564683C7}" type="presOf" srcId="{5D2A3E2D-6DF9-49C1-BF5B-24E7377DDCB2}" destId="{4A670B25-EEC1-4725-B4CC-64C5E5E1501D}" srcOrd="0" destOrd="0" presId="urn:microsoft.com/office/officeart/2005/8/layout/hierarchy3"/>
    <dgm:cxn modelId="{18E24A54-33CA-4DB8-9510-B25FE7591072}" srcId="{B0A7905E-B5EA-4C3F-8285-560D84D16E3C}" destId="{5D2A3E2D-6DF9-49C1-BF5B-24E7377DDCB2}" srcOrd="0" destOrd="0" parTransId="{15361669-E1E9-4845-A41E-702668DFD13E}" sibTransId="{E62E8D3C-FA63-41CE-B367-224CAD787096}"/>
    <dgm:cxn modelId="{E6996AF5-442B-4B45-8808-DB66795A3DC8}" srcId="{6CFE00CF-8E34-4167-B9FB-3A4F002302E8}" destId="{FDA444A7-459E-4CD5-9DD9-7E769C81AC95}" srcOrd="0" destOrd="0" parTransId="{89B18429-A90B-405A-B2DE-0D1640F09379}" sibTransId="{0A5BAC38-B135-4048-8D94-B3D6C7EC0C5E}"/>
    <dgm:cxn modelId="{7DA9F5A8-6488-4719-8483-EFEA6B132BE9}" srcId="{B0A7905E-B5EA-4C3F-8285-560D84D16E3C}" destId="{6CFE00CF-8E34-4167-B9FB-3A4F002302E8}" srcOrd="2" destOrd="0" parTransId="{7BB2C1AD-33E6-4631-BA23-861601BEE723}" sibTransId="{A1605B69-2695-47C1-9657-447784292306}"/>
    <dgm:cxn modelId="{2AE905A4-CFEE-444A-BC6E-1BFA351F5331}" type="presOf" srcId="{8CC96708-2BCF-4881-9887-1AEE023529D9}" destId="{910D1278-1BDD-4666-A366-42623E3C4490}" srcOrd="0" destOrd="0" presId="urn:microsoft.com/office/officeart/2005/8/layout/hierarchy3"/>
    <dgm:cxn modelId="{FCB70035-957C-425D-A670-4D2BCA4B87FD}" srcId="{5D2A3E2D-6DF9-49C1-BF5B-24E7377DDCB2}" destId="{AB638433-8C37-446C-8107-B94586EFFBBB}" srcOrd="0" destOrd="0" parTransId="{7E940624-9861-460B-B05A-16F03AB7F9CA}" sibTransId="{FB5AE9B0-5B25-4129-BC7A-E254C8E484D3}"/>
    <dgm:cxn modelId="{D346C541-5B12-4CAD-8FAD-01A39F1472B1}" type="presParOf" srcId="{62922494-63C1-4CA2-A12D-B4E208564134}" destId="{77CFC8C4-E0F9-493A-8229-18DDDA899935}" srcOrd="0" destOrd="0" presId="urn:microsoft.com/office/officeart/2005/8/layout/hierarchy3"/>
    <dgm:cxn modelId="{B3009E2F-BD23-442C-A12D-85511E95F9E7}" type="presParOf" srcId="{77CFC8C4-E0F9-493A-8229-18DDDA899935}" destId="{7D9BE9CB-1B41-456F-8CFD-2BE9CC175E41}" srcOrd="0" destOrd="0" presId="urn:microsoft.com/office/officeart/2005/8/layout/hierarchy3"/>
    <dgm:cxn modelId="{393505A4-AE84-41A6-8717-74A6A36B0F09}" type="presParOf" srcId="{7D9BE9CB-1B41-456F-8CFD-2BE9CC175E41}" destId="{4A670B25-EEC1-4725-B4CC-64C5E5E1501D}" srcOrd="0" destOrd="0" presId="urn:microsoft.com/office/officeart/2005/8/layout/hierarchy3"/>
    <dgm:cxn modelId="{0D489379-4E30-4B8E-918D-A6165ADF9B24}" type="presParOf" srcId="{7D9BE9CB-1B41-456F-8CFD-2BE9CC175E41}" destId="{3A7B0865-0C05-4E88-91F5-92AF4C6DBB38}" srcOrd="1" destOrd="0" presId="urn:microsoft.com/office/officeart/2005/8/layout/hierarchy3"/>
    <dgm:cxn modelId="{235ECF22-BBFA-4297-B675-7F5D340CB6C9}" type="presParOf" srcId="{77CFC8C4-E0F9-493A-8229-18DDDA899935}" destId="{73CE7A9C-5BE4-4497-A6C0-07D5049E8C4F}" srcOrd="1" destOrd="0" presId="urn:microsoft.com/office/officeart/2005/8/layout/hierarchy3"/>
    <dgm:cxn modelId="{EA0C2F31-13D1-4774-B210-21E5F1E26828}" type="presParOf" srcId="{73CE7A9C-5BE4-4497-A6C0-07D5049E8C4F}" destId="{5E4D6950-B3BA-4055-BB6E-44EC7DBB3BEE}" srcOrd="0" destOrd="0" presId="urn:microsoft.com/office/officeart/2005/8/layout/hierarchy3"/>
    <dgm:cxn modelId="{0CF4AA99-9BD2-418C-891C-3E5937F657A4}" type="presParOf" srcId="{73CE7A9C-5BE4-4497-A6C0-07D5049E8C4F}" destId="{1BA7EB12-6960-4BCD-9A32-10C9B07BB11B}" srcOrd="1" destOrd="0" presId="urn:microsoft.com/office/officeart/2005/8/layout/hierarchy3"/>
    <dgm:cxn modelId="{59338671-4C1F-4BCA-B5F3-2E7EFD120B3E}" type="presParOf" srcId="{62922494-63C1-4CA2-A12D-B4E208564134}" destId="{B229CE1D-A794-4F65-8A0B-CFAA9B58555C}" srcOrd="1" destOrd="0" presId="urn:microsoft.com/office/officeart/2005/8/layout/hierarchy3"/>
    <dgm:cxn modelId="{CAADFF51-64B5-468F-9F72-38C312580E71}" type="presParOf" srcId="{B229CE1D-A794-4F65-8A0B-CFAA9B58555C}" destId="{12F7A5FF-7E1C-44FB-89B5-365882310218}" srcOrd="0" destOrd="0" presId="urn:microsoft.com/office/officeart/2005/8/layout/hierarchy3"/>
    <dgm:cxn modelId="{4B652E4E-08F5-4943-9E8F-19A949691F62}" type="presParOf" srcId="{12F7A5FF-7E1C-44FB-89B5-365882310218}" destId="{9373195D-B8EE-475E-99B9-543F83E657B5}" srcOrd="0" destOrd="0" presId="urn:microsoft.com/office/officeart/2005/8/layout/hierarchy3"/>
    <dgm:cxn modelId="{FF1338B7-E402-4251-9AC4-4378B7917453}" type="presParOf" srcId="{12F7A5FF-7E1C-44FB-89B5-365882310218}" destId="{FD41E57E-5B5F-42CB-82AF-9A56C9B73EE6}" srcOrd="1" destOrd="0" presId="urn:microsoft.com/office/officeart/2005/8/layout/hierarchy3"/>
    <dgm:cxn modelId="{858C77C0-484E-48B8-87BC-0109E334C020}" type="presParOf" srcId="{B229CE1D-A794-4F65-8A0B-CFAA9B58555C}" destId="{F8C96D5F-4D4A-4A58-82B7-E432330D456E}" srcOrd="1" destOrd="0" presId="urn:microsoft.com/office/officeart/2005/8/layout/hierarchy3"/>
    <dgm:cxn modelId="{7FEA3580-E3E6-4B6E-B4C2-752FE61A3CEC}" type="presParOf" srcId="{F8C96D5F-4D4A-4A58-82B7-E432330D456E}" destId="{910D1278-1BDD-4666-A366-42623E3C4490}" srcOrd="0" destOrd="0" presId="urn:microsoft.com/office/officeart/2005/8/layout/hierarchy3"/>
    <dgm:cxn modelId="{563F875A-183B-4DED-B7CD-0D322C419A63}" type="presParOf" srcId="{F8C96D5F-4D4A-4A58-82B7-E432330D456E}" destId="{4FED78FD-2F48-49B1-9276-63499878C043}" srcOrd="1" destOrd="0" presId="urn:microsoft.com/office/officeart/2005/8/layout/hierarchy3"/>
    <dgm:cxn modelId="{26D15F15-8649-4B4A-88F0-E0955895CB77}" type="presParOf" srcId="{62922494-63C1-4CA2-A12D-B4E208564134}" destId="{0A3559A0-74C9-42B0-9B24-AAF85AAD725B}" srcOrd="2" destOrd="0" presId="urn:microsoft.com/office/officeart/2005/8/layout/hierarchy3"/>
    <dgm:cxn modelId="{354FA3E0-07E5-4B21-A863-69CB8E3848FF}" type="presParOf" srcId="{0A3559A0-74C9-42B0-9B24-AAF85AAD725B}" destId="{978D353A-DBF9-4DC6-8C89-A173D7C80240}" srcOrd="0" destOrd="0" presId="urn:microsoft.com/office/officeart/2005/8/layout/hierarchy3"/>
    <dgm:cxn modelId="{3ABA431E-6022-417F-BFBA-8CDA80E989B4}" type="presParOf" srcId="{978D353A-DBF9-4DC6-8C89-A173D7C80240}" destId="{95212412-596C-4FD6-94F0-79A75A806F27}" srcOrd="0" destOrd="0" presId="urn:microsoft.com/office/officeart/2005/8/layout/hierarchy3"/>
    <dgm:cxn modelId="{D261A807-7259-44A2-82B2-4E3775FB7D78}" type="presParOf" srcId="{978D353A-DBF9-4DC6-8C89-A173D7C80240}" destId="{A74F2E06-AF61-49BD-82F3-6EFC04B93092}" srcOrd="1" destOrd="0" presId="urn:microsoft.com/office/officeart/2005/8/layout/hierarchy3"/>
    <dgm:cxn modelId="{9A5681C0-4FE7-4A98-AD24-D599C5A6AD02}" type="presParOf" srcId="{0A3559A0-74C9-42B0-9B24-AAF85AAD725B}" destId="{B6A50554-A428-44C6-B71E-7672E9844672}" srcOrd="1" destOrd="0" presId="urn:microsoft.com/office/officeart/2005/8/layout/hierarchy3"/>
    <dgm:cxn modelId="{8ED53946-8A35-4A86-BBC8-90CD81ED981D}" type="presParOf" srcId="{B6A50554-A428-44C6-B71E-7672E9844672}" destId="{45589DD7-CA1C-47A6-BB44-9C1F6306E3D6}" srcOrd="0" destOrd="0" presId="urn:microsoft.com/office/officeart/2005/8/layout/hierarchy3"/>
    <dgm:cxn modelId="{3DD47217-3276-4262-A8E8-0981EFC4CA64}" type="presParOf" srcId="{B6A50554-A428-44C6-B71E-7672E9844672}" destId="{9D33E52E-D293-4954-8655-F9375BEE41D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670B25-EEC1-4725-B4CC-64C5E5E1501D}">
      <dsp:nvSpPr>
        <dsp:cNvPr id="0" name=""/>
        <dsp:cNvSpPr/>
      </dsp:nvSpPr>
      <dsp:spPr>
        <a:xfrm>
          <a:off x="62144" y="1078992"/>
          <a:ext cx="2331736" cy="21908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0070C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 prst="slop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" tIns="1270" rIns="1905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/>
        </a:p>
      </dsp:txBody>
      <dsp:txXfrm>
        <a:off x="62144" y="1078992"/>
        <a:ext cx="2331736" cy="2190836"/>
      </dsp:txXfrm>
    </dsp:sp>
    <dsp:sp modelId="{5E4D6950-B3BA-4055-BB6E-44EC7DBB3BEE}">
      <dsp:nvSpPr>
        <dsp:cNvPr id="0" name=""/>
        <dsp:cNvSpPr/>
      </dsp:nvSpPr>
      <dsp:spPr>
        <a:xfrm>
          <a:off x="249598" y="3269829"/>
          <a:ext cx="91440" cy="14503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0379"/>
              </a:lnTo>
              <a:lnTo>
                <a:pt x="110445" y="14503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7EB12-6960-4BCD-9A32-10C9B07BB11B}">
      <dsp:nvSpPr>
        <dsp:cNvPr id="0" name=""/>
        <dsp:cNvSpPr/>
      </dsp:nvSpPr>
      <dsp:spPr>
        <a:xfrm>
          <a:off x="360044" y="3655291"/>
          <a:ext cx="2506308" cy="2129833"/>
        </a:xfrm>
        <a:prstGeom prst="star6">
          <a:avLst/>
        </a:prstGeom>
        <a:solidFill>
          <a:srgbClr val="FFFF00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6">
                  <a:lumMod val="50000"/>
                </a:schemeClr>
              </a:solidFill>
            </a:rPr>
            <a:t>1 этап– аналитический, организационно-методический </a:t>
          </a: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60044" y="3655291"/>
        <a:ext cx="2506308" cy="2129833"/>
      </dsp:txXfrm>
    </dsp:sp>
    <dsp:sp modelId="{9373195D-B8EE-475E-99B9-543F83E657B5}">
      <dsp:nvSpPr>
        <dsp:cNvPr id="0" name=""/>
        <dsp:cNvSpPr/>
      </dsp:nvSpPr>
      <dsp:spPr>
        <a:xfrm>
          <a:off x="2783536" y="1078992"/>
          <a:ext cx="2253867" cy="22883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>
          <a:solidFill>
            <a:srgbClr val="CC0099"/>
          </a:solidFill>
        </a:ln>
        <a:effectLst/>
        <a:scene3d>
          <a:camera prst="orthographicFront"/>
          <a:lightRig rig="flat" dir="t"/>
        </a:scene3d>
        <a:sp3d prstMaterial="plastic">
          <a:bevelT w="120900" h="88900" prst="slop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783536" y="1078992"/>
        <a:ext cx="2253867" cy="2288366"/>
      </dsp:txXfrm>
    </dsp:sp>
    <dsp:sp modelId="{910D1278-1BDD-4666-A366-42623E3C4490}">
      <dsp:nvSpPr>
        <dsp:cNvPr id="0" name=""/>
        <dsp:cNvSpPr/>
      </dsp:nvSpPr>
      <dsp:spPr>
        <a:xfrm>
          <a:off x="2963203" y="3367358"/>
          <a:ext cx="91440" cy="13610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1072"/>
              </a:lnTo>
              <a:lnTo>
                <a:pt x="61135" y="13610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D78FD-2F48-49B1-9276-63499878C043}">
      <dsp:nvSpPr>
        <dsp:cNvPr id="0" name=""/>
        <dsp:cNvSpPr/>
      </dsp:nvSpPr>
      <dsp:spPr>
        <a:xfrm>
          <a:off x="3024338" y="3655291"/>
          <a:ext cx="2380182" cy="2146278"/>
        </a:xfrm>
        <a:prstGeom prst="star6">
          <a:avLst/>
        </a:prstGeom>
        <a:solidFill>
          <a:srgbClr val="00B05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kern="1200" dirty="0" smtClean="0">
              <a:solidFill>
                <a:srgbClr val="FF0000"/>
              </a:solidFill>
            </a:rPr>
            <a:t>2 этап –практической реализации </a:t>
          </a:r>
        </a:p>
        <a:p>
          <a:pPr marL="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b="1" i="1" kern="1200" dirty="0">
            <a:solidFill>
              <a:srgbClr val="FF0000"/>
            </a:solidFill>
          </a:endParaRPr>
        </a:p>
      </dsp:txBody>
      <dsp:txXfrm>
        <a:off x="3024338" y="3655291"/>
        <a:ext cx="2380182" cy="2146278"/>
      </dsp:txXfrm>
    </dsp:sp>
    <dsp:sp modelId="{95212412-596C-4FD6-94F0-79A75A806F27}">
      <dsp:nvSpPr>
        <dsp:cNvPr id="0" name=""/>
        <dsp:cNvSpPr/>
      </dsp:nvSpPr>
      <dsp:spPr>
        <a:xfrm>
          <a:off x="5523345" y="1078992"/>
          <a:ext cx="2172905" cy="22086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rgbClr val="FFFF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 prst="slop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" tIns="1270" rIns="1905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/>
        </a:p>
      </dsp:txBody>
      <dsp:txXfrm>
        <a:off x="5523345" y="1078992"/>
        <a:ext cx="2172905" cy="2208623"/>
      </dsp:txXfrm>
    </dsp:sp>
    <dsp:sp modelId="{45589DD7-CA1C-47A6-BB44-9C1F6306E3D6}">
      <dsp:nvSpPr>
        <dsp:cNvPr id="0" name=""/>
        <dsp:cNvSpPr/>
      </dsp:nvSpPr>
      <dsp:spPr>
        <a:xfrm>
          <a:off x="5740636" y="3287615"/>
          <a:ext cx="201552" cy="1418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570"/>
              </a:lnTo>
              <a:lnTo>
                <a:pt x="201552" y="141857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3E52E-D293-4954-8655-F9375BEE41D5}">
      <dsp:nvSpPr>
        <dsp:cNvPr id="0" name=""/>
        <dsp:cNvSpPr/>
      </dsp:nvSpPr>
      <dsp:spPr>
        <a:xfrm>
          <a:off x="5942188" y="3655291"/>
          <a:ext cx="2307426" cy="2101789"/>
        </a:xfrm>
        <a:prstGeom prst="star6">
          <a:avLst/>
        </a:prstGeom>
        <a:solidFill>
          <a:srgbClr val="FF0066">
            <a:alpha val="89804"/>
          </a:srgb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kern="1200" dirty="0" smtClean="0">
              <a:solidFill>
                <a:schemeClr val="accent5">
                  <a:lumMod val="75000"/>
                </a:schemeClr>
              </a:solidFill>
            </a:rPr>
            <a:t>3 этап – результативный</a:t>
          </a:r>
          <a:endParaRPr lang="ru-RU" sz="2000" b="1" i="1" kern="1200" dirty="0" smtClean="0">
            <a:solidFill>
              <a:schemeClr val="accent5">
                <a:lumMod val="75000"/>
              </a:schemeClr>
            </a:solidFill>
          </a:endParaRPr>
        </a:p>
        <a:p>
          <a:pPr marL="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kern="1200" dirty="0"/>
        </a:p>
      </dsp:txBody>
      <dsp:txXfrm>
        <a:off x="5942188" y="3655291"/>
        <a:ext cx="2307426" cy="210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10A4C6-4ACE-4E05-AE78-02F854FA1947}" type="datetimeFigureOut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BF31C0-74A5-402D-8B79-BF205AD3F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338F8-7D1D-40C0-8C00-C4E2B7E6D1A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B1DEC-E948-4198-A9E5-73E0D70DA8DE}" type="datetimeFigureOut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F8F6-CBE9-4A16-916A-9D1648762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99D5F-E07E-414F-B2A1-87CAB226FDDB}" type="datetimeFigureOut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A70F-C853-4B69-8492-C8E957C76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E2D2-8AF3-4AA6-BA28-40736F7162DB}" type="datetimeFigureOut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9866-BFBB-4470-AA07-0018676B6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54DC9-DD68-47B1-BB9D-A36423DCA152}" type="datetimeFigureOut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8989-9A36-4360-B239-456AD13D3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F15F0-8347-4A69-A998-31DED65688D3}" type="datetimeFigureOut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232E-BC9C-4F4E-83F6-F7FED05F0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C676E-CB3D-4845-842B-A67AD702C3E7}" type="datetimeFigureOut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ED819-2D8A-4724-9DD1-72EBAD969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D8BB-9D9F-457F-88A4-A5F28AF46B19}" type="datetimeFigureOut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BC2C-3FBB-438A-A880-A0D688B4F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07D6-8CC0-453A-A312-3711F501F432}" type="datetimeFigureOut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A7DE2-87B8-4236-9448-A025A7D55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D044-6285-42A3-A4F5-B76E50F0C0DE}" type="datetimeFigureOut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C93D9-795B-41E4-BE39-87E88CF62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9C69-F565-437D-BC1A-3E4041BBF6AC}" type="datetimeFigureOut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2FE12-0E7F-4F5E-A983-FEC3C1F9A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5BC64-C34F-483B-8C9B-A9CC44D69D4D}" type="datetimeFigureOut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20131-6648-40B6-9DFA-7B09B8564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763B20-1EFA-41AC-84F4-2EB24599FEC6}" type="datetimeFigureOut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83BFB8-0534-4D3F-9D3A-47E02F215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2555875" y="177800"/>
            <a:ext cx="554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МУНИЦИПАЛЬНОЕ БЮДЖЕТНОЕ ДОШКОЛЬНОЕ ОБРАЗОВАТЕЛЬНОЕ УЧРЕЖДЕНИЕ ДЕТСКИЙ САД № 7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979613" y="1295400"/>
            <a:ext cx="6337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9900"/>
                </a:solidFill>
                <a:latin typeface="Calibri" pitchFamily="34" charset="0"/>
              </a:rPr>
              <a:t>РЕАЛИЗАЦИЯ ПРОЕКТА С ДЕТЬМИ  ПОДГОТОВИТЕЛЬНОЙ  ГРУППЫ ПО СЕНСОМОТОРНОМУ РАЗВИТИЮ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2602" y="3083198"/>
            <a:ext cx="7416825" cy="1446551"/>
          </a:xfrm>
          <a:prstGeom prst="rect">
            <a:avLst/>
          </a:prstGeom>
          <a:noFill/>
        </p:spPr>
        <p:txBody>
          <a:bodyPr>
            <a:spAutoFit/>
            <a:scene3d>
              <a:camera prst="perspective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РЕЗИНОЧКИ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435600" y="4797425"/>
            <a:ext cx="370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i="1" dirty="0" err="1" smtClean="0">
                <a:latin typeface="Calibri" pitchFamily="34" charset="0"/>
              </a:rPr>
              <a:t>РАЗРАБОТА</a:t>
            </a:r>
            <a:r>
              <a:rPr lang="ru-RU" sz="1400" b="1" i="1" dirty="0" err="1" smtClean="0"/>
              <a:t>ла</a:t>
            </a:r>
            <a:r>
              <a:rPr lang="ru-RU" sz="1400" b="1" i="1" dirty="0" smtClean="0"/>
              <a:t> </a:t>
            </a:r>
            <a:r>
              <a:rPr lang="ru-RU" sz="1400" b="1" i="1" dirty="0" err="1" smtClean="0">
                <a:latin typeface="Calibri" pitchFamily="34" charset="0"/>
              </a:rPr>
              <a:t>ВОСПИТАТЕ</a:t>
            </a:r>
            <a:r>
              <a:rPr lang="ru-RU" sz="1400" b="1" i="1" dirty="0" err="1" smtClean="0"/>
              <a:t>ль</a:t>
            </a:r>
            <a:r>
              <a:rPr lang="ru-RU" sz="1400" b="1" i="1" dirty="0" smtClean="0">
                <a:latin typeface="Calibri" pitchFamily="34" charset="0"/>
              </a:rPr>
              <a:t> </a:t>
            </a:r>
            <a:r>
              <a:rPr lang="ru-RU" sz="1400" b="1" i="1" dirty="0" smtClean="0"/>
              <a:t> </a:t>
            </a:r>
          </a:p>
          <a:p>
            <a:pPr algn="just"/>
            <a:r>
              <a:rPr lang="ru-RU" sz="1400" b="1" i="1" dirty="0" err="1" smtClean="0">
                <a:latin typeface="Calibri" pitchFamily="34" charset="0"/>
              </a:rPr>
              <a:t>Борзосекова</a:t>
            </a:r>
            <a:r>
              <a:rPr lang="ru-RU" sz="1400" b="1" i="1" smtClean="0">
                <a:latin typeface="Calibri" pitchFamily="34" charset="0"/>
              </a:rPr>
              <a:t> Л.А.</a:t>
            </a:r>
            <a:endParaRPr lang="ru-RU" sz="1400" b="1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1024" y="73183"/>
            <a:ext cx="792088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I </a:t>
            </a: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I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 ЭТАП</a:t>
            </a: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 практической реализации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6900" y="1292225"/>
            <a:ext cx="7632700" cy="14478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i="1" kern="0" dirty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Цель:</a:t>
            </a:r>
            <a:r>
              <a:rPr lang="ru-RU" altLang="ru-RU" sz="3200" i="1" kern="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ru-RU" altLang="ru-RU" sz="2800" i="1" kern="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стимулировать развитие сенсомоторных  возможностей дошкольников ОВЗ посредством темы  «Путешествие резинки»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3048000"/>
            <a:ext cx="65532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ct val="90000"/>
              </a:lnSpc>
              <a:defRPr/>
            </a:pPr>
            <a:r>
              <a:rPr lang="ru-RU" altLang="ru-RU" sz="3200" b="1" i="1" kern="0" dirty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Результат этапа:</a:t>
            </a:r>
            <a:r>
              <a:rPr lang="ru-RU" altLang="ru-RU" sz="3200" i="1" kern="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 </a:t>
            </a:r>
          </a:p>
          <a:p>
            <a:pPr marL="0" lvl="1">
              <a:lnSpc>
                <a:spcPct val="90000"/>
              </a:lnSpc>
              <a:defRPr/>
            </a:pPr>
            <a:r>
              <a:rPr lang="ru-RU" altLang="ru-RU" sz="2800" i="1" kern="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Использование предметно – развивающей среды в развитии познавательного, </a:t>
            </a:r>
          </a:p>
          <a:p>
            <a:pPr marL="0" lvl="1">
              <a:lnSpc>
                <a:spcPct val="90000"/>
              </a:lnSpc>
              <a:defRPr/>
            </a:pPr>
            <a:r>
              <a:rPr lang="ru-RU" altLang="ru-RU" sz="2800" i="1" kern="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речевого , коммуникативных и двигательных возможностей дошкольников, </a:t>
            </a:r>
          </a:p>
          <a:p>
            <a:pPr marL="0" lvl="1">
              <a:lnSpc>
                <a:spcPct val="90000"/>
              </a:lnSpc>
              <a:defRPr/>
            </a:pPr>
            <a:r>
              <a:rPr lang="ru-RU" altLang="ru-RU" sz="2800" i="1" kern="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создание интереса педагогов, родителей и детей к использованию резинки.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5027" t="5962" r="6356"/>
          <a:stretch/>
        </p:blipFill>
        <p:spPr bwMode="auto">
          <a:xfrm>
            <a:off x="6616085" y="2348880"/>
            <a:ext cx="2314465" cy="1597262"/>
          </a:xfrm>
          <a:prstGeom prst="rect">
            <a:avLst/>
          </a:prstGeom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692696"/>
            <a:ext cx="4420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СОДЕРЖАНИЕ 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II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 ЭТАПА </a:t>
            </a: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 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628800"/>
            <a:ext cx="7128792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rgbClr val="B9AB6F">
                  <a:lumMod val="75000"/>
                </a:srgbClr>
              </a:buClr>
              <a:tabLst>
                <a:tab pos="3830638" algn="l"/>
              </a:tabLst>
              <a:defRPr/>
            </a:pPr>
            <a:r>
              <a:rPr lang="ru-RU" sz="3200" b="1" i="1" kern="0" spc="50" dirty="0">
                <a:ln w="1333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Примерные виды образовательной деятельности, обеспечивающие организацию поисково-познавательного, сенсомоторного пространства дошкольников ОВЗ в рамках работы над проектом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525" y="29243"/>
            <a:ext cx="6828432" cy="648072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    Познавательное 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развитие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2976563"/>
            <a:ext cx="7886700" cy="37655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  использование резинки для: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- выкладывания цифр, знаков, геометрических фигур,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лабиринтов;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изучения состава числа;</a:t>
            </a:r>
            <a:endParaRPr lang="ru-RU" b="1" dirty="0">
              <a:solidFill>
                <a:srgbClr val="00206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 измерения предметов;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- ориентировки (правая рука, левая);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- экспериментирования с резинкой (определение свойств резинки). 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b="1" dirty="0" smtClean="0"/>
          </a:p>
          <a:p>
            <a:pPr marL="342900" indent="-342900" eaLnBrk="1" hangingPunct="1">
              <a:buFontTx/>
              <a:buChar char="-"/>
              <a:defRPr/>
            </a:pPr>
            <a:endParaRPr lang="ru-RU" b="1" dirty="0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b="1" dirty="0"/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238" y="808038"/>
            <a:ext cx="17922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8638" y="804863"/>
            <a:ext cx="20161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1325" y="804863"/>
            <a:ext cx="21558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554163" y="2300288"/>
            <a:ext cx="2525712" cy="419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Выкладывание  цифр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11638" y="2300288"/>
            <a:ext cx="2508250" cy="55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Определение состава числа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56413" y="2343150"/>
            <a:ext cx="2095500" cy="3444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Ориентировка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0626" y="332656"/>
            <a:ext cx="3363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Речевое развитие</a:t>
            </a:r>
          </a:p>
        </p:txBody>
      </p:sp>
      <p:pic>
        <p:nvPicPr>
          <p:cNvPr id="9" name="Picture 3" descr="D:\100ANDRO\DSC_00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/>
              <a:ext uri="{28A0092B-C50C-407E-A947-70E740481C1C}"/>
            </a:extLst>
          </a:blip>
          <a:srcRect t="12347" r="8018" b="24444"/>
          <a:stretch/>
        </p:blipFill>
        <p:spPr bwMode="auto">
          <a:xfrm>
            <a:off x="6419080" y="3957615"/>
            <a:ext cx="2005767" cy="22574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7" name="Picture 3" descr="D:\100ANDRO\DSC_00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/>
              <a:ext uri="{28A0092B-C50C-407E-A947-70E740481C1C}"/>
            </a:extLst>
          </a:blip>
          <a:srcRect l="31407" t="9115" r="1000" b="4194"/>
          <a:stretch/>
        </p:blipFill>
        <p:spPr bwMode="auto">
          <a:xfrm>
            <a:off x="773264" y="4066778"/>
            <a:ext cx="2147362" cy="20391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7652" name="Выноска 1 10"/>
          <p:cNvSpPr>
            <a:spLocks/>
          </p:cNvSpPr>
          <p:nvPr/>
        </p:nvSpPr>
        <p:spPr bwMode="auto">
          <a:xfrm>
            <a:off x="736600" y="6145213"/>
            <a:ext cx="2168525" cy="461962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Выкладывание звукового, слогового состава слова</a:t>
            </a:r>
          </a:p>
        </p:txBody>
      </p:sp>
      <p:sp>
        <p:nvSpPr>
          <p:cNvPr id="27653" name="Выноска 1 12"/>
          <p:cNvSpPr>
            <a:spLocks/>
          </p:cNvSpPr>
          <p:nvPr/>
        </p:nvSpPr>
        <p:spPr bwMode="auto">
          <a:xfrm>
            <a:off x="3781425" y="3143250"/>
            <a:ext cx="2651125" cy="277813"/>
          </a:xfrm>
          <a:prstGeom prst="borderCallout1">
            <a:avLst>
              <a:gd name="adj1" fmla="val 18750"/>
              <a:gd name="adj2" fmla="val -8333"/>
              <a:gd name="adj3" fmla="val 16037"/>
              <a:gd name="adj4" fmla="val -8551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Игры и пражнения для пальцев рук</a:t>
            </a:r>
          </a:p>
        </p:txBody>
      </p:sp>
      <p:pic>
        <p:nvPicPr>
          <p:cNvPr id="7" name="Picture 2" descr="D:\100ANDRO\DSC_00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/>
              <a:ext uri="{28A0092B-C50C-407E-A947-70E740481C1C}"/>
            </a:extLst>
          </a:blip>
          <a:srcRect l="31000" t="4432" r="18333"/>
          <a:stretch/>
        </p:blipFill>
        <p:spPr bwMode="auto">
          <a:xfrm>
            <a:off x="3995936" y="3929724"/>
            <a:ext cx="2223051" cy="22247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7655" name="Выноска 1 13"/>
          <p:cNvSpPr>
            <a:spLocks/>
          </p:cNvSpPr>
          <p:nvPr/>
        </p:nvSpPr>
        <p:spPr bwMode="auto">
          <a:xfrm>
            <a:off x="4113213" y="6154738"/>
            <a:ext cx="4311650" cy="461962"/>
          </a:xfrm>
          <a:prstGeom prst="borderCallout1">
            <a:avLst>
              <a:gd name="adj1" fmla="val 18750"/>
              <a:gd name="adj2" fmla="val -8333"/>
              <a:gd name="adj3" fmla="val 16468"/>
              <a:gd name="adj4" fmla="val -8843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Упражнения для кистей рук: «Кто быстрее», «Растяни резинку»»</a:t>
            </a:r>
          </a:p>
        </p:txBody>
      </p:sp>
      <p:sp>
        <p:nvSpPr>
          <p:cNvPr id="27656" name="Выноска 1 21"/>
          <p:cNvSpPr>
            <a:spLocks/>
          </p:cNvSpPr>
          <p:nvPr/>
        </p:nvSpPr>
        <p:spPr bwMode="auto">
          <a:xfrm>
            <a:off x="1203325" y="3192463"/>
            <a:ext cx="2300288" cy="461962"/>
          </a:xfrm>
          <a:prstGeom prst="borderCallout1">
            <a:avLst>
              <a:gd name="adj1" fmla="val 531542"/>
              <a:gd name="adj2" fmla="val 35588"/>
              <a:gd name="adj3" fmla="val 550986"/>
              <a:gd name="adj4" fmla="val 33931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Упражнения для развития мелкой моторики, координации</a:t>
            </a:r>
          </a:p>
        </p:txBody>
      </p:sp>
      <p:sp>
        <p:nvSpPr>
          <p:cNvPr id="27657" name="Выноска 1 22"/>
          <p:cNvSpPr>
            <a:spLocks/>
          </p:cNvSpPr>
          <p:nvPr/>
        </p:nvSpPr>
        <p:spPr bwMode="auto">
          <a:xfrm>
            <a:off x="6545263" y="3143250"/>
            <a:ext cx="2403475" cy="430213"/>
          </a:xfrm>
          <a:prstGeom prst="borderCallout1">
            <a:avLst>
              <a:gd name="adj1" fmla="val 18750"/>
              <a:gd name="adj2" fmla="val -8333"/>
              <a:gd name="adj3" fmla="val 13898"/>
              <a:gd name="adj4" fmla="val -9366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latin typeface="Calibri" pitchFamily="34" charset="0"/>
              </a:rPr>
              <a:t>Составление слогов, слов, выкладывание букв</a:t>
            </a:r>
          </a:p>
        </p:txBody>
      </p:sp>
      <p:pic>
        <p:nvPicPr>
          <p:cNvPr id="27658" name="Рисунок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4900" y="979488"/>
            <a:ext cx="276383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Рисунок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3213" y="979488"/>
            <a:ext cx="19367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Рисунок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3288" y="1184275"/>
            <a:ext cx="26638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1" y="0"/>
            <a:ext cx="54006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Физическое развитие</a:t>
            </a:r>
          </a:p>
        </p:txBody>
      </p:sp>
      <p:pic>
        <p:nvPicPr>
          <p:cNvPr id="28674" name="Picture 4" descr="D:\2 космос\DSC_0080.JPG"/>
          <p:cNvPicPr>
            <a:picLocks noChangeAspect="1" noChangeArrowheads="1"/>
          </p:cNvPicPr>
          <p:nvPr/>
        </p:nvPicPr>
        <p:blipFill>
          <a:blip r:embed="rId2" cstate="print"/>
          <a:srcRect l="11414" t="12251" r="21832"/>
          <a:stretch>
            <a:fillRect/>
          </a:stretch>
        </p:blipFill>
        <p:spPr bwMode="auto">
          <a:xfrm>
            <a:off x="3502025" y="573088"/>
            <a:ext cx="228282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D:\2 космос\DSC_0091.JPG"/>
          <p:cNvPicPr>
            <a:picLocks noChangeAspect="1" noChangeArrowheads="1"/>
          </p:cNvPicPr>
          <p:nvPr/>
        </p:nvPicPr>
        <p:blipFill>
          <a:blip r:embed="rId3" cstate="print"/>
          <a:srcRect l="19704" t="11539" r="13913"/>
          <a:stretch>
            <a:fillRect/>
          </a:stretch>
        </p:blipFill>
        <p:spPr bwMode="auto">
          <a:xfrm>
            <a:off x="6269038" y="881063"/>
            <a:ext cx="235585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Выноска 1 8"/>
          <p:cNvSpPr>
            <a:spLocks/>
          </p:cNvSpPr>
          <p:nvPr/>
        </p:nvSpPr>
        <p:spPr bwMode="auto">
          <a:xfrm>
            <a:off x="6121400" y="2581275"/>
            <a:ext cx="2651125" cy="415925"/>
          </a:xfrm>
          <a:prstGeom prst="borderCallout1">
            <a:avLst>
              <a:gd name="adj1" fmla="val 18750"/>
              <a:gd name="adj2" fmla="val -8333"/>
              <a:gd name="adj3" fmla="val 22472"/>
              <a:gd name="adj4" fmla="val -8074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latin typeface="Calibri" pitchFamily="34" charset="0"/>
              </a:rPr>
              <a:t>«Покажи фигуру» (использование резинок для изображения геометрических фигур)</a:t>
            </a:r>
          </a:p>
        </p:txBody>
      </p:sp>
      <p:sp>
        <p:nvSpPr>
          <p:cNvPr id="28677" name="Выноска 1 9"/>
          <p:cNvSpPr>
            <a:spLocks/>
          </p:cNvSpPr>
          <p:nvPr/>
        </p:nvSpPr>
        <p:spPr bwMode="auto">
          <a:xfrm>
            <a:off x="3295650" y="2295525"/>
            <a:ext cx="2700338" cy="246063"/>
          </a:xfrm>
          <a:prstGeom prst="borderCallout1">
            <a:avLst>
              <a:gd name="adj1" fmla="val 18750"/>
              <a:gd name="adj2" fmla="val -8333"/>
              <a:gd name="adj3" fmla="val 22472"/>
              <a:gd name="adj4" fmla="val -8074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latin typeface="Calibri" pitchFamily="34" charset="0"/>
              </a:rPr>
              <a:t>Упражнения  - релаксации и медитации</a:t>
            </a:r>
          </a:p>
        </p:txBody>
      </p:sp>
      <p:sp>
        <p:nvSpPr>
          <p:cNvPr id="28678" name="Выноска 1 11"/>
          <p:cNvSpPr>
            <a:spLocks/>
          </p:cNvSpPr>
          <p:nvPr/>
        </p:nvSpPr>
        <p:spPr bwMode="auto">
          <a:xfrm>
            <a:off x="784225" y="2493963"/>
            <a:ext cx="2563813" cy="554037"/>
          </a:xfrm>
          <a:prstGeom prst="borderCallout1">
            <a:avLst>
              <a:gd name="adj1" fmla="val 18750"/>
              <a:gd name="adj2" fmla="val -8333"/>
              <a:gd name="adj3" fmla="val 22472"/>
              <a:gd name="adj4" fmla="val -8074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latin typeface="Calibri" pitchFamily="34" charset="0"/>
              </a:rPr>
              <a:t>«Натяни резинку на банку» (использование резинок для развития ощущений от мышечных усилий)</a:t>
            </a:r>
          </a:p>
        </p:txBody>
      </p:sp>
      <p:sp>
        <p:nvSpPr>
          <p:cNvPr id="28679" name="Выноска 1 12"/>
          <p:cNvSpPr>
            <a:spLocks/>
          </p:cNvSpPr>
          <p:nvPr/>
        </p:nvSpPr>
        <p:spPr bwMode="auto">
          <a:xfrm>
            <a:off x="2124075" y="5957888"/>
            <a:ext cx="4684713" cy="277812"/>
          </a:xfrm>
          <a:prstGeom prst="borderCallout1">
            <a:avLst>
              <a:gd name="adj1" fmla="val 18750"/>
              <a:gd name="adj2" fmla="val -8333"/>
              <a:gd name="adj3" fmla="val 22472"/>
              <a:gd name="adj4" fmla="val -8074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Подвижные игры и упражнения  с резинкой </a:t>
            </a:r>
          </a:p>
        </p:txBody>
      </p:sp>
      <p:pic>
        <p:nvPicPr>
          <p:cNvPr id="2868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9188" y="760413"/>
            <a:ext cx="203041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400" y="3355975"/>
            <a:ext cx="1711325" cy="2495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8682" name="Рисунок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3355975"/>
            <a:ext cx="166687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Рисунок 1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319463"/>
            <a:ext cx="18002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Рисунок 1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84988" y="3319463"/>
            <a:ext cx="178276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6010" y="33068"/>
            <a:ext cx="645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Художественно – эстетическое развитие</a:t>
            </a:r>
          </a:p>
        </p:txBody>
      </p:sp>
      <p:pic>
        <p:nvPicPr>
          <p:cNvPr id="14342" name="Picture 6" descr="D:\2 космос\DSC_00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/>
              <a:ext uri="{28A0092B-C50C-407E-A947-70E740481C1C}"/>
            </a:extLst>
          </a:blip>
          <a:srcRect l="7833" r="13095"/>
          <a:stretch/>
        </p:blipFill>
        <p:spPr bwMode="auto">
          <a:xfrm>
            <a:off x="4467653" y="876566"/>
            <a:ext cx="2030633" cy="1550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44" name="Picture 8" descr="D:\2 космос\DSC_00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/>
              <a:ext uri="{28A0092B-C50C-407E-A947-70E740481C1C}"/>
            </a:extLst>
          </a:blip>
          <a:srcRect l="11727" t="13092" r="56666"/>
          <a:stretch/>
        </p:blipFill>
        <p:spPr bwMode="auto">
          <a:xfrm rot="5400000">
            <a:off x="7132410" y="667484"/>
            <a:ext cx="1525007" cy="1995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9700" name="Выноска 1 15"/>
          <p:cNvSpPr>
            <a:spLocks/>
          </p:cNvSpPr>
          <p:nvPr/>
        </p:nvSpPr>
        <p:spPr bwMode="auto">
          <a:xfrm>
            <a:off x="4822825" y="2609850"/>
            <a:ext cx="3941763" cy="276225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выкладывание изображений</a:t>
            </a:r>
          </a:p>
        </p:txBody>
      </p:sp>
      <p:sp>
        <p:nvSpPr>
          <p:cNvPr id="29701" name="Выноска 1 18"/>
          <p:cNvSpPr>
            <a:spLocks/>
          </p:cNvSpPr>
          <p:nvPr/>
        </p:nvSpPr>
        <p:spPr bwMode="auto">
          <a:xfrm>
            <a:off x="2527300" y="6486525"/>
            <a:ext cx="5140325" cy="277813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Выкладывание изображения резинкой по контуру рисунка</a:t>
            </a:r>
          </a:p>
        </p:txBody>
      </p:sp>
      <p:pic>
        <p:nvPicPr>
          <p:cNvPr id="13" name="Picture 3" descr="D:\2 космос\DSC_00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/>
              <a:ext uri="{28A0092B-C50C-407E-A947-70E740481C1C}"/>
            </a:extLst>
          </a:blip>
          <a:srcRect t="24222" b="17778"/>
          <a:stretch/>
        </p:blipFill>
        <p:spPr bwMode="auto">
          <a:xfrm>
            <a:off x="2345942" y="712390"/>
            <a:ext cx="1722650" cy="1773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9703" name="Выноска 1 16"/>
          <p:cNvSpPr>
            <a:spLocks/>
          </p:cNvSpPr>
          <p:nvPr/>
        </p:nvSpPr>
        <p:spPr bwMode="auto">
          <a:xfrm>
            <a:off x="908050" y="2714625"/>
            <a:ext cx="3452813" cy="461963"/>
          </a:xfrm>
          <a:prstGeom prst="borderCallout1">
            <a:avLst>
              <a:gd name="adj1" fmla="val 18750"/>
              <a:gd name="adj2" fmla="val -8333"/>
              <a:gd name="adj3" fmla="val 17468"/>
              <a:gd name="adj4" fmla="val -8241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Поделки из природного и бросового материала с использованием  плетения из резинок</a:t>
            </a:r>
          </a:p>
        </p:txBody>
      </p:sp>
      <p:pic>
        <p:nvPicPr>
          <p:cNvPr id="29704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1844">
            <a:off x="4003675" y="4241800"/>
            <a:ext cx="25368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Рисунок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76073">
            <a:off x="5810250" y="3533775"/>
            <a:ext cx="268922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Рисунок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541040">
            <a:off x="319088" y="3813175"/>
            <a:ext cx="31496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46" y="117923"/>
            <a:ext cx="58362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Социально – коммуникативное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 развитие</a:t>
            </a:r>
          </a:p>
        </p:txBody>
      </p:sp>
      <p:pic>
        <p:nvPicPr>
          <p:cNvPr id="30722" name="Picture 2" descr="D:\КОСМОС\DSC_0038.JPG"/>
          <p:cNvPicPr>
            <a:picLocks noChangeAspect="1" noChangeArrowheads="1"/>
          </p:cNvPicPr>
          <p:nvPr/>
        </p:nvPicPr>
        <p:blipFill>
          <a:blip r:embed="rId2" cstate="print"/>
          <a:srcRect l="9167" r="6500"/>
          <a:stretch>
            <a:fillRect/>
          </a:stretch>
        </p:blipFill>
        <p:spPr bwMode="auto">
          <a:xfrm>
            <a:off x="5618163" y="1268413"/>
            <a:ext cx="2740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912813"/>
            <a:ext cx="29638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Выноска 1 15"/>
          <p:cNvSpPr>
            <a:spLocks/>
          </p:cNvSpPr>
          <p:nvPr/>
        </p:nvSpPr>
        <p:spPr bwMode="auto">
          <a:xfrm>
            <a:off x="1835150" y="3267075"/>
            <a:ext cx="2963863" cy="277813"/>
          </a:xfrm>
          <a:prstGeom prst="borderCallout1">
            <a:avLst>
              <a:gd name="adj1" fmla="val 18750"/>
              <a:gd name="adj2" fmla="val -8333"/>
              <a:gd name="adj3" fmla="val 13468"/>
              <a:gd name="adj4" fmla="val -8625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Работа в паре</a:t>
            </a:r>
          </a:p>
        </p:txBody>
      </p:sp>
      <p:sp>
        <p:nvSpPr>
          <p:cNvPr id="30725" name="Выноска 1 16"/>
          <p:cNvSpPr>
            <a:spLocks/>
          </p:cNvSpPr>
          <p:nvPr/>
        </p:nvSpPr>
        <p:spPr bwMode="auto">
          <a:xfrm>
            <a:off x="5592763" y="3573463"/>
            <a:ext cx="2765425" cy="276225"/>
          </a:xfrm>
          <a:prstGeom prst="borderCallout1">
            <a:avLst>
              <a:gd name="adj1" fmla="val 18750"/>
              <a:gd name="adj2" fmla="val -8333"/>
              <a:gd name="adj3" fmla="val 13468"/>
              <a:gd name="adj4" fmla="val -8625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Работа в команде</a:t>
            </a:r>
          </a:p>
        </p:txBody>
      </p:sp>
      <p:pic>
        <p:nvPicPr>
          <p:cNvPr id="30726" name="Picture 2" descr="F:\космос  школа\P4132396.JPG"/>
          <p:cNvPicPr>
            <a:picLocks noChangeAspect="1" noChangeArrowheads="1"/>
          </p:cNvPicPr>
          <p:nvPr/>
        </p:nvPicPr>
        <p:blipFill>
          <a:blip r:embed="rId4" cstate="print"/>
          <a:srcRect t="19447" r="19269"/>
          <a:stretch>
            <a:fillRect/>
          </a:stretch>
        </p:blipFill>
        <p:spPr bwMode="auto">
          <a:xfrm>
            <a:off x="2484438" y="3714750"/>
            <a:ext cx="2982912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Выноска 1 8"/>
          <p:cNvSpPr>
            <a:spLocks/>
          </p:cNvSpPr>
          <p:nvPr/>
        </p:nvSpPr>
        <p:spPr bwMode="auto">
          <a:xfrm>
            <a:off x="2484438" y="6203950"/>
            <a:ext cx="2982912" cy="461963"/>
          </a:xfrm>
          <a:prstGeom prst="borderCallout1">
            <a:avLst>
              <a:gd name="adj1" fmla="val 18750"/>
              <a:gd name="adj2" fmla="val -8333"/>
              <a:gd name="adj3" fmla="val 13468"/>
              <a:gd name="adj4" fmla="val -8625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Совместные игры с первоклассниками       ( резинка)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502936"/>
            <a:ext cx="52589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I </a:t>
            </a:r>
            <a:r>
              <a:rPr lang="en-US" sz="32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I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I 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ЭТАП</a:t>
            </a: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: результативный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2275" y="1844675"/>
            <a:ext cx="6226175" cy="424815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000" b="1" dirty="0">
                <a:solidFill>
                  <a:srgbClr val="0070C0"/>
                </a:solidFill>
                <a:latin typeface="+mn-lt"/>
                <a:cs typeface="+mn-cs"/>
              </a:rPr>
              <a:t>Изучение эффективности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0070C0"/>
                </a:solidFill>
                <a:latin typeface="+mn-lt"/>
                <a:cs typeface="+mn-cs"/>
              </a:rPr>
              <a:t>работы по проекту (анализ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0070C0"/>
                </a:solidFill>
                <a:latin typeface="+mn-lt"/>
                <a:cs typeface="+mn-cs"/>
              </a:rPr>
              <a:t> с позиции динамики познавательной сферы дошкольников, коммуникативных и  речевых возможностей в рамках данной темы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000" b="1" dirty="0">
                <a:solidFill>
                  <a:srgbClr val="0070C0"/>
                </a:solidFill>
                <a:latin typeface="+mn-lt"/>
                <a:cs typeface="+mn-cs"/>
              </a:rPr>
              <a:t>Обобщение опыта работы по проблеме</a:t>
            </a:r>
          </a:p>
        </p:txBody>
      </p:sp>
      <p:pic>
        <p:nvPicPr>
          <p:cNvPr id="4098" name="Picture 2" descr="http://th20.st.depositphotos.com/4330625/8048/v/170/depositphotos_80481200-Children-learn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77540" y="653218"/>
            <a:ext cx="1972448" cy="161240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 prst="softRound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83768" y="260648"/>
            <a:ext cx="5760640" cy="105560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tabLst>
                <a:tab pos="3830638" algn="l"/>
              </a:tabLst>
              <a:defRPr/>
            </a:pPr>
            <a:r>
              <a:rPr lang="ru-RU" sz="2800" b="1" i="1" dirty="0">
                <a:solidFill>
                  <a:srgbClr val="FF0000"/>
                </a:solidFill>
              </a:rPr>
              <a:t>Предполагаемый вывод </a:t>
            </a:r>
            <a:endParaRPr lang="en-US" sz="2800" b="1" i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tabLst>
                <a:tab pos="3830638" algn="l"/>
              </a:tabLst>
              <a:defRPr/>
            </a:pPr>
            <a:r>
              <a:rPr lang="ru-RU" sz="2800" b="1" i="1" dirty="0">
                <a:solidFill>
                  <a:srgbClr val="FF0000"/>
                </a:solidFill>
              </a:rPr>
              <a:t>работы по проекту</a:t>
            </a:r>
            <a:endParaRPr lang="ru-RU" sz="2800" b="1" i="1" spc="50" dirty="0">
              <a:ln w="13335" cmpd="sng">
                <a:solidFill>
                  <a:srgbClr val="4F81BD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2275" y="1647825"/>
            <a:ext cx="705643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692275" y="1647825"/>
            <a:ext cx="69834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Деятельность по ознакомлению с резинкой  способствовала индивидуально – дифференцированной ориентации к  каждому ребенку, в развитии перцептивных, сенсо – моторных, познавательно – речевых возможностей. 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1692275" y="2781300"/>
            <a:ext cx="5165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Повышение педагогической компетенции родителей  по данной теме.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111225">
            <a:off x="-1998553" y="4084072"/>
            <a:ext cx="11107480" cy="1443389"/>
          </a:xfrm>
          <a:prstGeom prst="rect">
            <a:avLst/>
          </a:prstGeom>
          <a:noFill/>
        </p:spPr>
        <p:txBody>
          <a:bodyPr>
            <a:prstTxWarp prst="textInflateBottom">
              <a:avLst/>
            </a:prstTxWarp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БЛАГОДАРИМ ЗА ВНИМАНИЕ!!!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2768600" y="255588"/>
            <a:ext cx="4824413" cy="585787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1042988" y="2209800"/>
            <a:ext cx="3816350" cy="1323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Современные требования ФГОС, предъявляемые к программам ДОУ создают необходимость обновления содержания педагогической работы  </a:t>
            </a:r>
          </a:p>
          <a:p>
            <a:pPr algn="ctr"/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с детьми </a:t>
            </a:r>
          </a:p>
        </p:txBody>
      </p:sp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3465513" y="3873500"/>
            <a:ext cx="3970337" cy="8318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7030A0"/>
                </a:solidFill>
                <a:latin typeface="Calibri" pitchFamily="34" charset="0"/>
              </a:rPr>
              <a:t>Полноценное формирование личности ребёнка не может состояться без всестороннего развития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30788" y="1397000"/>
            <a:ext cx="3975100" cy="1323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+mn-cs"/>
              </a:rPr>
              <a:t>Необходимость поиска единых концептуальных основ взаимодействия участников в познавательном и речевом развитии, внеречевых психических процессов и функций.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51475" y="2852738"/>
            <a:ext cx="3305175" cy="8302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Дошкольный возраст наиболее благоприятен для сенсомоторного развития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388" y="3683000"/>
            <a:ext cx="3024187" cy="1077913"/>
          </a:xfrm>
          <a:prstGeom prst="rect">
            <a:avLst/>
          </a:prstGeom>
          <a:solidFill>
            <a:srgbClr val="99FF33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Совпадение профессиональных интересов педагогов ДОУ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900" y="4875213"/>
            <a:ext cx="5200650" cy="1077912"/>
          </a:xfrm>
          <a:prstGeom prst="rect">
            <a:avLst/>
          </a:prstGeom>
          <a:solidFill>
            <a:srgbClr val="CC99FF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Использование проектной деятельности способствует повышению профессионализма педагогов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(требование ФГОС)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900113" y="981075"/>
            <a:ext cx="7272337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70C0"/>
                </a:solidFill>
                <a:latin typeface="Calibri" pitchFamily="34" charset="0"/>
              </a:rPr>
              <a:t>Участники проекта:</a:t>
            </a:r>
          </a:p>
          <a:p>
            <a:pPr algn="ctr"/>
            <a:r>
              <a:rPr lang="ru-RU" sz="2800" b="1" i="1">
                <a:solidFill>
                  <a:srgbClr val="C00000"/>
                </a:solidFill>
                <a:latin typeface="Calibri" pitchFamily="34" charset="0"/>
              </a:rPr>
              <a:t>Дети ОВЗ, их родители, </a:t>
            </a:r>
          </a:p>
          <a:p>
            <a:pPr algn="ctr"/>
            <a:r>
              <a:rPr lang="ru-RU" sz="2800" b="1" i="1">
                <a:solidFill>
                  <a:srgbClr val="C00000"/>
                </a:solidFill>
                <a:latin typeface="Calibri" pitchFamily="34" charset="0"/>
              </a:rPr>
              <a:t>воспитатели подготовительной группы. </a:t>
            </a:r>
          </a:p>
          <a:p>
            <a:pPr algn="ctr"/>
            <a:r>
              <a:rPr lang="ru-RU" sz="3200" b="1" i="1">
                <a:solidFill>
                  <a:srgbClr val="0070C0"/>
                </a:solidFill>
                <a:latin typeface="Calibri" pitchFamily="34" charset="0"/>
              </a:rPr>
              <a:t>вид проекта:</a:t>
            </a:r>
          </a:p>
          <a:p>
            <a:pPr algn="ctr"/>
            <a:r>
              <a:rPr lang="ru-RU" sz="2800" b="1" i="1">
                <a:solidFill>
                  <a:srgbClr val="C00000"/>
                </a:solidFill>
                <a:latin typeface="Calibri" pitchFamily="34" charset="0"/>
              </a:rPr>
              <a:t>краткосрочный, информационный, поисково-творческий</a:t>
            </a:r>
            <a:r>
              <a:rPr lang="ru-RU" sz="3200" i="1">
                <a:latin typeface="Calibri" pitchFamily="34" charset="0"/>
              </a:rPr>
              <a:t/>
            </a:r>
            <a:br>
              <a:rPr lang="ru-RU" sz="3200" i="1">
                <a:latin typeface="Calibri" pitchFamily="34" charset="0"/>
              </a:rPr>
            </a:br>
            <a:r>
              <a:rPr lang="ru-RU" sz="3200" b="1" i="1">
                <a:solidFill>
                  <a:srgbClr val="0070C0"/>
                </a:solidFill>
                <a:latin typeface="Calibri" pitchFamily="34" charset="0"/>
              </a:rPr>
              <a:t>сроки реализации:</a:t>
            </a:r>
          </a:p>
          <a:p>
            <a:pPr algn="ctr"/>
            <a:r>
              <a:rPr lang="ru-RU" sz="2800" b="1" i="1">
                <a:solidFill>
                  <a:srgbClr val="C00000"/>
                </a:solidFill>
                <a:latin typeface="Calibri" pitchFamily="34" charset="0"/>
              </a:rPr>
              <a:t>6 месяца</a:t>
            </a:r>
            <a:r>
              <a:rPr lang="ru-RU" sz="2800" i="1">
                <a:latin typeface="Calibri" pitchFamily="34" charset="0"/>
              </a:rPr>
              <a:t/>
            </a:r>
            <a:br>
              <a:rPr lang="ru-RU" sz="2800" i="1">
                <a:latin typeface="Calibri" pitchFamily="34" charset="0"/>
              </a:rPr>
            </a:br>
            <a:r>
              <a:rPr lang="ru-RU" sz="3200" b="1" i="1">
                <a:solidFill>
                  <a:srgbClr val="0070C0"/>
                </a:solidFill>
                <a:latin typeface="Calibri" pitchFamily="34" charset="0"/>
              </a:rPr>
              <a:t>база реализации проекта</a:t>
            </a:r>
          </a:p>
          <a:p>
            <a:pPr algn="ctr"/>
            <a:r>
              <a:rPr lang="ru-RU" sz="2800" b="1" i="1">
                <a:solidFill>
                  <a:srgbClr val="C00000"/>
                </a:solidFill>
                <a:latin typeface="Calibri" pitchFamily="34" charset="0"/>
              </a:rPr>
              <a:t>МБДОУ детский сад №7 города Новочеркасска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0" y="333375"/>
            <a:ext cx="38290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://san-group.60kpspb.caduk.ru/images/p28_d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6850" y="233363"/>
            <a:ext cx="2489200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2195513" y="981075"/>
            <a:ext cx="61817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Создать условия для развития сенсомоторных возможностей детей старшего дошкольного </a:t>
            </a:r>
          </a:p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возраста</a:t>
            </a:r>
            <a:endParaRPr lang="ru-RU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611188" y="2565400"/>
            <a:ext cx="7035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  </a:t>
            </a:r>
          </a:p>
          <a:p>
            <a:endParaRPr 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Ознакомление детей со свойствами резинки. </a:t>
            </a:r>
          </a:p>
          <a:p>
            <a:pPr>
              <a:buFontTx/>
              <a:buAutoNum type="arabicPeriod"/>
            </a:pP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у дошкольников перцептивных, сенсо – моторных, познавательно – речевых возможностей. </a:t>
            </a:r>
          </a:p>
          <a:p>
            <a:pPr>
              <a:buFontTx/>
              <a:buAutoNum type="arabicPeriod"/>
            </a:pP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использования полученных   знаний в свободной самостоятельной деятельности. </a:t>
            </a:r>
          </a:p>
          <a:p>
            <a:pPr>
              <a:buFontTx/>
              <a:buAutoNum type="arabicPeriod"/>
            </a:pP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Повышение педагогической компетенции родителей        </a:t>
            </a:r>
          </a:p>
          <a:p>
            <a:pPr>
              <a:buFontTx/>
              <a:buAutoNum type="arabicPeriod"/>
            </a:pPr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87325"/>
            <a:ext cx="1728787" cy="1212850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8712" y="548679"/>
            <a:ext cx="6143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+mn-lt"/>
                <a:cs typeface="+mn-cs"/>
              </a:rPr>
              <a:t>Этапы реализации проекта: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692696"/>
          <a:ext cx="8424936" cy="644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42875"/>
            <a:ext cx="6834188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2613025" y="1025525"/>
            <a:ext cx="653097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9900"/>
                </a:solidFill>
                <a:latin typeface="Calibri" pitchFamily="34" charset="0"/>
              </a:rPr>
              <a:t>Повышение уровня развития      коммуникативной компетентности, эффективности в развитии познавательной,</a:t>
            </a:r>
            <a:endParaRPr lang="ru-RU" sz="2400">
              <a:solidFill>
                <a:srgbClr val="009900"/>
              </a:solidFill>
              <a:latin typeface="Calibri" pitchFamily="34" charset="0"/>
            </a:endParaRPr>
          </a:p>
          <a:p>
            <a:r>
              <a:rPr lang="ru-RU" sz="2400" b="1">
                <a:solidFill>
                  <a:srgbClr val="009900"/>
                </a:solidFill>
                <a:latin typeface="Calibri" pitchFamily="34" charset="0"/>
              </a:rPr>
              <a:t>речевой, двигательной деятельности с дошкольниками ОВЗ на основе </a:t>
            </a:r>
            <a:r>
              <a:rPr lang="ru-RU" sz="2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развития сенсомоторных возможностей детей старшего дошкольного </a:t>
            </a:r>
            <a:r>
              <a:rPr lang="ru-RU" sz="2400" b="1">
                <a:solidFill>
                  <a:srgbClr val="009900"/>
                </a:solidFill>
                <a:latin typeface="Times New Roman" pitchFamily="18" charset="0"/>
              </a:rPr>
              <a:t>возраста,</a:t>
            </a:r>
            <a:endParaRPr lang="ru-RU" sz="2400" b="1">
              <a:solidFill>
                <a:srgbClr val="009900"/>
              </a:solidFill>
              <a:latin typeface="Calibri" pitchFamily="34" charset="0"/>
            </a:endParaRPr>
          </a:p>
          <a:p>
            <a:r>
              <a:rPr lang="ru-RU" sz="2400" b="1">
                <a:solidFill>
                  <a:srgbClr val="009900"/>
                </a:solidFill>
                <a:latin typeface="Calibri" pitchFamily="34" charset="0"/>
              </a:rPr>
              <a:t>а так же повышение компетентности родителей  по вопросам познавательного и речевого развития детей </a:t>
            </a:r>
          </a:p>
          <a:p>
            <a:r>
              <a:rPr lang="ru-RU" sz="2400" b="1">
                <a:solidFill>
                  <a:srgbClr val="009900"/>
                </a:solidFill>
                <a:latin typeface="Calibri" pitchFamily="34" charset="0"/>
              </a:rPr>
              <a:t>посредством темы </a:t>
            </a:r>
          </a:p>
          <a:p>
            <a:r>
              <a:rPr lang="ru-RU" sz="2400" b="1">
                <a:solidFill>
                  <a:srgbClr val="009900"/>
                </a:solidFill>
                <a:latin typeface="Calibri" pitchFamily="34" charset="0"/>
              </a:rPr>
              <a:t>«Путешествие резинки</a:t>
            </a:r>
            <a:r>
              <a:rPr lang="ru-RU" sz="2600" b="1">
                <a:solidFill>
                  <a:srgbClr val="009900"/>
                </a:solidFill>
                <a:latin typeface="Calibri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574238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I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 ЭТАП</a:t>
            </a: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 аналитический</a:t>
            </a: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, 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организационно - методический </a:t>
            </a:r>
            <a:endParaRPr lang="ru-RU" sz="20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963" y="1655763"/>
            <a:ext cx="6518275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1873250" y="3141663"/>
            <a:ext cx="69469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5738"/>
            <a:r>
              <a:rPr lang="ru-RU" sz="2800" b="1" i="1" u="sng">
                <a:solidFill>
                  <a:srgbClr val="009900"/>
                </a:solidFill>
                <a:latin typeface="Calibri" pitchFamily="34" charset="0"/>
              </a:rPr>
              <a:t>Цель</a:t>
            </a:r>
            <a:r>
              <a:rPr lang="ru-RU" sz="2800" i="1" u="sng">
                <a:solidFill>
                  <a:srgbClr val="009900"/>
                </a:solidFill>
                <a:latin typeface="Calibri" pitchFamily="34" charset="0"/>
              </a:rPr>
              <a:t>: </a:t>
            </a:r>
          </a:p>
          <a:p>
            <a:pPr indent="185738"/>
            <a:r>
              <a:rPr lang="ru-RU" sz="2400" b="1" i="1">
                <a:solidFill>
                  <a:srgbClr val="C00000"/>
                </a:solidFill>
                <a:latin typeface="Calibri" pitchFamily="34" charset="0"/>
              </a:rPr>
              <a:t>создание организационных условий,   обеспечивающих реализацию проекта.</a:t>
            </a:r>
          </a:p>
          <a:p>
            <a:pPr indent="185738"/>
            <a:r>
              <a:rPr lang="ru-RU" sz="2800" b="1" i="1" u="sng">
                <a:solidFill>
                  <a:srgbClr val="009900"/>
                </a:solidFill>
                <a:latin typeface="Calibri" pitchFamily="34" charset="0"/>
              </a:rPr>
              <a:t>Предполагаемый результат: </a:t>
            </a:r>
          </a:p>
          <a:p>
            <a:pPr indent="185738"/>
            <a:r>
              <a:rPr lang="ru-RU" sz="2400" b="1" i="1">
                <a:solidFill>
                  <a:srgbClr val="C00000"/>
                </a:solidFill>
                <a:latin typeface="Calibri" pitchFamily="34" charset="0"/>
              </a:rPr>
              <a:t>наличие средовых условий и методической готовности педагогов и родителей для практической реализации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5888"/>
            <a:ext cx="82788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6-конечная звезда 2"/>
          <p:cNvSpPr/>
          <p:nvPr/>
        </p:nvSpPr>
        <p:spPr>
          <a:xfrm>
            <a:off x="349250" y="1844675"/>
            <a:ext cx="3021013" cy="2808288"/>
          </a:xfrm>
          <a:prstGeom prst="star6">
            <a:avLst/>
          </a:prstGeom>
          <a:solidFill>
            <a:srgbClr val="2CF4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66"/>
                </a:solidFill>
              </a:rPr>
              <a:t>Выявление представлений  детей  о резинке и ее использовании.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13" name="6-конечная звезда 12"/>
          <p:cNvSpPr/>
          <p:nvPr/>
        </p:nvSpPr>
        <p:spPr>
          <a:xfrm>
            <a:off x="2370138" y="3716338"/>
            <a:ext cx="3344862" cy="2828925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</a:rPr>
              <a:t>Совместное с родителями создание таблиц, ребусами по теме для детей</a:t>
            </a:r>
            <a:endParaRPr lang="ru-RU" i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6-конечная звезда 13"/>
          <p:cNvSpPr/>
          <p:nvPr/>
        </p:nvSpPr>
        <p:spPr>
          <a:xfrm>
            <a:off x="3846513" y="804863"/>
            <a:ext cx="3243262" cy="2660650"/>
          </a:xfrm>
          <a:prstGeom prst="star6">
            <a:avLst/>
          </a:prstGeom>
          <a:solidFill>
            <a:srgbClr val="FC74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Изучение методических материалов и опыта  работы по данной теме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6-конечная звезда 14"/>
          <p:cNvSpPr/>
          <p:nvPr/>
        </p:nvSpPr>
        <p:spPr>
          <a:xfrm>
            <a:off x="5715000" y="3068638"/>
            <a:ext cx="3235325" cy="3138487"/>
          </a:xfrm>
          <a:prstGeom prst="star6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</a:rPr>
              <a:t>Пополнение  развивающей среды необходимым практическим материалом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5"/>
          <p:cNvSpPr>
            <a:spLocks noChangeArrowheads="1"/>
          </p:cNvSpPr>
          <p:nvPr/>
        </p:nvSpPr>
        <p:spPr bwMode="auto">
          <a:xfrm>
            <a:off x="3073400" y="2547938"/>
            <a:ext cx="3584575" cy="27781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Наборы  различных резинок </a:t>
            </a:r>
          </a:p>
        </p:txBody>
      </p:sp>
      <p:sp>
        <p:nvSpPr>
          <p:cNvPr id="23554" name="Прямоугольник 19"/>
          <p:cNvSpPr>
            <a:spLocks noChangeArrowheads="1"/>
          </p:cNvSpPr>
          <p:nvPr/>
        </p:nvSpPr>
        <p:spPr bwMode="auto">
          <a:xfrm>
            <a:off x="6283325" y="4537075"/>
            <a:ext cx="2693988" cy="27781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Схемы выкладывания изображения</a:t>
            </a:r>
          </a:p>
        </p:txBody>
      </p:sp>
      <p:sp>
        <p:nvSpPr>
          <p:cNvPr id="23555" name="Прямоугольник 28"/>
          <p:cNvSpPr>
            <a:spLocks noChangeArrowheads="1"/>
          </p:cNvSpPr>
          <p:nvPr/>
        </p:nvSpPr>
        <p:spPr bwMode="auto">
          <a:xfrm>
            <a:off x="3543300" y="5413375"/>
            <a:ext cx="2362200" cy="8302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Картинный материал, опорные картинки и схемы</a:t>
            </a:r>
          </a:p>
          <a:p>
            <a:pPr algn="ctr"/>
            <a:r>
              <a:rPr lang="ru-RU" sz="1200">
                <a:latin typeface="Calibri" pitchFamily="34" charset="0"/>
              </a:rPr>
              <a:t> для палачиковых  игр и упражнений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94350" y="136530"/>
            <a:ext cx="6721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Модернизация развивающей среды</a:t>
            </a:r>
          </a:p>
        </p:txBody>
      </p:sp>
      <p:sp>
        <p:nvSpPr>
          <p:cNvPr id="23557" name="Прямоугольник 31"/>
          <p:cNvSpPr>
            <a:spLocks noChangeArrowheads="1"/>
          </p:cNvSpPr>
          <p:nvPr/>
        </p:nvSpPr>
        <p:spPr bwMode="auto">
          <a:xfrm>
            <a:off x="250825" y="4508500"/>
            <a:ext cx="2695575" cy="27781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Специальные панно и доски</a:t>
            </a:r>
          </a:p>
        </p:txBody>
      </p:sp>
      <p:pic>
        <p:nvPicPr>
          <p:cNvPr id="2355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4563" y="788988"/>
            <a:ext cx="15240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800100"/>
            <a:ext cx="14208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708232">
            <a:off x="5816600" y="925513"/>
            <a:ext cx="1508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923370">
            <a:off x="2479675" y="1076325"/>
            <a:ext cx="118903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Рисунок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4553023">
            <a:off x="7015957" y="1259681"/>
            <a:ext cx="142875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Рисунок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506126">
            <a:off x="1555750" y="1538288"/>
            <a:ext cx="1517650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Рисунок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35125" y="3017838"/>
            <a:ext cx="155575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Рисунок 1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375" y="2597150"/>
            <a:ext cx="150653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Рисунок 1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75380">
            <a:off x="7508875" y="3049588"/>
            <a:ext cx="127476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Рисунок 15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1183965">
            <a:off x="5943600" y="2987675"/>
            <a:ext cx="163353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Рисунок 16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32188" y="3729038"/>
            <a:ext cx="2293937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a-detej0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dla-detej07</Template>
  <TotalTime>1136</TotalTime>
  <Words>650</Words>
  <Application>Microsoft Office PowerPoint</Application>
  <PresentationFormat>Экран (4:3)</PresentationFormat>
  <Paragraphs>109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dla-detej07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Познавательное развитие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Новый</dc:creator>
  <cp:lastModifiedBy>User</cp:lastModifiedBy>
  <cp:revision>100</cp:revision>
  <dcterms:created xsi:type="dcterms:W3CDTF">2017-04-18T17:43:39Z</dcterms:created>
  <dcterms:modified xsi:type="dcterms:W3CDTF">2021-05-24T15:18:46Z</dcterms:modified>
</cp:coreProperties>
</file>