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26"/>
  </p:notesMasterIdLst>
  <p:sldIdLst>
    <p:sldId id="273" r:id="rId2"/>
    <p:sldId id="274" r:id="rId3"/>
    <p:sldId id="275" r:id="rId4"/>
    <p:sldId id="276" r:id="rId5"/>
    <p:sldId id="277" r:id="rId6"/>
    <p:sldId id="278" r:id="rId7"/>
    <p:sldId id="279" r:id="rId8"/>
    <p:sldId id="281" r:id="rId9"/>
    <p:sldId id="280" r:id="rId10"/>
    <p:sldId id="256" r:id="rId11"/>
    <p:sldId id="262" r:id="rId12"/>
    <p:sldId id="257" r:id="rId13"/>
    <p:sldId id="258" r:id="rId14"/>
    <p:sldId id="259" r:id="rId15"/>
    <p:sldId id="266" r:id="rId16"/>
    <p:sldId id="264" r:id="rId17"/>
    <p:sldId id="263" r:id="rId18"/>
    <p:sldId id="265" r:id="rId19"/>
    <p:sldId id="267" r:id="rId20"/>
    <p:sldId id="269" r:id="rId21"/>
    <p:sldId id="270" r:id="rId22"/>
    <p:sldId id="271" r:id="rId23"/>
    <p:sldId id="272" r:id="rId24"/>
    <p:sldId id="282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1A9D"/>
    <a:srgbClr val="990099"/>
    <a:srgbClr val="0000FF"/>
    <a:srgbClr val="99CC00"/>
    <a:srgbClr val="33CC33"/>
    <a:srgbClr val="0099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D80967-A82B-4A30-81FF-5408F5D34864}" type="datetimeFigureOut">
              <a:rPr lang="ru-RU" smtClean="0"/>
              <a:t>07.02.2021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7ACE5E-146E-48AC-A422-1ABA2A6719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9297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7ACE5E-146E-48AC-A422-1ABA2A67195D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26055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7ACE5E-146E-48AC-A422-1ABA2A67195D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6866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07.02.2021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png"/><Relationship Id="rId7" Type="http://schemas.openxmlformats.org/officeDocument/2006/relationships/slide" Target="slide19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slide" Target="slide20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slide" Target="slide21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png"/><Relationship Id="rId7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2.xml"/><Relationship Id="rId5" Type="http://schemas.openxmlformats.org/officeDocument/2006/relationships/image" Target="../media/image28.png"/><Relationship Id="rId10" Type="http://schemas.openxmlformats.org/officeDocument/2006/relationships/image" Target="../media/image31.png"/><Relationship Id="rId4" Type="http://schemas.openxmlformats.org/officeDocument/2006/relationships/image" Target="../media/image27.png"/><Relationship Id="rId9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13" Type="http://schemas.openxmlformats.org/officeDocument/2006/relationships/image" Target="../media/image36.png"/><Relationship Id="rId3" Type="http://schemas.openxmlformats.org/officeDocument/2006/relationships/image" Target="../media/image14.png"/><Relationship Id="rId7" Type="http://schemas.openxmlformats.org/officeDocument/2006/relationships/image" Target="../media/image11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4.png"/><Relationship Id="rId5" Type="http://schemas.openxmlformats.org/officeDocument/2006/relationships/image" Target="../media/image32.png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slide" Target="slide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slide" Target="slide13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4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slide" Target="slide15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41.png"/><Relationship Id="rId7" Type="http://schemas.openxmlformats.org/officeDocument/2006/relationships/image" Target="../media/image3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0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39.png"/><Relationship Id="rId10" Type="http://schemas.openxmlformats.org/officeDocument/2006/relationships/slide" Target="slide17.xml"/><Relationship Id="rId4" Type="http://schemas.openxmlformats.org/officeDocument/2006/relationships/image" Target="../media/image41.png"/><Relationship Id="rId9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19672" y="1484784"/>
            <a:ext cx="5616624" cy="18261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tabLst>
                <a:tab pos="2459990" algn="l"/>
              </a:tabLst>
            </a:pPr>
            <a:r>
              <a:rPr lang="ru-RU" sz="2400" b="1" dirty="0" smtClean="0">
                <a:latin typeface="Times New Roman"/>
                <a:ea typeface="Calibri"/>
                <a:cs typeface="Cordia New"/>
              </a:rPr>
              <a:t>          Мастер-класс </a:t>
            </a:r>
            <a:r>
              <a:rPr lang="ru-RU" sz="2400" b="1" dirty="0">
                <a:latin typeface="Times New Roman"/>
                <a:ea typeface="Calibri"/>
                <a:cs typeface="Cordia New"/>
              </a:rPr>
              <a:t>для педагогов</a:t>
            </a:r>
            <a:endParaRPr lang="ru-RU" sz="2400" dirty="0">
              <a:ea typeface="Calibri"/>
              <a:cs typeface="Cordia New"/>
            </a:endParaRPr>
          </a:p>
          <a:p>
            <a:pPr algn="ctr">
              <a:spcAft>
                <a:spcPts val="1000"/>
              </a:spcAft>
              <a:tabLst>
                <a:tab pos="2390775" algn="l"/>
              </a:tabLst>
            </a:pPr>
            <a:r>
              <a:rPr lang="ru-RU" sz="2400" dirty="0">
                <a:latin typeface="Times New Roman"/>
                <a:ea typeface="Calibri"/>
                <a:cs typeface="Cordia New"/>
              </a:rPr>
              <a:t>Мультимедийная </a:t>
            </a:r>
            <a:r>
              <a:rPr lang="ru-RU" sz="2400" dirty="0" err="1">
                <a:latin typeface="Times New Roman"/>
                <a:ea typeface="Calibri"/>
                <a:cs typeface="Cordia New"/>
              </a:rPr>
              <a:t>квест</a:t>
            </a:r>
            <a:r>
              <a:rPr lang="ru-RU" sz="2400" dirty="0">
                <a:latin typeface="Times New Roman"/>
                <a:ea typeface="Calibri"/>
                <a:cs typeface="Cordia New"/>
              </a:rPr>
              <a:t>-презентация </a:t>
            </a:r>
            <a:endParaRPr lang="ru-RU" sz="2400" dirty="0" smtClean="0">
              <a:latin typeface="Times New Roman"/>
              <a:ea typeface="Calibri"/>
              <a:cs typeface="Cordia New"/>
            </a:endParaRPr>
          </a:p>
          <a:p>
            <a:pPr algn="ctr">
              <a:spcAft>
                <a:spcPts val="1000"/>
              </a:spcAft>
              <a:tabLst>
                <a:tab pos="2390775" algn="l"/>
              </a:tabLst>
            </a:pPr>
            <a:r>
              <a:rPr lang="ru-RU" sz="2400" dirty="0" smtClean="0">
                <a:latin typeface="Times New Roman"/>
                <a:ea typeface="Calibri"/>
                <a:cs typeface="Cordia New"/>
              </a:rPr>
              <a:t>для </a:t>
            </a:r>
            <a:r>
              <a:rPr lang="ru-RU" sz="2400" dirty="0">
                <a:latin typeface="Times New Roman"/>
                <a:ea typeface="Calibri"/>
                <a:cs typeface="Cordia New"/>
              </a:rPr>
              <a:t>детей раннего возраста по сказке </a:t>
            </a:r>
            <a:r>
              <a:rPr lang="ru-RU" sz="2400" b="1" dirty="0">
                <a:latin typeface="Times New Roman"/>
                <a:ea typeface="Calibri"/>
                <a:cs typeface="Cordia New"/>
              </a:rPr>
              <a:t>«Теремок»</a:t>
            </a:r>
            <a:endParaRPr lang="ru-RU" sz="2400" b="1" dirty="0">
              <a:ea typeface="Calibri"/>
              <a:cs typeface="Cordia New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211960" y="4221088"/>
            <a:ext cx="426091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Подготовила: Горлова Елена Николаевна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 algn="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первой младшей группы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структурное подразделение детский сад</a:t>
            </a:r>
          </a:p>
          <a:p>
            <a:pPr algn="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ГБОУ СОШ с. Георгиевка</a:t>
            </a:r>
          </a:p>
        </p:txBody>
      </p:sp>
    </p:spTree>
    <p:extLst>
      <p:ext uri="{BB962C8B-B14F-4D97-AF65-F5344CB8AC3E}">
        <p14:creationId xmlns:p14="http://schemas.microsoft.com/office/powerpoint/2010/main" val="2229399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dn1.ozone.ru/s3/multimedia-0/600750690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4" t="4857" r="6914" b="3870"/>
          <a:stretch/>
        </p:blipFill>
        <p:spPr bwMode="auto">
          <a:xfrm>
            <a:off x="25330" y="-4396"/>
            <a:ext cx="6490886" cy="687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516216" y="908720"/>
            <a:ext cx="262778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ГБОУ СОШ  </a:t>
            </a: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с. Георгиевка структурное подразделение детский сад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 Горлова Елена Николаевна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0596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0" y="260648"/>
            <a:ext cx="4331243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Квест информация:</a:t>
            </a:r>
          </a:p>
          <a:p>
            <a:r>
              <a:rPr lang="ru-RU" sz="2400" dirty="0" smtClean="0"/>
              <a:t> </a:t>
            </a:r>
            <a:r>
              <a:rPr lang="ru-RU" sz="2200" dirty="0" smtClean="0">
                <a:cs typeface="Times New Roman" panose="02020603050405020304" pitchFamily="18" charset="0"/>
              </a:rPr>
              <a:t>Необходимо ответить на поставленные вопросы, путем выбора соответствующей картинки. При правильном ответе картинка переместится. При неправильных ответах картинки исчезают. Есть только один  верный вариант ответа. </a:t>
            </a:r>
          </a:p>
          <a:p>
            <a:r>
              <a:rPr lang="ru-RU" sz="2200" dirty="0" smtClean="0">
                <a:cs typeface="Times New Roman" panose="02020603050405020304" pitchFamily="18" charset="0"/>
              </a:rPr>
              <a:t>Если ребенок затрудняется ответить в выборе и это ведет к нежеланию выполнять задания, то можно воспользоваться подсказкой для мотивации успешного выполнения задания. Подсказку можно посмотреть , пройдя по ссылке.</a:t>
            </a:r>
            <a:endParaRPr lang="ru-RU" sz="22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24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35896" y="1014629"/>
            <a:ext cx="39135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n>
                  <a:solidFill>
                    <a:srgbClr val="E61A9D"/>
                  </a:solidFill>
                </a:ln>
                <a:solidFill>
                  <a:srgbClr val="E61A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 первый прибежал в теремок? 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3517032" y="892289"/>
            <a:ext cx="4032448" cy="84406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7765503" y="0"/>
            <a:ext cx="1368153" cy="687185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5151797" y="1314320"/>
            <a:ext cx="762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3758493" y="430623"/>
            <a:ext cx="2786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cs typeface="Aharoni" panose="02010803020104030203" pitchFamily="2" charset="-79"/>
              </a:rPr>
              <a:t>Вопрос 1</a:t>
            </a:r>
            <a:endParaRPr lang="ru-RU" sz="2400" dirty="0">
              <a:ln>
                <a:solidFill>
                  <a:srgbClr val="FFFF00"/>
                </a:solidFill>
              </a:ln>
              <a:solidFill>
                <a:srgbClr val="FFFF00"/>
              </a:solidFill>
              <a:cs typeface="Aharoni" panose="02010803020104030203" pitchFamily="2" charset="-79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9035" y="4149080"/>
            <a:ext cx="1096963" cy="17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4580" y="2286476"/>
            <a:ext cx="1285875" cy="148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1440" y="289876"/>
            <a:ext cx="1232560" cy="1472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Управляющая кнопка: далее 5">
            <a:hlinkClick r:id="rId6" action="ppaction://hlinksldjump" highlightClick="1"/>
          </p:cNvPr>
          <p:cNvSpPr/>
          <p:nvPr/>
        </p:nvSpPr>
        <p:spPr>
          <a:xfrm>
            <a:off x="8145488" y="6237312"/>
            <a:ext cx="504056" cy="356269"/>
          </a:xfrm>
          <a:prstGeom prst="actionButtonForwardNex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1873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2.22222E-6 L -0.65972 0.2393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986" y="1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4" y="20782"/>
            <a:ext cx="9134764" cy="6851073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3984639" y="960377"/>
            <a:ext cx="34860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n>
                  <a:solidFill>
                    <a:srgbClr val="E61A9D"/>
                  </a:solidFill>
                </a:ln>
                <a:solidFill>
                  <a:srgbClr val="E61A9D"/>
                </a:solidFill>
                <a:cs typeface="Aharoni" panose="02010803020104030203" pitchFamily="2" charset="-79"/>
              </a:rPr>
              <a:t>Кто </a:t>
            </a:r>
            <a:r>
              <a:rPr lang="ru-RU" sz="2000" dirty="0" smtClean="0">
                <a:ln>
                  <a:solidFill>
                    <a:srgbClr val="E61A9D"/>
                  </a:solidFill>
                </a:ln>
                <a:solidFill>
                  <a:srgbClr val="E61A9D"/>
                </a:solidFill>
                <a:cs typeface="Aharoni" panose="02010803020104030203" pitchFamily="2" charset="-79"/>
              </a:rPr>
              <a:t>после  мышки </a:t>
            </a:r>
            <a:r>
              <a:rPr lang="ru-RU" sz="2000" dirty="0">
                <a:ln>
                  <a:solidFill>
                    <a:srgbClr val="E61A9D"/>
                  </a:solidFill>
                </a:ln>
                <a:solidFill>
                  <a:srgbClr val="E61A9D"/>
                </a:solidFill>
                <a:cs typeface="Aharoni" panose="02010803020104030203" pitchFamily="2" charset="-79"/>
              </a:rPr>
              <a:t>прискакал к </a:t>
            </a:r>
            <a:r>
              <a:rPr lang="ru-RU" sz="2000" dirty="0" smtClean="0">
                <a:ln>
                  <a:solidFill>
                    <a:srgbClr val="E61A9D"/>
                  </a:solidFill>
                </a:ln>
                <a:solidFill>
                  <a:srgbClr val="E61A9D"/>
                </a:solidFill>
                <a:cs typeface="Aharoni" panose="02010803020104030203" pitchFamily="2" charset="-79"/>
              </a:rPr>
              <a:t>теремку</a:t>
            </a:r>
            <a:r>
              <a:rPr lang="ru-RU" sz="2000" dirty="0">
                <a:ln>
                  <a:solidFill>
                    <a:srgbClr val="E61A9D"/>
                  </a:solidFill>
                </a:ln>
                <a:solidFill>
                  <a:srgbClr val="E61A9D"/>
                </a:solidFill>
                <a:cs typeface="Aharoni" panose="02010803020104030203" pitchFamily="2" charset="-79"/>
              </a:rPr>
              <a:t>? 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3851920" y="972370"/>
            <a:ext cx="3616685" cy="83676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7765503" y="0"/>
            <a:ext cx="1368153" cy="687185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5151797" y="1314320"/>
            <a:ext cx="762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4345662" y="337631"/>
            <a:ext cx="2786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cs typeface="Aharoni" panose="02010803020104030203" pitchFamily="2" charset="-79"/>
              </a:rPr>
              <a:t>Вопрос </a:t>
            </a:r>
            <a:r>
              <a:rPr lang="ru-RU" sz="24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cs typeface="Aharoni" panose="02010803020104030203" pitchFamily="2" charset="-79"/>
              </a:rPr>
              <a:t>2</a:t>
            </a:r>
          </a:p>
        </p:txBody>
      </p:sp>
      <p:pic>
        <p:nvPicPr>
          <p:cNvPr id="13" name="Рисунок 12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296" b="52041" l="15689" r="38903">
                        <a14:foregroundMark x1="23852" y1="27551" x2="23852" y2="27551"/>
                        <a14:foregroundMark x1="20918" y1="49235" x2="20918" y2="49235"/>
                        <a14:foregroundMark x1="23724" y1="27296" x2="23724" y2="27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37" t="26095" r="60956" b="47211"/>
          <a:stretch/>
        </p:blipFill>
        <p:spPr bwMode="auto">
          <a:xfrm>
            <a:off x="7779522" y="188640"/>
            <a:ext cx="1250038" cy="16456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0059" y="2418604"/>
            <a:ext cx="1099506" cy="1731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968" y="4581128"/>
            <a:ext cx="1287688" cy="1480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Управляющая кнопка: далее 6">
            <a:hlinkClick r:id="rId7" action="ppaction://hlinksldjump" highlightClick="1"/>
          </p:cNvPr>
          <p:cNvSpPr/>
          <p:nvPr/>
        </p:nvSpPr>
        <p:spPr>
          <a:xfrm>
            <a:off x="8080505" y="6351446"/>
            <a:ext cx="648072" cy="409455"/>
          </a:xfrm>
          <a:prstGeom prst="actionButtonForwardNex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204864"/>
            <a:ext cx="610145" cy="728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1012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07407E-6 L -0.73542 -0.191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771" y="-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05"/>
            <a:ext cx="9189627" cy="6850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7826564" y="-22270"/>
            <a:ext cx="1317436" cy="688027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731" y="794321"/>
            <a:ext cx="4060825" cy="1059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887351" y="314253"/>
            <a:ext cx="1359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Вопрос 3</a:t>
            </a:r>
            <a:endParaRPr lang="ru-RU" sz="2400" dirty="0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563888" y="908720"/>
            <a:ext cx="40296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n>
                  <a:solidFill>
                    <a:srgbClr val="E61A9D"/>
                  </a:solidFill>
                </a:ln>
                <a:solidFill>
                  <a:srgbClr val="E61A9D"/>
                </a:solidFill>
              </a:rPr>
              <a:t>Кто прибежал к теремку </a:t>
            </a:r>
            <a:r>
              <a:rPr lang="ru-RU" dirty="0" smtClean="0">
                <a:ln>
                  <a:solidFill>
                    <a:srgbClr val="E61A9D"/>
                  </a:solidFill>
                </a:ln>
                <a:solidFill>
                  <a:srgbClr val="E61A9D"/>
                </a:solidFill>
              </a:rPr>
              <a:t>после  лягушки? </a:t>
            </a:r>
            <a:endParaRPr lang="ru-RU" dirty="0">
              <a:ln>
                <a:solidFill>
                  <a:srgbClr val="E61A9D"/>
                </a:solidFill>
              </a:ln>
              <a:solidFill>
                <a:srgbClr val="E61A9D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564" y="2576537"/>
            <a:ext cx="1317436" cy="164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394" y="4581128"/>
            <a:ext cx="1231900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6800" y="305690"/>
            <a:ext cx="1096963" cy="17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Управляющая кнопка: далее 5">
            <a:hlinkClick r:id="rId7" action="ppaction://hlinksldjump" highlightClick="1"/>
          </p:cNvPr>
          <p:cNvSpPr/>
          <p:nvPr/>
        </p:nvSpPr>
        <p:spPr>
          <a:xfrm>
            <a:off x="8172400" y="6270345"/>
            <a:ext cx="648072" cy="404664"/>
          </a:xfrm>
          <a:prstGeom prst="actionButtonForwardNex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213793"/>
            <a:ext cx="609600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003" y="3502916"/>
            <a:ext cx="667725" cy="769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99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33333E-6 L -0.5934 0.3921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70" y="1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05"/>
            <a:ext cx="9189627" cy="6850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7826564" y="-22270"/>
            <a:ext cx="1317436" cy="688027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731" y="794321"/>
            <a:ext cx="4060825" cy="1059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887351" y="314253"/>
            <a:ext cx="1359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Вопрос 4</a:t>
            </a:r>
            <a:endParaRPr lang="ru-RU" sz="2400" dirty="0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563888" y="908720"/>
            <a:ext cx="40296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n>
                  <a:solidFill>
                    <a:srgbClr val="E61A9D"/>
                  </a:solidFill>
                </a:ln>
                <a:solidFill>
                  <a:srgbClr val="E61A9D"/>
                </a:solidFill>
              </a:rPr>
              <a:t>Кто прибежал к теремку </a:t>
            </a:r>
            <a:r>
              <a:rPr lang="ru-RU" dirty="0" smtClean="0">
                <a:ln>
                  <a:solidFill>
                    <a:srgbClr val="E61A9D"/>
                  </a:solidFill>
                </a:ln>
                <a:solidFill>
                  <a:srgbClr val="E61A9D"/>
                </a:solidFill>
              </a:rPr>
              <a:t>после  зайчика? </a:t>
            </a:r>
            <a:endParaRPr lang="ru-RU" dirty="0">
              <a:ln>
                <a:solidFill>
                  <a:srgbClr val="E61A9D"/>
                </a:solidFill>
              </a:ln>
              <a:solidFill>
                <a:srgbClr val="E61A9D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394" y="2204864"/>
            <a:ext cx="1317436" cy="164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331" y="4509120"/>
            <a:ext cx="1231900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6800" y="122130"/>
            <a:ext cx="1096963" cy="17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Управляющая кнопка: далее 3">
            <a:hlinkClick r:id="rId7" action="ppaction://hlinksldjump" highlightClick="1"/>
          </p:cNvPr>
          <p:cNvSpPr/>
          <p:nvPr/>
        </p:nvSpPr>
        <p:spPr>
          <a:xfrm>
            <a:off x="8172400" y="6381328"/>
            <a:ext cx="576064" cy="288032"/>
          </a:xfrm>
          <a:prstGeom prst="actionButtonForwardNex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204864"/>
            <a:ext cx="609600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834" y="3478831"/>
            <a:ext cx="639763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063" y="3478831"/>
            <a:ext cx="471563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7013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4.81481E-6 L -0.74444 0.3210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222" y="1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0" y="53353"/>
            <a:ext cx="9105825" cy="6829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3957592" y="766132"/>
            <a:ext cx="3294620" cy="90822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067944" y="304467"/>
            <a:ext cx="201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cs typeface="Times New Roman" panose="02020603050405020304" pitchFamily="18" charset="0"/>
              </a:rPr>
              <a:t>Вопрос 5</a:t>
            </a:r>
            <a:endParaRPr lang="ru-RU" sz="2400" dirty="0">
              <a:ln>
                <a:solidFill>
                  <a:srgbClr val="FFFF00"/>
                </a:solidFill>
              </a:ln>
              <a:solidFill>
                <a:srgbClr val="FFFF00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711864" y="28631"/>
            <a:ext cx="1432135" cy="674136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474" y="4221088"/>
            <a:ext cx="1524000" cy="187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963063" y="766132"/>
            <a:ext cx="3195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>
                  <a:solidFill>
                    <a:srgbClr val="E61A9D"/>
                  </a:solidFill>
                </a:ln>
                <a:solidFill>
                  <a:srgbClr val="E61A9D"/>
                </a:solidFill>
              </a:rPr>
              <a:t>Кто после лисички пришел жить в теремок?</a:t>
            </a:r>
            <a:endParaRPr lang="ru-RU" dirty="0">
              <a:ln>
                <a:solidFill>
                  <a:srgbClr val="E61A9D"/>
                </a:solidFill>
              </a:ln>
              <a:solidFill>
                <a:srgbClr val="E61A9D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3249" y="28631"/>
            <a:ext cx="1249363" cy="165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9574" y="1988840"/>
            <a:ext cx="1384300" cy="172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Управляющая кнопка: далее 1">
            <a:hlinkClick r:id="rId6" action="ppaction://hlinksldjump" highlightClick="1"/>
          </p:cNvPr>
          <p:cNvSpPr/>
          <p:nvPr/>
        </p:nvSpPr>
        <p:spPr>
          <a:xfrm>
            <a:off x="8172400" y="6381328"/>
            <a:ext cx="576064" cy="288032"/>
          </a:xfrm>
          <a:prstGeom prst="actionButtonForwardNex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144964"/>
            <a:ext cx="609600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8779" y="3495168"/>
            <a:ext cx="642937" cy="740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9" y="3413202"/>
            <a:ext cx="492720" cy="783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387" y="4869160"/>
            <a:ext cx="597279" cy="790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5026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7.40741E-7 L -0.59652 0.3363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826" y="1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7710126" y="-22270"/>
            <a:ext cx="1433873" cy="688027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00"/>
              </a:solidFill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862704"/>
            <a:ext cx="4060825" cy="1059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814" y="4365104"/>
            <a:ext cx="1385507" cy="1728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127" y="188640"/>
            <a:ext cx="1526396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07904" y="379837"/>
            <a:ext cx="1382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Вопрос6</a:t>
            </a:r>
            <a:endParaRPr lang="ru-RU" sz="2400" dirty="0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09646" y="1073049"/>
            <a:ext cx="3937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n>
                  <a:solidFill>
                    <a:srgbClr val="E61A9D"/>
                  </a:solidFill>
                </a:ln>
                <a:solidFill>
                  <a:srgbClr val="E61A9D"/>
                </a:solidFill>
              </a:rPr>
              <a:t>Кто не поместился в теремок ?</a:t>
            </a:r>
            <a:endParaRPr lang="ru-RU" sz="2000" dirty="0">
              <a:ln>
                <a:solidFill>
                  <a:srgbClr val="E61A9D"/>
                </a:solidFill>
              </a:ln>
              <a:solidFill>
                <a:srgbClr val="E61A9D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43" y="2514787"/>
            <a:ext cx="1096963" cy="17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Управляющая кнопка: далее 8">
            <a:hlinkClick r:id="rId8" action="ppaction://hlinksldjump" highlightClick="1"/>
          </p:cNvPr>
          <p:cNvSpPr/>
          <p:nvPr/>
        </p:nvSpPr>
        <p:spPr>
          <a:xfrm>
            <a:off x="8024527" y="6339617"/>
            <a:ext cx="720080" cy="288032"/>
          </a:xfrm>
          <a:prstGeom prst="actionButtonForwardNex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204864"/>
            <a:ext cx="609600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965" y="3564558"/>
            <a:ext cx="639763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460937"/>
            <a:ext cx="487363" cy="78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965" y="4874624"/>
            <a:ext cx="538670" cy="709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329" y="4874624"/>
            <a:ext cx="590656" cy="738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3187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111E-6 L -0.31632 0.483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16" y="24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307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616" y="4149080"/>
            <a:ext cx="711799" cy="84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Управляющая кнопка: далее 1">
            <a:hlinkClick r:id="rId4" action="ppaction://hlinksldjump" highlightClick="1"/>
          </p:cNvPr>
          <p:cNvSpPr/>
          <p:nvPr/>
        </p:nvSpPr>
        <p:spPr>
          <a:xfrm>
            <a:off x="7740352" y="6112652"/>
            <a:ext cx="504056" cy="432048"/>
          </a:xfrm>
          <a:prstGeom prst="actionButtonForwardNex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188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100" y="3890366"/>
            <a:ext cx="711799" cy="84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868" y="4581128"/>
            <a:ext cx="700854" cy="807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Управляющая кнопка: далее 1">
            <a:hlinkClick r:id="rId5" action="ppaction://hlinksldjump" highlightClick="1"/>
          </p:cNvPr>
          <p:cNvSpPr/>
          <p:nvPr/>
        </p:nvSpPr>
        <p:spPr>
          <a:xfrm>
            <a:off x="7884368" y="6237312"/>
            <a:ext cx="432048" cy="360040"/>
          </a:xfrm>
          <a:prstGeom prst="actionButtonForwardNex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372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620688"/>
            <a:ext cx="8640960" cy="40472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Цель: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Познакомить педагогов с опытом использования мультимедийных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квест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-презентаций в работе с детьми раннего возраста.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-сформировать представления о мультимедийных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квест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-презентациях  в детском саду;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 конкретизировать представления педагогов о принципах организации и содержании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квест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-презентации  игры;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-стимулировать внедрение современных информационных технологий в образовательно-воспитательный процесс педагогов;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демонстрация мультимедийной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квест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-презентации «Теремок».</a:t>
            </a:r>
            <a:endParaRPr lang="ru-RU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2782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4800" y="4788398"/>
            <a:ext cx="825805" cy="1303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717" y="3921854"/>
            <a:ext cx="711799" cy="84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1" y="4367602"/>
            <a:ext cx="700854" cy="807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Управляющая кнопка: далее 1">
            <a:hlinkClick r:id="rId6" action="ppaction://hlinksldjump" highlightClick="1"/>
          </p:cNvPr>
          <p:cNvSpPr/>
          <p:nvPr/>
        </p:nvSpPr>
        <p:spPr>
          <a:xfrm>
            <a:off x="8172400" y="6237312"/>
            <a:ext cx="432048" cy="432048"/>
          </a:xfrm>
          <a:prstGeom prst="actionButtonForwardNex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6356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745" y="4220661"/>
            <a:ext cx="825805" cy="1303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0726" y="4509120"/>
            <a:ext cx="1129732" cy="1494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9232" y="3735792"/>
            <a:ext cx="711799" cy="84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710" y="4220661"/>
            <a:ext cx="700854" cy="807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Управляющая кнопка: далее 1">
            <a:hlinkClick r:id="rId7" action="ppaction://hlinksldjump" highlightClick="1"/>
          </p:cNvPr>
          <p:cNvSpPr/>
          <p:nvPr/>
        </p:nvSpPr>
        <p:spPr>
          <a:xfrm>
            <a:off x="7812360" y="6381328"/>
            <a:ext cx="576064" cy="360040"/>
          </a:xfrm>
          <a:prstGeom prst="actionButtonForwardNex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8909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5682" y="4725145"/>
            <a:ext cx="1303268" cy="1630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529" y="4055648"/>
            <a:ext cx="825805" cy="1303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603" y="4458513"/>
            <a:ext cx="1129732" cy="1494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717" y="3607018"/>
            <a:ext cx="711799" cy="84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301" y="4123341"/>
            <a:ext cx="700854" cy="807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Управляющая кнопка: далее 1">
            <a:hlinkClick r:id="rId8" action="ppaction://hlinksldjump" highlightClick="1"/>
          </p:cNvPr>
          <p:cNvSpPr/>
          <p:nvPr/>
        </p:nvSpPr>
        <p:spPr>
          <a:xfrm>
            <a:off x="8172400" y="6309320"/>
            <a:ext cx="360040" cy="360040"/>
          </a:xfrm>
          <a:prstGeom prst="actionButtonForwardNex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223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2175" y="4863081"/>
            <a:ext cx="1213207" cy="1517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673" y="3967285"/>
            <a:ext cx="825805" cy="1303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225" y="2240804"/>
            <a:ext cx="1746775" cy="2145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976" y="4203540"/>
            <a:ext cx="1129732" cy="1494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717" y="3542591"/>
            <a:ext cx="711799" cy="84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079" y="4004323"/>
            <a:ext cx="700854" cy="807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Управляющая кнопка: далее 1">
            <a:hlinkClick r:id="rId10" action="ppaction://hlinksldjump" highlightClick="1"/>
          </p:cNvPr>
          <p:cNvSpPr/>
          <p:nvPr/>
        </p:nvSpPr>
        <p:spPr>
          <a:xfrm>
            <a:off x="8265382" y="6249939"/>
            <a:ext cx="473996" cy="409708"/>
          </a:xfrm>
          <a:prstGeom prst="actionButtonForwardNex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7788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5924" y="2348880"/>
            <a:ext cx="8640960" cy="8737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4800" b="1" i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СПАСИБО ЗА ВНИМАНИЕ!</a:t>
            </a:r>
            <a:endParaRPr lang="ru-RU" sz="4800" b="1" i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5336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856984" cy="5093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7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Квест</a:t>
            </a:r>
            <a:r>
              <a:rPr lang="ru-RU" sz="17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1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это форма взаимодействия педагога и детей, которая способствует формированию умений решать определенные задачи на основе выбора вариантов, через реализацию определенного сюжета. С помощью такой игры можно достичь образовательных </a:t>
            </a:r>
            <a:r>
              <a:rPr lang="ru-RU" sz="17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целей</a:t>
            </a:r>
            <a:r>
              <a:rPr lang="ru-RU" sz="1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реализовать проектную и игровую деятельность, познакомить с новой информацией, закрепить имеющиеся знания, отработать на практике умения детей. Таким образом, детские </a:t>
            </a:r>
            <a:r>
              <a:rPr lang="ru-RU" sz="17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квесты</a:t>
            </a:r>
            <a:r>
              <a:rPr lang="ru-RU" sz="1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помогают реализовать следующие </a:t>
            </a:r>
            <a:r>
              <a:rPr lang="ru-RU" sz="1700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</a:t>
            </a:r>
            <a:r>
              <a:rPr lang="ru-RU" sz="1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7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 </a:t>
            </a:r>
            <a:r>
              <a:rPr lang="ru-RU" sz="17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воспитательные</a:t>
            </a:r>
            <a:r>
              <a:rPr lang="ru-RU" sz="1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формируют навыки взаимодействия со сверстниками, доброжелательность, взаимопомощь и другие;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7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 </a:t>
            </a:r>
            <a:r>
              <a:rPr lang="ru-RU" sz="17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образовательные</a:t>
            </a:r>
            <a:r>
              <a:rPr lang="ru-RU" sz="1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- участники усваивают новые знания и закрепляют имеющиеся;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7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17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развивающие</a:t>
            </a:r>
            <a:r>
              <a:rPr lang="ru-RU" sz="1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в процессе игры происходит повышение образовательной мотивации, развитие творческих способностей и индивидуальных положительных психологических качеств, формирование исследовательских навыков, самореализация детей;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7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 </a:t>
            </a:r>
            <a:r>
              <a:rPr lang="ru-RU" sz="17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коррекционные</a:t>
            </a:r>
            <a:r>
              <a:rPr lang="ru-RU" sz="1700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-</a:t>
            </a:r>
            <a:r>
              <a:rPr lang="ru-RU" sz="1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интересный сюжет, нестандартный подход к проведению заставляют ребенка думать, искать выход из сложной ситуации, а это, в свою очередь, развивает логику, сообразительность, учит малышей  взаимодействовать и общаться с другими участниками.</a:t>
            </a:r>
            <a:endParaRPr lang="ru-RU" sz="17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06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404664"/>
            <a:ext cx="9036496" cy="4556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сравнению с традиционными формами обучения детей раннего возраста, мультимедийный способ подачи информации обладает рядом преимуществ: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предъявление информации на экране компьютера в игровой форме вызывает у детей стремление к деятельности с ним;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компьютер несёт в себе образный тип информации, понятный детям младшего дошкольного возраста; движения, звук, мультипликация надолго удерживают внимание ребёнка;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компьютер позволяет моделировать такие ситуации, которые нельзя увидеть в повседневной жизни (появление животных на фоне природы, рост растений, другие необычные эффекты);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повышается уровень познавательных возможностей;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реализуется индивидуальное обучение.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141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2197698"/>
              </p:ext>
            </p:extLst>
          </p:nvPr>
        </p:nvGraphicFramePr>
        <p:xfrm>
          <a:off x="179512" y="116632"/>
          <a:ext cx="8856984" cy="6552728"/>
        </p:xfrm>
        <a:graphic>
          <a:graphicData uri="http://schemas.openxmlformats.org/drawingml/2006/table">
            <a:tbl>
              <a:tblPr firstRow="1" firstCol="1" bandRow="1"/>
              <a:tblGrid>
                <a:gridCol w="5764324"/>
                <a:gridCol w="3092660"/>
              </a:tblGrid>
              <a:tr h="336683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 этап подготовительный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955" marR="499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175981">
                <a:tc>
                  <a:txBody>
                    <a:bodyPr/>
                    <a:lstStyle/>
                    <a:p>
                      <a:r>
                        <a:rPr lang="ru-RU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Цель. </a:t>
                      </a: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Формировать способность детей раннего возраста понимать инструкцию и отвечать на вопросы по содержанию сказки.</a:t>
                      </a:r>
                    </a:p>
                    <a:p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Задачи:</a:t>
                      </a:r>
                      <a:endParaRPr lang="ru-RU" sz="180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напомнить детям русскую народную сказку «Теремок»;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учить слушать сказку в сопровождении мультимедийной игры;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уточнить представления детей порядке появления героев сказки (после, перед);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активизировать в речи слова;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вызвать желание проговаривать слова сказки.</a:t>
                      </a:r>
                    </a:p>
                  </a:txBody>
                  <a:tcPr marL="49955" marR="499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Определены 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цель и задачи </a:t>
                      </a: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квест 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– презентации для детей раннего возраста.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9955" marR="499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00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955" marR="499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Подборка (скачивание, сканирование и др.) электронных картинок в соответствии с содержанием квест – презентации.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9955" marR="499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3648642"/>
            <a:ext cx="4104457" cy="305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7108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6656412"/>
              </p:ext>
            </p:extLst>
          </p:nvPr>
        </p:nvGraphicFramePr>
        <p:xfrm>
          <a:off x="107504" y="116632"/>
          <a:ext cx="8856984" cy="6480720"/>
        </p:xfrm>
        <a:graphic>
          <a:graphicData uri="http://schemas.openxmlformats.org/drawingml/2006/table">
            <a:tbl>
              <a:tblPr firstRow="1" firstCol="1" bandRow="1"/>
              <a:tblGrid>
                <a:gridCol w="5314191"/>
                <a:gridCol w="3542793"/>
              </a:tblGrid>
              <a:tr h="414253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этап практический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979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 программе </a:t>
                      </a:r>
                      <a:r>
                        <a:rPr lang="ru-RU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Power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Point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создание презентации с необходимым количеством слайдов (т. е. страничек, которые будут содержать текстовую и графическую информацию).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85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Заполнение 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слайдов графической информацией, т.е. размещение картинок в соответствии с сюжетом и поставленными задачами.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9220" name="Рисунок 12" descr="Как сделать презентацию — пошаговое руководств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570" y="620688"/>
            <a:ext cx="4903282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Рисунок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90"/>
          <a:stretch>
            <a:fillRect/>
          </a:stretch>
        </p:blipFill>
        <p:spPr bwMode="auto">
          <a:xfrm>
            <a:off x="251520" y="3645024"/>
            <a:ext cx="5027568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1830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6001628"/>
              </p:ext>
            </p:extLst>
          </p:nvPr>
        </p:nvGraphicFramePr>
        <p:xfrm>
          <a:off x="395537" y="116632"/>
          <a:ext cx="8424936" cy="6624736"/>
        </p:xfrm>
        <a:graphic>
          <a:graphicData uri="http://schemas.openxmlformats.org/drawingml/2006/table">
            <a:tbl>
              <a:tblPr firstRow="1" firstCol="1" bandRow="1"/>
              <a:tblGrid>
                <a:gridCol w="5483138"/>
                <a:gridCol w="2941798"/>
              </a:tblGrid>
              <a:tr h="48233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857" marR="588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окошке «анимация» выбор путей перемещения персонажей. С помощью триггера за персонажами </a:t>
                      </a: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закрепляется 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задачи (при неправильных ответах персонажи исчезают, при правильном ответе персонаж перемещается и занимает своё место в теремке).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правом нижнем углу слайдов размещена гиперссылка на подсказку.</a:t>
                      </a:r>
                    </a:p>
                  </a:txBody>
                  <a:tcPr marL="58857" marR="588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13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857" marR="588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 помощью гиперссылки закрепляется перенос на нужный слайд. 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857" marR="588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8209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71"/>
          <a:stretch>
            <a:fillRect/>
          </a:stretch>
        </p:blipFill>
        <p:spPr bwMode="auto">
          <a:xfrm>
            <a:off x="467544" y="243408"/>
            <a:ext cx="5252481" cy="3141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Рисунок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80"/>
          <a:stretch>
            <a:fillRect/>
          </a:stretch>
        </p:blipFill>
        <p:spPr bwMode="auto">
          <a:xfrm>
            <a:off x="467544" y="3474121"/>
            <a:ext cx="5252481" cy="3076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вал 6"/>
          <p:cNvSpPr/>
          <p:nvPr/>
        </p:nvSpPr>
        <p:spPr>
          <a:xfrm>
            <a:off x="3562325" y="548680"/>
            <a:ext cx="435173" cy="2881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1907704" y="332656"/>
            <a:ext cx="504056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4283968" y="6093296"/>
            <a:ext cx="450850" cy="3159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4301385" y="2979563"/>
            <a:ext cx="450850" cy="3175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6041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1530" y="0"/>
            <a:ext cx="7520940" cy="332656"/>
          </a:xfrm>
        </p:spPr>
        <p:txBody>
          <a:bodyPr/>
          <a:lstStyle/>
          <a:p>
            <a:pPr algn="ctr"/>
            <a:r>
              <a:rPr lang="ru-RU" sz="18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этап заключительный</a:t>
            </a:r>
            <a:endParaRPr lang="ru-RU" sz="1800" b="1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1560" y="332656"/>
            <a:ext cx="77209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Разработана технологическая карта по использованию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квест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– презентации педагогами и родителями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ru-RU" sz="1600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3790022"/>
              </p:ext>
            </p:extLst>
          </p:nvPr>
        </p:nvGraphicFramePr>
        <p:xfrm>
          <a:off x="179512" y="1124744"/>
          <a:ext cx="8712968" cy="5322312"/>
        </p:xfrm>
        <a:graphic>
          <a:graphicData uri="http://schemas.openxmlformats.org/drawingml/2006/table">
            <a:tbl>
              <a:tblPr firstRow="1" firstCol="1" bandRow="1"/>
              <a:tblGrid>
                <a:gridCol w="1368152"/>
                <a:gridCol w="7344816"/>
              </a:tblGrid>
              <a:tr h="3511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Слайд 1</a:t>
                      </a:r>
                    </a:p>
                  </a:txBody>
                  <a:tcPr marL="31268" marR="312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Русская народная сказка Теремок.</a:t>
                      </a:r>
                    </a:p>
                  </a:txBody>
                  <a:tcPr marL="31268" marR="312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08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Слайд 2</a:t>
                      </a:r>
                    </a:p>
                  </a:txBody>
                  <a:tcPr marL="31268" marR="312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Квест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информация: Необходимо ответить на поставленные вопросы, путем выбора соответствующей картинки. При правильном ответе картинка переместится. При неправильных ответах картинки исчезают. Есть только один  верный вариант ответа. Если ребенок затрудняется ответить в выборе и это ведет к нежеланию выполнять задания, то можно воспользоваться подсказкой для мотивации успешного выполнения задания. Подсказку можно посмотреть , пройдя по ссылке.</a:t>
                      </a:r>
                    </a:p>
                  </a:txBody>
                  <a:tcPr marL="31268" marR="312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01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Слайд 3 ↔  9</a:t>
                      </a:r>
                    </a:p>
                  </a:txBody>
                  <a:tcPr marL="31268" marR="312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u="sng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Вопрос №1</a:t>
                      </a: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Кто первый прибежал в теремок?</a:t>
                      </a: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Из трех героев сказки нужно выбрать один правильный ответ. Для подсказки можно перейти по ссылке  на слайд №9, чтобы вернуться обратно на слайд №3 так же  можно перейти по ссылке. При  щелчке мышкой на правильный ответ картинка переместится в верхнее окошко.</a:t>
                      </a:r>
                    </a:p>
                  </a:txBody>
                  <a:tcPr marL="31268" marR="312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01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Слайд 4 ↔ 10</a:t>
                      </a:r>
                    </a:p>
                  </a:txBody>
                  <a:tcPr marL="31268" marR="312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u="sng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Вопрос № 2</a:t>
                      </a:r>
                      <a:r>
                        <a:rPr lang="ru-RU" sz="1600" kern="1200" dirty="0">
                          <a:solidFill>
                            <a:srgbClr val="E61A9D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Кто после  мышки прискакал к теремку? 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Из трех героев сказки нужно выбрать один правильный ответ. Для подсказки можно перейти по ссылке  на слайд №10, чтобы вернуться обратно на слайд №4 так же  можно перейти по ссылке. При  щелчке мышкой на правильный ответ картинка переместится в верхнее левое окошко.</a:t>
                      </a:r>
                    </a:p>
                  </a:txBody>
                  <a:tcPr marL="31268" marR="312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0731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5544928"/>
              </p:ext>
            </p:extLst>
          </p:nvPr>
        </p:nvGraphicFramePr>
        <p:xfrm>
          <a:off x="179512" y="188640"/>
          <a:ext cx="8712968" cy="6336703"/>
        </p:xfrm>
        <a:graphic>
          <a:graphicData uri="http://schemas.openxmlformats.org/drawingml/2006/table">
            <a:tbl>
              <a:tblPr firstRow="1" firstCol="1" bandRow="1"/>
              <a:tblGrid>
                <a:gridCol w="1368152"/>
                <a:gridCol w="7344816"/>
              </a:tblGrid>
              <a:tr h="15007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Слайд 5 ↔ 11</a:t>
                      </a:r>
                    </a:p>
                  </a:txBody>
                  <a:tcPr marL="27794" marR="277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u="sng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Вопрос № 3</a:t>
                      </a: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Кто прибежал к теремку после  лягушки?</a:t>
                      </a: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Из трех героев сказки нужно выбрать один правильный ответ. Для подсказки можно перейти по ссылке  на слайд №11, чтобы вернуться обратно на слайд №5  так же  можно перейти по ссылке. При  щелчке мышкой на правильный ответ картинка переместится в верхнее  правое окошко.</a:t>
                      </a:r>
                    </a:p>
                  </a:txBody>
                  <a:tcPr marL="27794" marR="277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007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Слайд 6 ↔ 12</a:t>
                      </a:r>
                    </a:p>
                  </a:txBody>
                  <a:tcPr marL="27794" marR="277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u="sng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Вопрос №4</a:t>
                      </a: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Кто прибежал к теремку после  зайчика</a:t>
                      </a: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Из трех героев сказки нужно выбрать один правильный ответ. Для подсказки можно перейти по ссылке  на слайд №12, чтобы вернуться обратно на слайд №6  так же  можно перейти по ссылке. При  щелчке мышкой на правильный ответ картинка переместится в нижнее левое окошко.</a:t>
                      </a:r>
                    </a:p>
                  </a:txBody>
                  <a:tcPr marL="27794" marR="277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007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Слайд 7 ↔ 13</a:t>
                      </a:r>
                    </a:p>
                  </a:txBody>
                  <a:tcPr marL="27794" marR="277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u="sng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Вопрос №5</a:t>
                      </a: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Кто после лисички пришел жить в теремок?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Из трех героев сказки нужно выбрать один правильный ответ. Для подсказки можно перейти по ссылке  на слайд №13, чтобы вернуться обратно на слайд №7 так же  можно перейти по ссылке. При  щелчке мышкой на правильный ответ картинка переместится в нижнее правое  окошко.</a:t>
                      </a:r>
                    </a:p>
                  </a:txBody>
                  <a:tcPr marL="27794" marR="277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72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Слайд 8 ↔ 14</a:t>
                      </a:r>
                    </a:p>
                  </a:txBody>
                  <a:tcPr marL="27794" marR="277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u="sng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Вопрос №6</a:t>
                      </a: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Кто не поместился в теремок ?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Из трех героев сказки нужно выбрать один правильный ответ. Для подсказки можно перейти по ссылке  на слайд №14, чтобы вернуться обратно на слайд №8  так же  можно перейти по ссылке.</a:t>
                      </a:r>
                    </a:p>
                  </a:txBody>
                  <a:tcPr marL="27794" marR="277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70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Слайды  9→14</a:t>
                      </a:r>
                    </a:p>
                  </a:txBody>
                  <a:tcPr marL="27794" marR="277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Слайды подсказки</a:t>
                      </a:r>
                    </a:p>
                  </a:txBody>
                  <a:tcPr marL="27794" marR="277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751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Углы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Углы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Углы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830</TotalTime>
  <Words>897</Words>
  <Application>Microsoft Office PowerPoint</Application>
  <PresentationFormat>Экран (4:3)</PresentationFormat>
  <Paragraphs>95</Paragraphs>
  <Slides>24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Углы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3 этап заключительный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Толик</dc:creator>
  <cp:lastModifiedBy>Толик</cp:lastModifiedBy>
  <cp:revision>53</cp:revision>
  <dcterms:created xsi:type="dcterms:W3CDTF">2020-11-25T14:48:29Z</dcterms:created>
  <dcterms:modified xsi:type="dcterms:W3CDTF">2021-02-07T12:26:11Z</dcterms:modified>
</cp:coreProperties>
</file>