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59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A0C7DC-58C7-4B7E-8F18-3D5B86A96816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05C3CCC-6EE6-49DB-A6D9-9DA3D7CE44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dvokat001.hiblogger.net/1158330.html/thread/5205759" TargetMode="External"/><Relationship Id="rId2" Type="http://schemas.openxmlformats.org/officeDocument/2006/relationships/hyperlink" Target="http://www.sputnik-n.ru/exogens.ruen.images/lukomore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://images.yandex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29289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литературного чтения</a:t>
            </a:r>
            <a:br>
              <a:rPr lang="ru-RU" dirty="0" smtClean="0"/>
            </a:br>
            <a:r>
              <a:rPr lang="ru-RU" dirty="0" smtClean="0"/>
              <a:t>1 класс</a:t>
            </a:r>
            <a:br>
              <a:rPr lang="ru-RU" dirty="0" smtClean="0"/>
            </a:br>
            <a:r>
              <a:rPr lang="ru-RU" dirty="0" smtClean="0"/>
              <a:t>«Творчество А. С. Пушкина.</a:t>
            </a:r>
            <a:br>
              <a:rPr lang="ru-RU" dirty="0" smtClean="0"/>
            </a:br>
            <a:r>
              <a:rPr lang="ru-RU" dirty="0" smtClean="0"/>
              <a:t>Сказки»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572008"/>
            <a:ext cx="6172200" cy="18029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УМК «Школа России»</a:t>
            </a:r>
          </a:p>
          <a:p>
            <a:r>
              <a:rPr lang="ru-RU" dirty="0" smtClean="0"/>
              <a:t>Подготовила: учитель начальных классов</a:t>
            </a:r>
          </a:p>
          <a:p>
            <a:r>
              <a:rPr lang="ru-RU" dirty="0" smtClean="0"/>
              <a:t>Агафонова Надежда Васильевна</a:t>
            </a:r>
          </a:p>
          <a:p>
            <a:r>
              <a:rPr lang="ru-RU" dirty="0" smtClean="0"/>
              <a:t>МБОУ ГСШ №1</a:t>
            </a:r>
          </a:p>
          <a:p>
            <a:r>
              <a:rPr lang="ru-RU" dirty="0" smtClean="0"/>
              <a:t>Волгоградской </a:t>
            </a:r>
            <a:r>
              <a:rPr lang="ru-RU" dirty="0" smtClean="0"/>
              <a:t>области</a:t>
            </a:r>
            <a:endParaRPr lang="ru-RU" dirty="0"/>
          </a:p>
        </p:txBody>
      </p:sp>
      <p:pic>
        <p:nvPicPr>
          <p:cNvPr id="3074" name="Picture 2" descr="C:\Users\а\Desktop\открытый урок по литературному чтению\перо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815933">
            <a:off x="6860753" y="2741713"/>
            <a:ext cx="1068387" cy="162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1440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Используемые ресурсы: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Раппопорт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«К Пушкину в лицей»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ЖЗЛ для детей «Кто такой Пушкин?»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sz="2000" dirty="0" smtClean="0">
                <a:latin typeface="Times New Roman" pitchFamily="18" charset="0"/>
              </a:rPr>
              <a:t>.Иллюстрация </a:t>
            </a:r>
            <a:r>
              <a:rPr lang="en-US" altLang="ru-RU" sz="2000" dirty="0" smtClean="0">
                <a:latin typeface="Times New Roman" pitchFamily="18" charset="0"/>
                <a:hlinkClick r:id="rId2"/>
              </a:rPr>
              <a:t>http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://</a:t>
            </a:r>
            <a:r>
              <a:rPr lang="en-US" altLang="ru-RU" sz="2000" dirty="0" smtClean="0">
                <a:latin typeface="Times New Roman" pitchFamily="18" charset="0"/>
                <a:hlinkClick r:id="rId2"/>
              </a:rPr>
              <a:t>www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.</a:t>
            </a:r>
            <a:r>
              <a:rPr lang="en-US" altLang="ru-RU" sz="2000" dirty="0" smtClean="0">
                <a:latin typeface="Times New Roman" pitchFamily="18" charset="0"/>
                <a:hlinkClick r:id="rId2"/>
              </a:rPr>
              <a:t>sputnik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-</a:t>
            </a:r>
            <a:r>
              <a:rPr lang="en-US" altLang="ru-RU" sz="2000" dirty="0" smtClean="0">
                <a:latin typeface="Times New Roman" pitchFamily="18" charset="0"/>
                <a:hlinkClick r:id="rId2"/>
              </a:rPr>
              <a:t>n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.</a:t>
            </a:r>
            <a:r>
              <a:rPr lang="en-US" altLang="ru-RU" sz="2000" dirty="0" err="1" smtClean="0">
                <a:latin typeface="Times New Roman" pitchFamily="18" charset="0"/>
                <a:hlinkClick r:id="rId2"/>
              </a:rPr>
              <a:t>ru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/</a:t>
            </a:r>
            <a:r>
              <a:rPr lang="en-US" altLang="ru-RU" sz="2000" dirty="0" err="1" smtClean="0">
                <a:latin typeface="Times New Roman" pitchFamily="18" charset="0"/>
                <a:hlinkClick r:id="rId2"/>
              </a:rPr>
              <a:t>exogens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.</a:t>
            </a:r>
            <a:r>
              <a:rPr lang="en-US" altLang="ru-RU" sz="2000" dirty="0" err="1" smtClean="0">
                <a:latin typeface="Times New Roman" pitchFamily="18" charset="0"/>
                <a:hlinkClick r:id="rId2"/>
              </a:rPr>
              <a:t>ruen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.</a:t>
            </a:r>
            <a:r>
              <a:rPr lang="en-US" altLang="ru-RU" sz="2000" dirty="0" smtClean="0">
                <a:latin typeface="Times New Roman" pitchFamily="18" charset="0"/>
                <a:hlinkClick r:id="rId2"/>
              </a:rPr>
              <a:t>images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/</a:t>
            </a:r>
            <a:r>
              <a:rPr lang="en-US" altLang="ru-RU" sz="2000" dirty="0" err="1" smtClean="0">
                <a:latin typeface="Times New Roman" pitchFamily="18" charset="0"/>
                <a:hlinkClick r:id="rId2"/>
              </a:rPr>
              <a:t>lukomore</a:t>
            </a:r>
            <a:r>
              <a:rPr lang="ru-RU" altLang="ru-RU" sz="2000" dirty="0" smtClean="0">
                <a:latin typeface="Times New Roman" pitchFamily="18" charset="0"/>
                <a:hlinkClick r:id="rId2"/>
              </a:rPr>
              <a:t>.</a:t>
            </a:r>
            <a:r>
              <a:rPr lang="en-US" altLang="ru-RU" sz="2000" dirty="0" smtClean="0">
                <a:latin typeface="Times New Roman" pitchFamily="18" charset="0"/>
                <a:hlinkClick r:id="rId2"/>
              </a:rPr>
              <a:t>jpg</a:t>
            </a:r>
            <a:r>
              <a:rPr lang="ru-RU" altLang="ru-RU" sz="2000" dirty="0" smtClean="0">
                <a:latin typeface="Times New Roman" pitchFamily="18" charset="0"/>
              </a:rPr>
              <a:t>        </a:t>
            </a:r>
            <a:br>
              <a:rPr lang="ru-RU" altLang="ru-RU" sz="2000" dirty="0" smtClean="0">
                <a:latin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</a:rPr>
              <a:t>4.Портрет А. С. Пушкина </a:t>
            </a:r>
            <a:r>
              <a:rPr lang="ru-RU" altLang="ru-RU" sz="2000" dirty="0" smtClean="0">
                <a:latin typeface="Times New Roman" pitchFamily="18" charset="0"/>
                <a:hlinkClick r:id="rId3"/>
              </a:rPr>
              <a:t>http://advokat001.hiblogger.net/1158330.html/thread/5205759</a:t>
            </a:r>
            <a:r>
              <a:rPr lang="ru-RU" altLang="ru-RU" sz="2000" dirty="0" smtClean="0">
                <a:latin typeface="Times New Roman" pitchFamily="18" charset="0"/>
              </a:rPr>
              <a:t>                                                </a:t>
            </a:r>
            <a:r>
              <a:rPr lang="ru-RU" altLang="ru-RU" sz="2000" dirty="0" smtClean="0">
                <a:latin typeface="Times New Roman" pitchFamily="18" charset="0"/>
                <a:hlinkClick r:id="rId4"/>
              </a:rPr>
              <a:t>http://images.yandex.ru</a:t>
            </a:r>
            <a:r>
              <a:rPr lang="ru-RU" altLang="ru-RU" sz="2000" dirty="0" smtClean="0">
                <a:latin typeface="Times New Roman" pitchFamily="18" charset="0"/>
              </a:rPr>
              <a:t/>
            </a:r>
            <a:br>
              <a:rPr lang="ru-RU" altLang="ru-RU" sz="2000" dirty="0" smtClean="0">
                <a:latin typeface="Times New Roman" pitchFamily="18" charset="0"/>
              </a:rPr>
            </a:br>
            <a:r>
              <a:rPr lang="ru-RU" altLang="ru-RU" sz="2000" dirty="0" smtClean="0">
                <a:latin typeface="Times New Roman" pitchFamily="18" charset="0"/>
              </a:rPr>
              <a:t>                     </a:t>
            </a:r>
            <a:br>
              <a:rPr lang="ru-RU" altLang="ru-RU" sz="2000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\Desktop\открытый урок по литературному чтению\перо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966335">
            <a:off x="7367656" y="71364"/>
            <a:ext cx="1068387" cy="162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4398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Сказки</a:t>
            </a:r>
            <a:br>
              <a:rPr lang="ru-RU" dirty="0" smtClean="0"/>
            </a:br>
            <a:r>
              <a:rPr lang="ru-RU" dirty="0" smtClean="0"/>
              <a:t>/   \</a:t>
            </a:r>
            <a:br>
              <a:rPr lang="ru-RU" dirty="0" smtClean="0"/>
            </a:br>
            <a:r>
              <a:rPr lang="ru-RU" sz="3100" dirty="0" smtClean="0"/>
              <a:t>Народные     Авторские</a:t>
            </a:r>
            <a:endParaRPr lang="ru-RU" dirty="0"/>
          </a:p>
        </p:txBody>
      </p:sp>
      <p:pic>
        <p:nvPicPr>
          <p:cNvPr id="4" name="Picture 4" descr="89beaf6b615c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3580" y="1428736"/>
            <a:ext cx="700440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467600" cy="15716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0" hangingPunct="0"/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П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W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Q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У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U</a:t>
            </a:r>
            <a:r>
              <a:rPr lang="en-US" altLang="ru-RU" sz="3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Z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Q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I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Ш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N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V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К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T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R 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И</a:t>
            </a:r>
            <a:r>
              <a:rPr lang="en-US" altLang="ru-RU" sz="3200" b="1" dirty="0" smtClean="0">
                <a:ea typeface="Calibri" pitchFamily="34" charset="0"/>
                <a:cs typeface="Times New Roman" pitchFamily="18" charset="0"/>
              </a:rPr>
              <a:t>Y</a:t>
            </a:r>
            <a: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  <a:t> Н </a:t>
            </a:r>
            <a:br>
              <a:rPr lang="ru-RU" altLang="ru-RU" sz="3200" b="1" dirty="0" smtClean="0">
                <a:ea typeface="Calibri" pitchFamily="34" charset="0"/>
                <a:cs typeface="Times New Roman" pitchFamily="18" charset="0"/>
              </a:rPr>
            </a:br>
            <a:r>
              <a:rPr lang="en-US" altLang="ru-RU" sz="36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600" b="1" dirty="0" smtClean="0">
                <a:ea typeface="Calibri" pitchFamily="34" charset="0"/>
                <a:cs typeface="Times New Roman" pitchFamily="18" charset="0"/>
              </a:rPr>
              <a:t>П</a:t>
            </a:r>
            <a:r>
              <a:rPr lang="en-US" altLang="ru-RU" sz="3600" b="1" dirty="0" smtClean="0">
                <a:ea typeface="Calibri" pitchFamily="34" charset="0"/>
                <a:cs typeface="Times New Roman" pitchFamily="18" charset="0"/>
              </a:rPr>
              <a:t> J Z </a:t>
            </a:r>
            <a:r>
              <a:rPr lang="ru-RU" altLang="ru-RU" sz="3600" b="1" dirty="0" smtClean="0">
                <a:ea typeface="Calibri" pitchFamily="34" charset="0"/>
                <a:cs typeface="Times New Roman" pitchFamily="18" charset="0"/>
              </a:rPr>
              <a:t>У</a:t>
            </a:r>
            <a:r>
              <a:rPr lang="en-US" altLang="ru-RU" sz="36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3600" b="1" dirty="0" smtClean="0">
                <a:ea typeface="Calibri" pitchFamily="34" charset="0"/>
                <a:cs typeface="Times New Roman" pitchFamily="18" charset="0"/>
              </a:rPr>
              <a:t>О</a:t>
            </a:r>
            <a:r>
              <a:rPr lang="en-US" altLang="ru-RU" sz="3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U R </a:t>
            </a:r>
            <a:r>
              <a:rPr lang="ru-RU" altLang="ru-RU" sz="3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Э</a:t>
            </a:r>
            <a:r>
              <a:rPr lang="en-US" altLang="ru-RU" sz="3600" b="1" dirty="0" smtClean="0">
                <a:ea typeface="Calibri" pitchFamily="34" charset="0"/>
                <a:cs typeface="Times New Roman" pitchFamily="18" charset="0"/>
              </a:rPr>
              <a:t> Q</a:t>
            </a:r>
            <a:r>
              <a:rPr lang="en-US" altLang="ru-RU" sz="3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S</a:t>
            </a:r>
            <a:r>
              <a:rPr lang="en-US" altLang="ru-RU" sz="36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J</a:t>
            </a:r>
            <a:r>
              <a:rPr lang="en-US" altLang="ru-RU" sz="3600" b="1" dirty="0" smtClean="0">
                <a:ea typeface="Calibri" pitchFamily="34" charset="0"/>
                <a:cs typeface="Times New Roman" pitchFamily="18" charset="0"/>
              </a:rPr>
              <a:t> T I V </a:t>
            </a:r>
            <a:r>
              <a:rPr lang="ru-RU" altLang="ru-RU" sz="3600" b="1" dirty="0" smtClean="0">
                <a:latin typeface="Arial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latin typeface="Arial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5" descr="i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21798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\Desktop\открытый урок по литературному чтению\пазл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000239"/>
            <a:ext cx="3400430" cy="3376313"/>
          </a:xfrm>
          <a:prstGeom prst="rect">
            <a:avLst/>
          </a:prstGeom>
          <a:noFill/>
        </p:spPr>
      </p:pic>
      <p:pic>
        <p:nvPicPr>
          <p:cNvPr id="6" name="Рисунок 5" descr="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143380"/>
            <a:ext cx="2893246" cy="2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а\Desktop\открытый урок по литературному чтению\пазл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429132"/>
            <a:ext cx="3000364" cy="2250273"/>
          </a:xfrm>
          <a:prstGeom prst="rect">
            <a:avLst/>
          </a:prstGeom>
          <a:noFill/>
        </p:spPr>
      </p:pic>
      <p:pic>
        <p:nvPicPr>
          <p:cNvPr id="1028" name="Picture 4" descr="C:\Users\а\Desktop\открытый урок по литературному чтению\перо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5286388"/>
            <a:ext cx="883782" cy="1344715"/>
          </a:xfrm>
          <a:prstGeom prst="rect">
            <a:avLst/>
          </a:prstGeom>
          <a:noFill/>
        </p:spPr>
      </p:pic>
      <p:pic>
        <p:nvPicPr>
          <p:cNvPr id="1030" name="Picture 6" descr="C:\Users\а\Desktop\открытый урок по литературному чтению\пазл 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2071678"/>
            <a:ext cx="1660934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29697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Сергеевич Пушкин – великий русский поэт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5690" t="4872" r="6982" b="20523"/>
          <a:stretch>
            <a:fillRect/>
          </a:stretch>
        </p:blipFill>
        <p:spPr bwMode="auto">
          <a:xfrm>
            <a:off x="2214546" y="1785926"/>
            <a:ext cx="4031229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А. С. Пушкин родился 6 июня 1799 года</a:t>
            </a:r>
            <a:endParaRPr lang="ru-RU" dirty="0"/>
          </a:p>
        </p:txBody>
      </p:sp>
      <p:pic>
        <p:nvPicPr>
          <p:cNvPr id="4" name="Рисунок 6" descr="pushkin_0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21376" y="1600200"/>
            <a:ext cx="3739247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Родители А. С. Пушкина</a:t>
            </a:r>
            <a:endParaRPr lang="ru-RU" dirty="0"/>
          </a:p>
        </p:txBody>
      </p:sp>
      <p:pic>
        <p:nvPicPr>
          <p:cNvPr id="6" name="Picture 2" descr="C:\Users\оксана\Desktop\mam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1432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оксана\Desktop\от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714488"/>
            <a:ext cx="2707625" cy="334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85786" y="5460325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Надежда Осиповна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5460326"/>
            <a:ext cx="2643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Сергей Львович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Няня поэта – Арина Родионовна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29545092_23255253_1208780965_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893887"/>
            <a:ext cx="3500462" cy="45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368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b="1" dirty="0" smtClean="0"/>
              <a:t>Рифма</a:t>
            </a:r>
            <a:r>
              <a:rPr lang="ru-RU" altLang="ru-RU" dirty="0" smtClean="0"/>
              <a:t> - </a:t>
            </a:r>
            <a:r>
              <a:rPr lang="ru-RU" altLang="ru-RU" dirty="0" smtClean="0">
                <a:solidFill>
                  <a:srgbClr val="FF0000"/>
                </a:solidFill>
              </a:rPr>
              <a:t>это созвучие концов стихотворных строк.</a:t>
            </a:r>
            <a:endParaRPr lang="ru-RU" dirty="0"/>
          </a:p>
        </p:txBody>
      </p:sp>
      <p:pic>
        <p:nvPicPr>
          <p:cNvPr id="2050" name="Picture 2" descr="C:\Users\а\Desktop\открытый урок по литературному чтению\перо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 rot="4057880">
            <a:off x="6778561" y="776365"/>
            <a:ext cx="1068237" cy="1625217"/>
          </a:xfrm>
          <a:prstGeom prst="rect">
            <a:avLst/>
          </a:prstGeom>
          <a:noFill/>
        </p:spPr>
      </p:pic>
      <p:pic>
        <p:nvPicPr>
          <p:cNvPr id="5" name="Рисунок 3" descr="0011-025-Zolotoj-vek-russkoj-literatu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857364"/>
            <a:ext cx="424833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542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– ла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, ча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, га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– по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,  ко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, до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 …</a:t>
            </a:r>
            <a:b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  <p:pic>
        <p:nvPicPr>
          <p:cNvPr id="4098" name="Picture 2" descr="C:\Users\а\Desktop\открытый урок по литературному чтению\дождь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4465" t="8529" r="6217" b="13002"/>
          <a:stretch>
            <a:fillRect/>
          </a:stretch>
        </p:blipFill>
        <p:spPr bwMode="auto">
          <a:xfrm>
            <a:off x="1292064" y="2643182"/>
            <a:ext cx="5280200" cy="3571900"/>
          </a:xfrm>
          <a:prstGeom prst="rect">
            <a:avLst/>
          </a:prstGeom>
          <a:noFill/>
        </p:spPr>
      </p:pic>
      <p:pic>
        <p:nvPicPr>
          <p:cNvPr id="4099" name="Picture 3" descr="C:\Users\а\Desktop\открытый урок по литературному чтению\перо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201484">
            <a:off x="7283143" y="2060217"/>
            <a:ext cx="1068387" cy="162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104</TotalTime>
  <Words>81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Урок литературного чтения 1 класс «Творчество А. С. Пушкина. Сказки» </vt:lpstr>
      <vt:lpstr>Сказки /   \ Народные     Авторские</vt:lpstr>
      <vt:lpstr>П W Q У U Z  Q I Ш N VК T R ИY Н   П J Z У ОU R Э Q S J T I V  </vt:lpstr>
      <vt:lpstr>    Александр Сергеевич Пушкин – великий русский поэт </vt:lpstr>
      <vt:lpstr>А. С. Пушкин родился 6 июня 1799 года</vt:lpstr>
      <vt:lpstr>Родители А. С. Пушкина</vt:lpstr>
      <vt:lpstr>Няня поэта – Арина Родионовна</vt:lpstr>
      <vt:lpstr>Рифма - это созвучие концов стихотворных строк.</vt:lpstr>
      <vt:lpstr>Майка – лайка, чайка, гайка… Ночка – почка,  кочка, дочка … </vt:lpstr>
      <vt:lpstr>Используемые ресурсы: 1. А. Раппопорт «К Пушкину в лицей» 2. ЖЗЛ для детей «Кто такой Пушкин?» 3.Иллюстрация http://www.sputnik-n.ru/exogens.ruen.images/lukomore.jpg         4.Портрет А. С. Пушкина http://advokat001.hiblogger.net/1158330.html/thread/5205759                                                http://images.yandex.ru                     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«Творчество А. С. Пушкина. Сказки»</dc:title>
  <dc:creator>а</dc:creator>
  <cp:lastModifiedBy>а</cp:lastModifiedBy>
  <cp:revision>12</cp:revision>
  <dcterms:created xsi:type="dcterms:W3CDTF">2018-02-27T15:05:19Z</dcterms:created>
  <dcterms:modified xsi:type="dcterms:W3CDTF">2019-08-16T14:02:09Z</dcterms:modified>
</cp:coreProperties>
</file>