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56" r:id="rId2"/>
    <p:sldId id="261" r:id="rId3"/>
    <p:sldId id="257" r:id="rId4"/>
    <p:sldId id="258" r:id="rId5"/>
    <p:sldId id="259" r:id="rId6"/>
    <p:sldId id="260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2" r:id="rId16"/>
    <p:sldId id="270" r:id="rId17"/>
    <p:sldId id="271" r:id="rId18"/>
    <p:sldId id="273" r:id="rId19"/>
    <p:sldId id="275" r:id="rId20"/>
    <p:sldId id="274" r:id="rId21"/>
    <p:sldId id="276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6633"/>
    <a:srgbClr val="217B3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532" autoAdjust="0"/>
  </p:normalViewPr>
  <p:slideViewPr>
    <p:cSldViewPr>
      <p:cViewPr varScale="1">
        <p:scale>
          <a:sx n="87" d="100"/>
          <a:sy n="87" d="100"/>
        </p:scale>
        <p:origin x="-50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26181B-16FC-4601-9A57-20D3E6F12FFB}" type="datetimeFigureOut">
              <a:rPr lang="ru-RU" smtClean="0"/>
              <a:pPr/>
              <a:t>02.10.2012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EA2F59C-2118-4037-B85C-F99AA852B33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A2F59C-2118-4037-B85C-F99AA852B337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A2F59C-2118-4037-B85C-F99AA852B337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A2F59C-2118-4037-B85C-F99AA852B337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11B79B-628A-4E5A-80B6-1942100600CE}" type="datetimeFigureOut">
              <a:rPr lang="ru-RU" smtClean="0"/>
              <a:pPr/>
              <a:t>02.10.2012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3A288B-4597-46D7-AB99-CE3C553BA5A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11B79B-628A-4E5A-80B6-1942100600CE}" type="datetimeFigureOut">
              <a:rPr lang="ru-RU" smtClean="0"/>
              <a:pPr/>
              <a:t>02.10.2012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3A288B-4597-46D7-AB99-CE3C553BA5A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11B79B-628A-4E5A-80B6-1942100600CE}" type="datetimeFigureOut">
              <a:rPr lang="ru-RU" smtClean="0"/>
              <a:pPr/>
              <a:t>02.10.2012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3A288B-4597-46D7-AB99-CE3C553BA5A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11B79B-628A-4E5A-80B6-1942100600CE}" type="datetimeFigureOut">
              <a:rPr lang="ru-RU" smtClean="0"/>
              <a:pPr/>
              <a:t>02.10.2012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3A288B-4597-46D7-AB99-CE3C553BA5A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11B79B-628A-4E5A-80B6-1942100600CE}" type="datetimeFigureOut">
              <a:rPr lang="ru-RU" smtClean="0"/>
              <a:pPr/>
              <a:t>02.10.2012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3A288B-4597-46D7-AB99-CE3C553BA5A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11B79B-628A-4E5A-80B6-1942100600CE}" type="datetimeFigureOut">
              <a:rPr lang="ru-RU" smtClean="0"/>
              <a:pPr/>
              <a:t>02.10.2012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3A288B-4597-46D7-AB99-CE3C553BA5A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11B79B-628A-4E5A-80B6-1942100600CE}" type="datetimeFigureOut">
              <a:rPr lang="ru-RU" smtClean="0"/>
              <a:pPr/>
              <a:t>02.10.2012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3A288B-4597-46D7-AB99-CE3C553BA5A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11B79B-628A-4E5A-80B6-1942100600CE}" type="datetimeFigureOut">
              <a:rPr lang="ru-RU" smtClean="0"/>
              <a:pPr/>
              <a:t>02.10.2012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3A288B-4597-46D7-AB99-CE3C553BA5A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11B79B-628A-4E5A-80B6-1942100600CE}" type="datetimeFigureOut">
              <a:rPr lang="ru-RU" smtClean="0"/>
              <a:pPr/>
              <a:t>02.10.2012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3A288B-4597-46D7-AB99-CE3C553BA5A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11B79B-628A-4E5A-80B6-1942100600CE}" type="datetimeFigureOut">
              <a:rPr lang="ru-RU" smtClean="0"/>
              <a:pPr/>
              <a:t>02.10.2012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3A288B-4597-46D7-AB99-CE3C553BA5A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11B79B-628A-4E5A-80B6-1942100600CE}" type="datetimeFigureOut">
              <a:rPr lang="ru-RU" smtClean="0"/>
              <a:pPr/>
              <a:t>02.10.2012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3A288B-4597-46D7-AB99-CE3C553BA5A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t="-11000" b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11B79B-628A-4E5A-80B6-1942100600CE}" type="datetimeFigureOut">
              <a:rPr lang="ru-RU" smtClean="0"/>
              <a:pPr/>
              <a:t>02.10.2012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3A288B-4597-46D7-AB99-CE3C553BA5A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fad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9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2.gif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jpeg"/><Relationship Id="rId3" Type="http://schemas.openxmlformats.org/officeDocument/2006/relationships/image" Target="../media/image32.jpeg"/><Relationship Id="rId7" Type="http://schemas.openxmlformats.org/officeDocument/2006/relationships/image" Target="../media/image41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5.jpeg"/><Relationship Id="rId11" Type="http://schemas.openxmlformats.org/officeDocument/2006/relationships/image" Target="../media/image59.jpeg"/><Relationship Id="rId5" Type="http://schemas.openxmlformats.org/officeDocument/2006/relationships/image" Target="../media/image34.jpeg"/><Relationship Id="rId10" Type="http://schemas.openxmlformats.org/officeDocument/2006/relationships/image" Target="../media/image58.jpeg"/><Relationship Id="rId4" Type="http://schemas.openxmlformats.org/officeDocument/2006/relationships/image" Target="../media/image54.jpeg"/><Relationship Id="rId9" Type="http://schemas.openxmlformats.org/officeDocument/2006/relationships/image" Target="../media/image57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10" Type="http://schemas.openxmlformats.org/officeDocument/2006/relationships/image" Target="../media/image13.jpeg"/><Relationship Id="rId4" Type="http://schemas.openxmlformats.org/officeDocument/2006/relationships/image" Target="../media/image7.jpeg"/><Relationship Id="rId9" Type="http://schemas.openxmlformats.org/officeDocument/2006/relationships/image" Target="../media/image1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33040.jpg"/>
          <p:cNvPicPr>
            <a:picLocks noChangeAspect="1"/>
          </p:cNvPicPr>
          <p:nvPr/>
        </p:nvPicPr>
        <p:blipFill>
          <a:blip r:embed="rId2" cstate="print">
            <a:lum bright="10000"/>
          </a:blip>
          <a:stretch>
            <a:fillRect/>
          </a:stretch>
        </p:blipFill>
        <p:spPr>
          <a:xfrm>
            <a:off x="214282" y="285728"/>
            <a:ext cx="4156549" cy="4181488"/>
          </a:xfrm>
          <a:prstGeom prst="rect">
            <a:avLst/>
          </a:prstGeom>
          <a:ln>
            <a:noFill/>
          </a:ln>
          <a:effectLst>
            <a:reflection blurRad="6350" stA="50000" endA="300" endPos="55000" dir="5400000" sy="-100000" algn="bl" rotWithShape="0"/>
            <a:softEdge rad="317500"/>
          </a:effec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857620" y="2285992"/>
            <a:ext cx="5286380" cy="1470025"/>
          </a:xfrm>
        </p:spPr>
        <p:txBody>
          <a:bodyPr>
            <a:noAutofit/>
          </a:bodyPr>
          <a:lstStyle/>
          <a:p>
            <a:r>
              <a:rPr lang="ru-RU" sz="6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Судьба поэтессы </a:t>
            </a:r>
            <a:br>
              <a:rPr lang="ru-RU" sz="6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</a:br>
            <a:r>
              <a:rPr lang="ru-RU" sz="6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в её творчестве</a:t>
            </a:r>
            <a:endParaRPr lang="ru-RU" sz="6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00166" y="4357694"/>
            <a:ext cx="6400800" cy="1752600"/>
          </a:xfrm>
        </p:spPr>
        <p:txBody>
          <a:bodyPr/>
          <a:lstStyle/>
          <a:p>
            <a:r>
              <a:rPr lang="ru-RU" b="1" dirty="0" smtClean="0">
                <a:ln w="12700">
                  <a:solidFill>
                    <a:srgbClr val="217B3F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Урок-лекция по творчеству М.И.Цветаевой</a:t>
            </a:r>
            <a:endParaRPr lang="ru-RU" b="1" dirty="0">
              <a:ln w="12700">
                <a:solidFill>
                  <a:srgbClr val="217B3F"/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наполеон.jpg"/>
          <p:cNvPicPr>
            <a:picLocks noGrp="1" noChangeAspect="1"/>
          </p:cNvPicPr>
          <p:nvPr>
            <p:ph idx="1"/>
          </p:nvPr>
        </p:nvPicPr>
        <p:blipFill>
          <a:blip r:embed="rId2" cstate="print">
            <a:lum bright="48000"/>
          </a:blip>
          <a:stretch>
            <a:fillRect/>
          </a:stretch>
        </p:blipFill>
        <p:spPr>
          <a:xfrm>
            <a:off x="285720" y="285728"/>
            <a:ext cx="3336610" cy="45720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герцог.jpg"/>
          <p:cNvPicPr>
            <a:picLocks noChangeAspect="1"/>
          </p:cNvPicPr>
          <p:nvPr/>
        </p:nvPicPr>
        <p:blipFill>
          <a:blip r:embed="rId3" cstate="print">
            <a:lum bright="44000"/>
          </a:blip>
          <a:srcRect b="20344"/>
          <a:stretch>
            <a:fillRect/>
          </a:stretch>
        </p:blipFill>
        <p:spPr>
          <a:xfrm>
            <a:off x="2283653" y="1000108"/>
            <a:ext cx="3444716" cy="46434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сара.jpg"/>
          <p:cNvPicPr>
            <a:picLocks noChangeAspect="1"/>
          </p:cNvPicPr>
          <p:nvPr/>
        </p:nvPicPr>
        <p:blipFill>
          <a:blip r:embed="rId4" cstate="print">
            <a:grayscl/>
            <a:lum bright="44000"/>
          </a:blip>
          <a:stretch>
            <a:fillRect/>
          </a:stretch>
        </p:blipFill>
        <p:spPr>
          <a:xfrm>
            <a:off x="4000496" y="1428736"/>
            <a:ext cx="3691915" cy="48577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nilender.jpg"/>
          <p:cNvPicPr>
            <a:picLocks noChangeAspect="1"/>
          </p:cNvPicPr>
          <p:nvPr/>
        </p:nvPicPr>
        <p:blipFill>
          <a:blip r:embed="rId5" cstate="print">
            <a:lum bright="31000"/>
          </a:blip>
          <a:stretch>
            <a:fillRect/>
          </a:stretch>
        </p:blipFill>
        <p:spPr>
          <a:xfrm>
            <a:off x="5767499" y="2214554"/>
            <a:ext cx="3376501" cy="45115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Содержимое 3" descr="50184422b0299cccc13056cb1d3f4ea3_12834095_cvet_serg480.jpg"/>
          <p:cNvPicPr>
            <a:picLocks noChangeAspect="1"/>
          </p:cNvPicPr>
          <p:nvPr/>
        </p:nvPicPr>
        <p:blipFill>
          <a:blip r:embed="rId6" cstate="print">
            <a:lum bright="52000"/>
          </a:blip>
          <a:srcRect t="15678" b="5226"/>
          <a:stretch>
            <a:fillRect/>
          </a:stretch>
        </p:blipFill>
        <p:spPr>
          <a:xfrm>
            <a:off x="142844" y="214290"/>
            <a:ext cx="8858312" cy="64108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TextBox 8"/>
          <p:cNvSpPr txBox="1"/>
          <p:nvPr/>
        </p:nvSpPr>
        <p:spPr>
          <a:xfrm>
            <a:off x="1000100" y="2571744"/>
            <a:ext cx="7497565" cy="21236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onotype Corsiva" pitchFamily="66" charset="0"/>
              </a:rPr>
              <a:t>Дай мне понять, Христос,</a:t>
            </a:r>
          </a:p>
          <a:p>
            <a:r>
              <a:rPr lang="ru-RU" sz="4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onotype Corsiva" pitchFamily="66" charset="0"/>
              </a:rPr>
              <a:t>Что не всё только тени,</a:t>
            </a:r>
          </a:p>
          <a:p>
            <a:r>
              <a:rPr lang="ru-RU" sz="4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onotype Corsiva" pitchFamily="66" charset="0"/>
              </a:rPr>
              <a:t>Дай мне не тень обнять, наконец!</a:t>
            </a:r>
            <a:endParaRPr lang="ru-RU" sz="4400" dirty="0">
              <a:solidFill>
                <a:schemeClr val="tx1">
                  <a:lumMod val="75000"/>
                  <a:lumOff val="25000"/>
                </a:schemeClr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8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se15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7158" y="500042"/>
            <a:ext cx="3929090" cy="58052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TextBox 9"/>
          <p:cNvSpPr txBox="1"/>
          <p:nvPr/>
        </p:nvSpPr>
        <p:spPr>
          <a:xfrm>
            <a:off x="4344288" y="1571612"/>
            <a:ext cx="4799712" cy="35394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latin typeface="Monotype Corsiva" pitchFamily="66" charset="0"/>
              </a:rPr>
              <a:t>Он тонок первой тонкостью</a:t>
            </a:r>
          </a:p>
          <a:p>
            <a:r>
              <a:rPr lang="ru-RU" sz="3200" b="1" dirty="0" smtClean="0">
                <a:latin typeface="Monotype Corsiva" pitchFamily="66" charset="0"/>
              </a:rPr>
              <a:t>                                       ветвей.</a:t>
            </a:r>
          </a:p>
          <a:p>
            <a:r>
              <a:rPr lang="ru-RU" sz="3200" b="1" dirty="0" smtClean="0">
                <a:latin typeface="Monotype Corsiva" pitchFamily="66" charset="0"/>
              </a:rPr>
              <a:t>Его глаза – </a:t>
            </a:r>
          </a:p>
          <a:p>
            <a:r>
              <a:rPr lang="ru-RU" sz="3200" b="1" dirty="0" smtClean="0">
                <a:latin typeface="Monotype Corsiva" pitchFamily="66" charset="0"/>
              </a:rPr>
              <a:t>       прекрасно-бесполезны!</a:t>
            </a:r>
          </a:p>
          <a:p>
            <a:r>
              <a:rPr lang="ru-RU" sz="3200" b="1" dirty="0" smtClean="0">
                <a:latin typeface="Monotype Corsiva" pitchFamily="66" charset="0"/>
              </a:rPr>
              <a:t>Под крыльями</a:t>
            </a:r>
          </a:p>
          <a:p>
            <a:r>
              <a:rPr lang="ru-RU" sz="3200" b="1" dirty="0" smtClean="0">
                <a:latin typeface="Monotype Corsiva" pitchFamily="66" charset="0"/>
              </a:rPr>
              <a:t>             распахнутых бровей-</a:t>
            </a:r>
          </a:p>
          <a:p>
            <a:r>
              <a:rPr lang="ru-RU" sz="3200" b="1" dirty="0" smtClean="0">
                <a:latin typeface="Monotype Corsiva" pitchFamily="66" charset="0"/>
              </a:rPr>
              <a:t>                             Две бездны!</a:t>
            </a:r>
            <a:endParaRPr lang="ru-RU" sz="3200" b="1" dirty="0">
              <a:latin typeface="Monotype Corsiva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428728" y="5715016"/>
            <a:ext cx="174599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Monotype Corsiva" pitchFamily="66" charset="0"/>
              </a:rPr>
              <a:t>Сергей Эфрон</a:t>
            </a:r>
            <a:endParaRPr lang="ru-RU" sz="2400" b="1" dirty="0">
              <a:latin typeface="Monotype Corsiva" pitchFamily="66" charset="0"/>
            </a:endParaRPr>
          </a:p>
        </p:txBody>
      </p:sp>
      <p:pic>
        <p:nvPicPr>
          <p:cNvPr id="12" name="Рисунок 11" descr="191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282" y="500042"/>
            <a:ext cx="8929718" cy="60339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3" name="TextBox 12"/>
          <p:cNvSpPr txBox="1"/>
          <p:nvPr/>
        </p:nvSpPr>
        <p:spPr>
          <a:xfrm>
            <a:off x="2571736" y="6334780"/>
            <a:ext cx="477566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Monotype Corsiva" pitchFamily="66" charset="0"/>
              </a:rPr>
              <a:t>Сергей Эфрон и Марина Цветаева</a:t>
            </a:r>
            <a:endParaRPr lang="ru-RU" sz="2800" b="1" dirty="0">
              <a:latin typeface="Monotype Corsiva" pitchFamily="66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4143372" y="285728"/>
            <a:ext cx="5000628" cy="637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</a:rPr>
              <a:t>Я с вызовом ношу его кольцо!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</a:rPr>
              <a:t> Да, в Вечности — жена, не на бумаге.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</a:rPr>
              <a:t>Его чрезмерно узкое лицо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</a:rPr>
              <a:t>Подобно шпаге.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</a:rPr>
              <a:t>Безмолвен рот его, углами вниз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</a:rPr>
              <a:t>Мучительно-великолепны брови.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</a:rPr>
              <a:t>В его лице трагически слились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</a:rPr>
              <a:t>Две древних крови.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</a:rPr>
              <a:t>Он тонок первой тонкостью ветвей.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</a:rPr>
              <a:t>Его глаза — прекрасно-бесполезны!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</a:rPr>
              <a:t>Под крыльями раскинутых бровей –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</a:rPr>
              <a:t>Две бездны.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</a:rPr>
              <a:t>В его лице я рыцарству верна,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</a:rPr>
              <a:t>Всем вам, кто жил и умирал без</a:t>
            </a:r>
            <a:r>
              <a:rPr kumimoji="0" lang="ru-RU" sz="24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</a:rPr>
              <a:t>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</a:rPr>
              <a:t>страху! 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</a:rPr>
              <a:t>Такие — в роковые времена –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</a:rPr>
              <a:t>Слагают стансы — и идут на плаху.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</a:rPr>
              <a:t>                                             3 июня 1914 </a:t>
            </a:r>
          </a:p>
        </p:txBody>
      </p:sp>
      <p:pic>
        <p:nvPicPr>
          <p:cNvPr id="7" name="Рисунок 6" descr="tsvetaeva_36.jpg"/>
          <p:cNvPicPr>
            <a:picLocks noChangeAspect="1"/>
          </p:cNvPicPr>
          <p:nvPr/>
        </p:nvPicPr>
        <p:blipFill>
          <a:blip r:embed="rId2" cstate="print"/>
          <a:srcRect b="7137"/>
          <a:stretch>
            <a:fillRect/>
          </a:stretch>
        </p:blipFill>
        <p:spPr>
          <a:xfrm>
            <a:off x="214282" y="285728"/>
            <a:ext cx="3929058" cy="56433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TextBox 7"/>
          <p:cNvSpPr txBox="1"/>
          <p:nvPr/>
        </p:nvSpPr>
        <p:spPr>
          <a:xfrm>
            <a:off x="214282" y="6072206"/>
            <a:ext cx="37240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Monotype Corsiva" pitchFamily="66" charset="0"/>
              </a:rPr>
              <a:t>Сергей Эфрон и Марина Цветаева 1912г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CVET12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71472" y="1000108"/>
            <a:ext cx="3500462" cy="45927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500034" y="5786454"/>
            <a:ext cx="357822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dirty="0" smtClean="0">
                <a:latin typeface="Monotype Corsiva" pitchFamily="66" charset="0"/>
              </a:rPr>
              <a:t>Титульный лист книги М. Цветаевой</a:t>
            </a:r>
          </a:p>
          <a:p>
            <a:pPr algn="ctr"/>
            <a:r>
              <a:rPr lang="ru-RU" b="1" dirty="0" smtClean="0">
                <a:latin typeface="Monotype Corsiva" pitchFamily="66" charset="0"/>
              </a:rPr>
              <a:t> "Волшебный фонарь" </a:t>
            </a:r>
            <a:endParaRPr lang="ru-RU" b="1" dirty="0">
              <a:latin typeface="Monotype Corsiva" pitchFamily="66" charset="0"/>
            </a:endParaRPr>
          </a:p>
        </p:txBody>
      </p:sp>
      <p:pic>
        <p:nvPicPr>
          <p:cNvPr id="6" name="Рисунок 5" descr="4e4bf46acfb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86314" y="928670"/>
            <a:ext cx="3603750" cy="47149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0_139a2_4c02a933_L.jpg"/>
          <p:cNvPicPr>
            <a:picLocks noChangeAspect="1"/>
          </p:cNvPicPr>
          <p:nvPr/>
        </p:nvPicPr>
        <p:blipFill>
          <a:blip r:embed="rId4" cstate="print">
            <a:lum bright="27000"/>
          </a:blip>
          <a:stretch>
            <a:fillRect/>
          </a:stretch>
        </p:blipFill>
        <p:spPr>
          <a:xfrm>
            <a:off x="4857752" y="976295"/>
            <a:ext cx="3500462" cy="46672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a2e1c2d21129c22da8981a4c7bfdede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85786" y="714356"/>
            <a:ext cx="3857652" cy="51435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1714480" y="5929330"/>
            <a:ext cx="19543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Monotype Corsiva" pitchFamily="66" charset="0"/>
              </a:rPr>
              <a:t>Осип Мандельштам</a:t>
            </a:r>
            <a:endParaRPr lang="ru-RU" b="1" dirty="0">
              <a:latin typeface="Monotype Corsiva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714876" y="1214422"/>
            <a:ext cx="4278735" cy="41549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onotype Corsiva" pitchFamily="66" charset="0"/>
              </a:rPr>
              <a:t>Ты запрокидываешь голову</a:t>
            </a:r>
            <a:br>
              <a:rPr lang="ru-RU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onotype Corsiva" pitchFamily="66" charset="0"/>
              </a:rPr>
            </a:br>
            <a:r>
              <a:rPr lang="ru-RU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onotype Corsiva" pitchFamily="66" charset="0"/>
              </a:rPr>
              <a:t>Затем, что ты гордец и враль.</a:t>
            </a:r>
            <a:br>
              <a:rPr lang="ru-RU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onotype Corsiva" pitchFamily="66" charset="0"/>
              </a:rPr>
            </a:br>
            <a:r>
              <a:rPr lang="ru-RU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onotype Corsiva" pitchFamily="66" charset="0"/>
              </a:rPr>
              <a:t>Какого спутника веселого</a:t>
            </a:r>
            <a:br>
              <a:rPr lang="ru-RU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onotype Corsiva" pitchFamily="66" charset="0"/>
              </a:rPr>
            </a:br>
            <a:r>
              <a:rPr lang="ru-RU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onotype Corsiva" pitchFamily="66" charset="0"/>
              </a:rPr>
              <a:t>Привел мне нынешний февраль!</a:t>
            </a:r>
            <a:br>
              <a:rPr lang="ru-RU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onotype Corsiva" pitchFamily="66" charset="0"/>
              </a:rPr>
            </a:br>
            <a:r>
              <a:rPr lang="ru-RU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onotype Corsiva" pitchFamily="66" charset="0"/>
              </a:rPr>
              <a:t/>
            </a:r>
            <a:br>
              <a:rPr lang="ru-RU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onotype Corsiva" pitchFamily="66" charset="0"/>
              </a:rPr>
            </a:br>
            <a:r>
              <a:rPr lang="ru-RU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onotype Corsiva" pitchFamily="66" charset="0"/>
              </a:rPr>
              <a:t>Преследуемы оборванцами</a:t>
            </a:r>
            <a:br>
              <a:rPr lang="ru-RU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onotype Corsiva" pitchFamily="66" charset="0"/>
              </a:rPr>
            </a:br>
            <a:r>
              <a:rPr lang="ru-RU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onotype Corsiva" pitchFamily="66" charset="0"/>
              </a:rPr>
              <a:t>И медленно пуская дым,</a:t>
            </a:r>
            <a:br>
              <a:rPr lang="ru-RU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onotype Corsiva" pitchFamily="66" charset="0"/>
              </a:rPr>
            </a:br>
            <a:r>
              <a:rPr lang="ru-RU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onotype Corsiva" pitchFamily="66" charset="0"/>
              </a:rPr>
              <a:t>Торжественными чужестранцами</a:t>
            </a:r>
            <a:br>
              <a:rPr lang="ru-RU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onotype Corsiva" pitchFamily="66" charset="0"/>
              </a:rPr>
            </a:br>
            <a:r>
              <a:rPr lang="ru-RU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onotype Corsiva" pitchFamily="66" charset="0"/>
              </a:rPr>
              <a:t>Проходим городом родным.</a:t>
            </a:r>
            <a:br>
              <a:rPr lang="ru-RU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onotype Corsiva" pitchFamily="66" charset="0"/>
              </a:rPr>
            </a:br>
            <a:r>
              <a:rPr lang="ru-RU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onotype Corsiva" pitchFamily="66" charset="0"/>
              </a:rPr>
              <a:t/>
            </a:r>
            <a:br>
              <a:rPr lang="ru-RU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onotype Corsiva" pitchFamily="66" charset="0"/>
              </a:rPr>
            </a:br>
            <a:endParaRPr lang="ru-RU" sz="2400" b="1" dirty="0">
              <a:solidFill>
                <a:schemeClr val="tx1">
                  <a:lumMod val="85000"/>
                  <a:lumOff val="15000"/>
                </a:schemeClr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i1febr.jpg"/>
          <p:cNvPicPr>
            <a:picLocks noChangeAspect="1"/>
          </p:cNvPicPr>
          <p:nvPr/>
        </p:nvPicPr>
        <p:blipFill>
          <a:blip r:embed="rId2" cstate="print">
            <a:lum bright="59000"/>
          </a:blip>
          <a:stretch>
            <a:fillRect/>
          </a:stretch>
        </p:blipFill>
        <p:spPr>
          <a:xfrm>
            <a:off x="285720" y="357166"/>
            <a:ext cx="8643998" cy="59293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Box 6"/>
          <p:cNvSpPr txBox="1"/>
          <p:nvPr/>
        </p:nvSpPr>
        <p:spPr>
          <a:xfrm>
            <a:off x="714348" y="2285992"/>
            <a:ext cx="7871065" cy="280076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onotype Corsiva" pitchFamily="66" charset="0"/>
              </a:rPr>
              <a:t>И проходят – цвета пепла и песка –</a:t>
            </a:r>
          </a:p>
          <a:p>
            <a:r>
              <a:rPr lang="ru-RU" sz="4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onotype Corsiva" pitchFamily="66" charset="0"/>
              </a:rPr>
              <a:t>Революционные войска.</a:t>
            </a:r>
          </a:p>
          <a:p>
            <a:r>
              <a:rPr lang="ru-RU" sz="4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onotype Corsiva" pitchFamily="66" charset="0"/>
              </a:rPr>
              <a:t>Нету лиц у них и нет имён,-</a:t>
            </a:r>
          </a:p>
          <a:p>
            <a:r>
              <a:rPr lang="ru-RU" sz="4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onotype Corsiva" pitchFamily="66" charset="0"/>
              </a:rPr>
              <a:t>Песен нету!</a:t>
            </a:r>
            <a:endParaRPr lang="ru-RU" sz="4400" b="1" dirty="0">
              <a:solidFill>
                <a:schemeClr val="tx1">
                  <a:lumMod val="85000"/>
                  <a:lumOff val="15000"/>
                </a:schemeClr>
              </a:solidFill>
              <a:latin typeface="Monotype Corsiva" pitchFamily="66" charset="0"/>
            </a:endParaRPr>
          </a:p>
        </p:txBody>
      </p:sp>
      <p:pic>
        <p:nvPicPr>
          <p:cNvPr id="8" name="Рисунок 7" descr="Image9.jpg"/>
          <p:cNvPicPr>
            <a:picLocks noChangeAspect="1"/>
          </p:cNvPicPr>
          <p:nvPr/>
        </p:nvPicPr>
        <p:blipFill>
          <a:blip r:embed="rId3" cstate="print">
            <a:lum bright="34000"/>
          </a:blip>
          <a:stretch>
            <a:fillRect/>
          </a:stretch>
        </p:blipFill>
        <p:spPr>
          <a:xfrm>
            <a:off x="3026664" y="1216152"/>
            <a:ext cx="2831220" cy="405417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32.jpg"/>
          <p:cNvPicPr>
            <a:picLocks noGrp="1" noChangeAspect="1"/>
          </p:cNvPicPr>
          <p:nvPr>
            <p:ph idx="1"/>
          </p:nvPr>
        </p:nvPicPr>
        <p:blipFill>
          <a:blip r:embed="rId2" cstate="print">
            <a:lum bright="34000"/>
          </a:blip>
          <a:stretch>
            <a:fillRect/>
          </a:stretch>
        </p:blipFill>
        <p:spPr>
          <a:xfrm>
            <a:off x="357158" y="357166"/>
            <a:ext cx="8358246" cy="60722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Box 6"/>
          <p:cNvSpPr txBox="1"/>
          <p:nvPr/>
        </p:nvSpPr>
        <p:spPr>
          <a:xfrm>
            <a:off x="928662" y="1500174"/>
            <a:ext cx="7584127" cy="37856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latin typeface="Monotype Corsiva" pitchFamily="66" charset="0"/>
              </a:rPr>
              <a:t>Если душа родилась крылатой —</a:t>
            </a:r>
            <a:br>
              <a:rPr lang="ru-RU" sz="4000" b="1" dirty="0" smtClean="0">
                <a:latin typeface="Monotype Corsiva" pitchFamily="66" charset="0"/>
              </a:rPr>
            </a:br>
            <a:r>
              <a:rPr lang="ru-RU" sz="4000" b="1" dirty="0" smtClean="0">
                <a:latin typeface="Monotype Corsiva" pitchFamily="66" charset="0"/>
              </a:rPr>
              <a:t>Что ей хоромы — и что ей хаты!</a:t>
            </a:r>
            <a:br>
              <a:rPr lang="ru-RU" sz="4000" b="1" dirty="0" smtClean="0">
                <a:latin typeface="Monotype Corsiva" pitchFamily="66" charset="0"/>
              </a:rPr>
            </a:br>
            <a:r>
              <a:rPr lang="ru-RU" sz="4000" b="1" dirty="0" smtClean="0">
                <a:latin typeface="Monotype Corsiva" pitchFamily="66" charset="0"/>
              </a:rPr>
              <a:t>Что </a:t>
            </a:r>
            <a:r>
              <a:rPr lang="ru-RU" sz="4000" b="1" dirty="0" err="1" smtClean="0">
                <a:latin typeface="Monotype Corsiva" pitchFamily="66" charset="0"/>
              </a:rPr>
              <a:t>Чингис-Хан</a:t>
            </a:r>
            <a:r>
              <a:rPr lang="ru-RU" sz="4000" b="1" dirty="0" smtClean="0">
                <a:latin typeface="Monotype Corsiva" pitchFamily="66" charset="0"/>
              </a:rPr>
              <a:t> ей и что — Орда!</a:t>
            </a:r>
            <a:br>
              <a:rPr lang="ru-RU" sz="4000" b="1" dirty="0" smtClean="0">
                <a:latin typeface="Monotype Corsiva" pitchFamily="66" charset="0"/>
              </a:rPr>
            </a:br>
            <a:r>
              <a:rPr lang="ru-RU" sz="4000" b="1" dirty="0" smtClean="0">
                <a:latin typeface="Monotype Corsiva" pitchFamily="66" charset="0"/>
              </a:rPr>
              <a:t>Два на миру у меня врага,</a:t>
            </a:r>
            <a:br>
              <a:rPr lang="ru-RU" sz="4000" b="1" dirty="0" smtClean="0">
                <a:latin typeface="Monotype Corsiva" pitchFamily="66" charset="0"/>
              </a:rPr>
            </a:br>
            <a:r>
              <a:rPr lang="ru-RU" sz="4000" b="1" dirty="0" smtClean="0">
                <a:latin typeface="Monotype Corsiva" pitchFamily="66" charset="0"/>
              </a:rPr>
              <a:t>Два близнеца, неразрывно-слитых :</a:t>
            </a:r>
            <a:br>
              <a:rPr lang="ru-RU" sz="4000" b="1" dirty="0" smtClean="0">
                <a:latin typeface="Monotype Corsiva" pitchFamily="66" charset="0"/>
              </a:rPr>
            </a:br>
            <a:r>
              <a:rPr lang="ru-RU" sz="4000" b="1" dirty="0" smtClean="0">
                <a:latin typeface="Monotype Corsiva" pitchFamily="66" charset="0"/>
              </a:rPr>
              <a:t>Голод голодных — и сытость сытых!</a:t>
            </a:r>
            <a:endParaRPr lang="ru-RU" sz="4000" b="1" dirty="0">
              <a:latin typeface="Monotype Corsiva" pitchFamily="66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photo0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714876" y="500043"/>
            <a:ext cx="3786214" cy="56436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Box 6"/>
          <p:cNvSpPr txBox="1"/>
          <p:nvPr/>
        </p:nvSpPr>
        <p:spPr>
          <a:xfrm>
            <a:off x="4929190" y="6286520"/>
            <a:ext cx="33217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Monotype Corsiva" pitchFamily="66" charset="0"/>
              </a:rPr>
              <a:t>Дочери М. Цветаевой Аля и Ирина.</a:t>
            </a:r>
            <a:endParaRPr lang="ru-RU" dirty="0">
              <a:latin typeface="Monotype Corsiva" pitchFamily="66" charset="0"/>
            </a:endParaRPr>
          </a:p>
        </p:txBody>
      </p:sp>
      <p:pic>
        <p:nvPicPr>
          <p:cNvPr id="8" name="Рисунок 7" descr="imgB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0034" y="500042"/>
            <a:ext cx="3942187" cy="55721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TextBox 8"/>
          <p:cNvSpPr txBox="1"/>
          <p:nvPr/>
        </p:nvSpPr>
        <p:spPr>
          <a:xfrm>
            <a:off x="1500166" y="6215082"/>
            <a:ext cx="17604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Monotype Corsiva" pitchFamily="66" charset="0"/>
              </a:rPr>
              <a:t>Марина Цветаева</a:t>
            </a:r>
            <a:endParaRPr lang="ru-RU" b="1" dirty="0">
              <a:latin typeface="Monotype Corsiva" pitchFamily="66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192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57158" y="571480"/>
            <a:ext cx="4286280" cy="53245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1142976" y="6000768"/>
            <a:ext cx="25314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Monotype Corsiva" pitchFamily="66" charset="0"/>
              </a:rPr>
              <a:t>Марина Цветаева 1922 год</a:t>
            </a:r>
            <a:endParaRPr lang="ru-RU" b="1" dirty="0">
              <a:latin typeface="Monotype Corsiva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714876" y="4071942"/>
            <a:ext cx="4275529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latin typeface="Monotype Corsiva" pitchFamily="66" charset="0"/>
              </a:rPr>
              <a:t>Деревья! К вам иду! Спастись</a:t>
            </a:r>
          </a:p>
          <a:p>
            <a:r>
              <a:rPr lang="ru-RU" sz="2800" dirty="0" smtClean="0">
                <a:latin typeface="Monotype Corsiva" pitchFamily="66" charset="0"/>
              </a:rPr>
              <a:t>От рёва рыночного!</a:t>
            </a:r>
          </a:p>
          <a:p>
            <a:r>
              <a:rPr lang="ru-RU" sz="2800" dirty="0" smtClean="0">
                <a:latin typeface="Monotype Corsiva" pitchFamily="66" charset="0"/>
              </a:rPr>
              <a:t>Вашими </a:t>
            </a:r>
            <a:r>
              <a:rPr lang="ru-RU" sz="2800" dirty="0" err="1" smtClean="0">
                <a:latin typeface="Monotype Corsiva" pitchFamily="66" charset="0"/>
              </a:rPr>
              <a:t>вымахами</a:t>
            </a:r>
            <a:r>
              <a:rPr lang="ru-RU" sz="2800" dirty="0" smtClean="0">
                <a:latin typeface="Monotype Corsiva" pitchFamily="66" charset="0"/>
              </a:rPr>
              <a:t> ввысь</a:t>
            </a:r>
          </a:p>
          <a:p>
            <a:r>
              <a:rPr lang="ru-RU" sz="2800" dirty="0" smtClean="0">
                <a:latin typeface="Monotype Corsiva" pitchFamily="66" charset="0"/>
              </a:rPr>
              <a:t>Как сердце </a:t>
            </a:r>
            <a:r>
              <a:rPr lang="ru-RU" sz="2800" dirty="0" err="1" smtClean="0">
                <a:latin typeface="Monotype Corsiva" pitchFamily="66" charset="0"/>
              </a:rPr>
              <a:t>выдышано</a:t>
            </a:r>
            <a:r>
              <a:rPr lang="ru-RU" sz="2800" dirty="0" smtClean="0">
                <a:latin typeface="Monotype Corsiva" pitchFamily="66" charset="0"/>
              </a:rPr>
              <a:t>!</a:t>
            </a:r>
            <a:endParaRPr lang="ru-RU" sz="2800" dirty="0">
              <a:latin typeface="Monotype Corsiva" pitchFamily="66" charset="0"/>
            </a:endParaRPr>
          </a:p>
        </p:txBody>
      </p:sp>
      <p:pic>
        <p:nvPicPr>
          <p:cNvPr id="7" name="Рисунок 6" descr="10419.jpg"/>
          <p:cNvPicPr>
            <a:picLocks noChangeAspect="1"/>
          </p:cNvPicPr>
          <p:nvPr/>
        </p:nvPicPr>
        <p:blipFill>
          <a:blip r:embed="rId3" cstate="print"/>
          <a:srcRect l="8893" t="9020" r="7411" b="9922"/>
          <a:stretch>
            <a:fillRect/>
          </a:stretch>
        </p:blipFill>
        <p:spPr>
          <a:xfrm>
            <a:off x="4786314" y="642918"/>
            <a:ext cx="4065619" cy="32348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шаляпи бф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000892" y="3714752"/>
            <a:ext cx="1773984" cy="23574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Содержимое 3" descr="i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714348" y="428604"/>
            <a:ext cx="4500594" cy="30967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1142976" y="3571876"/>
            <a:ext cx="357020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Monotype Corsiva" pitchFamily="66" charset="0"/>
              </a:rPr>
              <a:t>Сергей Эфрон, Марина Цветаева </a:t>
            </a:r>
          </a:p>
          <a:p>
            <a:r>
              <a:rPr lang="ru-RU" b="1" dirty="0" smtClean="0">
                <a:latin typeface="Monotype Corsiva" pitchFamily="66" charset="0"/>
              </a:rPr>
              <a:t>с Георгием (Муром) и Ариадна Эфрон. </a:t>
            </a:r>
            <a:endParaRPr lang="ru-RU" dirty="0">
              <a:latin typeface="Monotype Corsiva" pitchFamily="66" charset="0"/>
            </a:endParaRPr>
          </a:p>
        </p:txBody>
      </p:sp>
      <p:pic>
        <p:nvPicPr>
          <p:cNvPr id="6" name="Рисунок 5" descr="x0945e648j_6987975_2864399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85720" y="500042"/>
            <a:ext cx="5010150" cy="5715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Box 6"/>
          <p:cNvSpPr txBox="1"/>
          <p:nvPr/>
        </p:nvSpPr>
        <p:spPr>
          <a:xfrm>
            <a:off x="142844" y="6215082"/>
            <a:ext cx="59618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Monotype Corsiva" pitchFamily="66" charset="0"/>
              </a:rPr>
              <a:t>На обороте фотографии помета М.И. Цветаевой: "Мы с Муром».</a:t>
            </a:r>
            <a:endParaRPr lang="ru-RU" dirty="0">
              <a:latin typeface="Monotype Corsiva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203498" y="1500174"/>
            <a:ext cx="3940502" cy="2677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Monotype Corsiva" pitchFamily="66" charset="0"/>
              </a:rPr>
              <a:t>Ни к городу и ни к селу-</a:t>
            </a:r>
          </a:p>
          <a:p>
            <a:r>
              <a:rPr lang="ru-RU" sz="2400" b="1" dirty="0" smtClean="0">
                <a:latin typeface="Monotype Corsiva" pitchFamily="66" charset="0"/>
              </a:rPr>
              <a:t>Езжай, мой сын, в свою страну,-</a:t>
            </a:r>
          </a:p>
          <a:p>
            <a:r>
              <a:rPr lang="ru-RU" sz="2400" b="1" dirty="0" smtClean="0">
                <a:latin typeface="Monotype Corsiva" pitchFamily="66" charset="0"/>
              </a:rPr>
              <a:t>В край – всем краям наоборот!-</a:t>
            </a:r>
          </a:p>
          <a:p>
            <a:r>
              <a:rPr lang="ru-RU" sz="2400" b="1" dirty="0" smtClean="0">
                <a:latin typeface="Monotype Corsiva" pitchFamily="66" charset="0"/>
              </a:rPr>
              <a:t>Куда назад идти – вперёд</a:t>
            </a:r>
          </a:p>
          <a:p>
            <a:r>
              <a:rPr lang="ru-RU" sz="2400" b="1" dirty="0" smtClean="0">
                <a:latin typeface="Monotype Corsiva" pitchFamily="66" charset="0"/>
              </a:rPr>
              <a:t>Идти, - особенно тебе,</a:t>
            </a:r>
          </a:p>
          <a:p>
            <a:r>
              <a:rPr lang="ru-RU" sz="2400" b="1" dirty="0" smtClean="0">
                <a:latin typeface="Monotype Corsiva" pitchFamily="66" charset="0"/>
              </a:rPr>
              <a:t>Руси не видывавшее</a:t>
            </a:r>
          </a:p>
          <a:p>
            <a:r>
              <a:rPr lang="ru-RU" sz="2400" b="1" dirty="0" smtClean="0">
                <a:latin typeface="Monotype Corsiva" pitchFamily="66" charset="0"/>
              </a:rPr>
              <a:t>Дитя моё…</a:t>
            </a:r>
            <a:endParaRPr lang="ru-RU" sz="2400" b="1" dirty="0">
              <a:latin typeface="Monotype Corsiva" pitchFamily="66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60000"/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183939642.gif"/>
          <p:cNvPicPr>
            <a:picLocks noChangeAspect="1"/>
          </p:cNvPicPr>
          <p:nvPr/>
        </p:nvPicPr>
        <p:blipFill>
          <a:blip r:embed="rId3" cstate="print">
            <a:duotone>
              <a:schemeClr val="accent3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571472" y="3643314"/>
            <a:ext cx="4670230" cy="285836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357290" y="1071546"/>
            <a:ext cx="7253909" cy="34163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5400" dirty="0" smtClean="0">
                <a:latin typeface="Monotype Corsiva" pitchFamily="66" charset="0"/>
              </a:rPr>
              <a:t>Бог меня – одну поставил</a:t>
            </a:r>
          </a:p>
          <a:p>
            <a:pPr algn="ctr"/>
            <a:r>
              <a:rPr lang="ru-RU" sz="5400" dirty="0" smtClean="0">
                <a:latin typeface="Monotype Corsiva" pitchFamily="66" charset="0"/>
              </a:rPr>
              <a:t>Посреди большого света.</a:t>
            </a:r>
          </a:p>
          <a:p>
            <a:pPr algn="ctr"/>
            <a:r>
              <a:rPr lang="ru-RU" sz="5400" dirty="0" smtClean="0">
                <a:latin typeface="Monotype Corsiva" pitchFamily="66" charset="0"/>
              </a:rPr>
              <a:t>-Ты не женщина, а птица.</a:t>
            </a:r>
          </a:p>
          <a:p>
            <a:pPr algn="ctr"/>
            <a:r>
              <a:rPr lang="ru-RU" sz="5400" dirty="0" smtClean="0">
                <a:latin typeface="Monotype Corsiva" pitchFamily="66" charset="0"/>
              </a:rPr>
              <a:t>Посему: летай и пой.</a:t>
            </a:r>
            <a:endParaRPr lang="ru-RU" sz="5400" dirty="0">
              <a:latin typeface="Monotype Corsiva" pitchFamily="66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193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71472" y="642918"/>
            <a:ext cx="3953686" cy="54912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1285852" y="6072206"/>
            <a:ext cx="25314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Monotype Corsiva" pitchFamily="66" charset="0"/>
              </a:rPr>
              <a:t>Марина Цветаева 1939 год</a:t>
            </a:r>
            <a:endParaRPr lang="ru-RU" b="1" dirty="0">
              <a:latin typeface="Monotype Corsiva" pitchFamily="66" charset="0"/>
            </a:endParaRPr>
          </a:p>
        </p:txBody>
      </p:sp>
      <p:pic>
        <p:nvPicPr>
          <p:cNvPr id="6" name="Рисунок 5" descr="foto104-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00628" y="642918"/>
            <a:ext cx="3286148" cy="53279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Box 6"/>
          <p:cNvSpPr txBox="1"/>
          <p:nvPr/>
        </p:nvSpPr>
        <p:spPr>
          <a:xfrm>
            <a:off x="5572132" y="6072206"/>
            <a:ext cx="19367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Monotype Corsiva" pitchFamily="66" charset="0"/>
              </a:rPr>
              <a:t>Георгий Эфрон 1940</a:t>
            </a:r>
            <a:endParaRPr lang="ru-RU" b="1" dirty="0">
              <a:latin typeface="Monotype Corsiva" pitchFamily="66" charset="0"/>
            </a:endParaRPr>
          </a:p>
        </p:txBody>
      </p:sp>
      <p:pic>
        <p:nvPicPr>
          <p:cNvPr id="8" name="Рисунок 7" descr="d6811bddfe012bb8b631888ea442c138.gif"/>
          <p:cNvPicPr>
            <a:picLocks noChangeAspect="1"/>
          </p:cNvPicPr>
          <p:nvPr/>
        </p:nvPicPr>
        <p:blipFill>
          <a:blip r:embed="rId4" cstate="print">
            <a:grayscl/>
            <a:lum bright="38000"/>
          </a:blip>
          <a:stretch>
            <a:fillRect/>
          </a:stretch>
        </p:blipFill>
        <p:spPr>
          <a:xfrm>
            <a:off x="428596" y="3929067"/>
            <a:ext cx="4143404" cy="2590812"/>
          </a:xfrm>
          <a:prstGeom prst="rect">
            <a:avLst/>
          </a:prstGeom>
        </p:spPr>
      </p:pic>
      <p:pic>
        <p:nvPicPr>
          <p:cNvPr id="9" name="Рисунок 8" descr="d6811bddfe012bb8b631888ea442c138.gif"/>
          <p:cNvPicPr>
            <a:picLocks noChangeAspect="1"/>
          </p:cNvPicPr>
          <p:nvPr/>
        </p:nvPicPr>
        <p:blipFill>
          <a:blip r:embed="rId4" cstate="print">
            <a:grayscl/>
            <a:lum bright="28000"/>
          </a:blip>
          <a:stretch>
            <a:fillRect/>
          </a:stretch>
        </p:blipFill>
        <p:spPr>
          <a:xfrm>
            <a:off x="4429124" y="3714752"/>
            <a:ext cx="4143404" cy="2824023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2214546" y="1571612"/>
            <a:ext cx="4786346" cy="25717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onotype Corsiva" pitchFamily="66" charset="0"/>
              </a:rPr>
              <a:t>Пора снимать янтарь,</a:t>
            </a:r>
          </a:p>
          <a:p>
            <a:r>
              <a:rPr lang="ru-RU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onotype Corsiva" pitchFamily="66" charset="0"/>
              </a:rPr>
              <a:t>Пора менять словарь,</a:t>
            </a:r>
          </a:p>
          <a:p>
            <a:r>
              <a:rPr lang="ru-RU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onotype Corsiva" pitchFamily="66" charset="0"/>
              </a:rPr>
              <a:t>Пора гасить фонарь</a:t>
            </a:r>
          </a:p>
          <a:p>
            <a:r>
              <a:rPr lang="ru-RU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onotype Corsiva" pitchFamily="66" charset="0"/>
              </a:rPr>
              <a:t>Наддверный…</a:t>
            </a:r>
            <a:endParaRPr lang="ru-RU" sz="4000" dirty="0">
              <a:solidFill>
                <a:schemeClr val="tx1">
                  <a:lumMod val="75000"/>
                  <a:lumOff val="25000"/>
                </a:schemeClr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2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928662" y="714356"/>
            <a:ext cx="7500990" cy="52064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TextBox 7"/>
          <p:cNvSpPr txBox="1"/>
          <p:nvPr/>
        </p:nvSpPr>
        <p:spPr>
          <a:xfrm>
            <a:off x="1785918" y="6072206"/>
            <a:ext cx="59089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Monotype Corsiva" pitchFamily="66" charset="0"/>
              </a:rPr>
              <a:t>Могила М.И.Цветаевой на Петропавловском кладбище. Елабуга. </a:t>
            </a:r>
            <a:endParaRPr lang="ru-RU" dirty="0">
              <a:latin typeface="Monotype Corsiva" pitchFamily="66" charset="0"/>
            </a:endParaRPr>
          </a:p>
        </p:txBody>
      </p:sp>
      <p:pic>
        <p:nvPicPr>
          <p:cNvPr id="9" name="Рисунок 8" descr="50184422b0299cccc13056cb1d3f4ea3_12834095_cvet_serg480.jpg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rgbClr val="D9C3A5">
                <a:tint val="50000"/>
                <a:satMod val="180000"/>
              </a:srgbClr>
            </a:duotone>
          </a:blip>
          <a:srcRect b="18291"/>
          <a:stretch>
            <a:fillRect/>
          </a:stretch>
        </p:blipFill>
        <p:spPr>
          <a:xfrm>
            <a:off x="0" y="6"/>
            <a:ext cx="9144000" cy="6835908"/>
          </a:xfrm>
          <a:prstGeom prst="rect">
            <a:avLst/>
          </a:prstGeom>
        </p:spPr>
      </p:pic>
      <p:pic>
        <p:nvPicPr>
          <p:cNvPr id="10" name="Рисунок 9" descr="tsvetaeva_1_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-1"/>
            <a:ext cx="1643042" cy="256725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 descr="191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643042" y="357166"/>
            <a:ext cx="3343276" cy="22590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Рисунок 12" descr="1910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857223" y="2854633"/>
            <a:ext cx="2571769" cy="17173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Рисунок 13" descr="Image9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214678" y="2071678"/>
            <a:ext cx="3090672" cy="44256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Рисунок 14" descr="tsvetaeva_29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5286380" y="785794"/>
            <a:ext cx="2357454" cy="31432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" name="Рисунок 15" descr="tsvetaeva_34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6929454" y="3714751"/>
            <a:ext cx="1785950" cy="26694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" name="Рисунок 16" descr="tsvetaeva_35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857224" y="4357694"/>
            <a:ext cx="3960028" cy="22860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" name="Рисунок 17" descr="феодлосия 1914.jp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7072330" y="357166"/>
            <a:ext cx="1643074" cy="27608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9" name="TextBox 18"/>
          <p:cNvSpPr txBox="1"/>
          <p:nvPr/>
        </p:nvSpPr>
        <p:spPr>
          <a:xfrm>
            <a:off x="142844" y="2071678"/>
            <a:ext cx="8715436" cy="15696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isometricOffAxis1Right"/>
              <a:lightRig rig="threePt" dir="t"/>
            </a:scene3d>
          </a:bodyPr>
          <a:lstStyle/>
          <a:p>
            <a:r>
              <a:rPr lang="ru-RU" sz="9600" b="1" dirty="0" smtClean="0">
                <a:solidFill>
                  <a:srgbClr val="FF0000"/>
                </a:solidFill>
                <a:effectLst>
                  <a:reflection blurRad="6350" stA="55000" endA="50" endPos="85000" dir="5400000" sy="-100000" algn="bl" rotWithShape="0"/>
                </a:effectLst>
                <a:latin typeface="Monotype Corsiva" pitchFamily="66" charset="0"/>
              </a:rPr>
              <a:t>Марина Цветаева</a:t>
            </a:r>
            <a:endParaRPr lang="ru-RU" sz="9600" b="1" dirty="0">
              <a:solidFill>
                <a:srgbClr val="FF0000"/>
              </a:solidFill>
              <a:effectLst>
                <a:reflection blurRad="6350" stA="55000" endA="50" endPos="85000" dir="5400000" sy="-100000" algn="bl" rotWithShape="0"/>
              </a:effectLst>
              <a:latin typeface="Monotype Corsiva" pitchFamily="66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2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3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813-882-thickbox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l="20157" t="1890" r="21417" b="2520"/>
          <a:stretch>
            <a:fillRect/>
          </a:stretch>
        </p:blipFill>
        <p:spPr>
          <a:xfrm>
            <a:off x="6499704" y="0"/>
            <a:ext cx="2644296" cy="43264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487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357686" y="0"/>
            <a:ext cx="2855516" cy="40719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217876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571736" y="142852"/>
            <a:ext cx="2571762" cy="41148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9785170673582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85720" y="214290"/>
            <a:ext cx="2503459" cy="40005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 descr="9785255015931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643702" y="3005127"/>
            <a:ext cx="2339801" cy="385287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 descr="9785699279135-b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929058" y="2357430"/>
            <a:ext cx="2873797" cy="42386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 descr="big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2071670" y="3429000"/>
            <a:ext cx="2095500" cy="32385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Рисунок 12" descr="CVET273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214282" y="2786058"/>
            <a:ext cx="2615184" cy="35387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Рисунок 14" descr="cvetaeva_versty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3214678" y="1000108"/>
            <a:ext cx="2857520" cy="47662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34775322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" y="142852"/>
            <a:ext cx="7913132" cy="51435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2643174" y="5929330"/>
            <a:ext cx="372089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Monotype Corsiva" pitchFamily="66" charset="0"/>
              </a:rPr>
              <a:t>Дореволюционная Москва</a:t>
            </a:r>
            <a:endParaRPr lang="ru-RU" sz="2800" b="1" dirty="0">
              <a:latin typeface="Monotype Corsiva" pitchFamily="66" charset="0"/>
            </a:endParaRPr>
          </a:p>
        </p:txBody>
      </p:sp>
      <p:pic>
        <p:nvPicPr>
          <p:cNvPr id="7" name="Рисунок 6" descr="f89d0643cf05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1500134" y="214290"/>
            <a:ext cx="7643866" cy="53175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c261fbecfc5da8ea5aeb44b5e8c7cc84.jpg"/>
          <p:cNvPicPr>
            <a:picLocks noChangeAspect="1"/>
          </p:cNvPicPr>
          <p:nvPr/>
        </p:nvPicPr>
        <p:blipFill>
          <a:blip r:embed="rId4" cstate="print"/>
          <a:srcRect l="4429" t="1390" r="1772" b="4863"/>
          <a:stretch>
            <a:fillRect/>
          </a:stretch>
        </p:blipFill>
        <p:spPr>
          <a:xfrm>
            <a:off x="500034" y="500042"/>
            <a:ext cx="7848384" cy="52149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800_ca4384b59f0f0e0611d1654e9a16b7ba.jpg"/>
          <p:cNvPicPr>
            <a:picLocks noChangeAspect="1"/>
          </p:cNvPicPr>
          <p:nvPr/>
        </p:nvPicPr>
        <p:blipFill>
          <a:blip r:embed="rId5" cstate="print"/>
          <a:srcRect l="5197" r="4252"/>
          <a:stretch>
            <a:fillRect/>
          </a:stretch>
        </p:blipFill>
        <p:spPr>
          <a:xfrm>
            <a:off x="1071538" y="1000108"/>
            <a:ext cx="7392711" cy="50006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TextBox 10"/>
          <p:cNvSpPr txBox="1"/>
          <p:nvPr/>
        </p:nvSpPr>
        <p:spPr>
          <a:xfrm>
            <a:off x="1142976" y="5903893"/>
            <a:ext cx="71438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Monotype Corsiva" pitchFamily="66" charset="0"/>
              </a:rPr>
              <a:t>Чудный дом, наш дивный дом в </a:t>
            </a:r>
            <a:r>
              <a:rPr lang="ru-RU" sz="2800" b="1" dirty="0" err="1" smtClean="0">
                <a:latin typeface="Monotype Corsiva" pitchFamily="66" charset="0"/>
              </a:rPr>
              <a:t>Трёхпрудном</a:t>
            </a:r>
            <a:r>
              <a:rPr lang="ru-RU" sz="2800" b="1" dirty="0" smtClean="0">
                <a:latin typeface="Monotype Corsiva" pitchFamily="66" charset="0"/>
              </a:rPr>
              <a:t> -</a:t>
            </a:r>
          </a:p>
          <a:p>
            <a:pPr algn="ctr"/>
            <a:r>
              <a:rPr lang="ru-RU" sz="2800" b="1" dirty="0" smtClean="0">
                <a:latin typeface="Monotype Corsiva" pitchFamily="66" charset="0"/>
              </a:rPr>
              <a:t>Превратившийся теперь в стихи!</a:t>
            </a:r>
            <a:endParaRPr lang="ru-RU" sz="2800" b="1" dirty="0">
              <a:latin typeface="Monotype Corsiva" pitchFamily="66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и.в.цветаев отец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500034" y="642918"/>
            <a:ext cx="3643338" cy="50788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571472" y="5857892"/>
            <a:ext cx="34900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Monotype Corsiva" pitchFamily="66" charset="0"/>
              </a:rPr>
              <a:t>Иван Владимирович Цветаев 1903 год</a:t>
            </a:r>
            <a:endParaRPr lang="ru-RU" b="1" dirty="0">
              <a:latin typeface="Monotype Corsiva" pitchFamily="66" charset="0"/>
            </a:endParaRPr>
          </a:p>
        </p:txBody>
      </p:sp>
      <p:pic>
        <p:nvPicPr>
          <p:cNvPr id="6" name="Рисунок 5" descr="мать 1903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>
            <a:off x="5034142" y="642917"/>
            <a:ext cx="3609824" cy="50720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Box 6"/>
          <p:cNvSpPr txBox="1"/>
          <p:nvPr/>
        </p:nvSpPr>
        <p:spPr>
          <a:xfrm>
            <a:off x="4929190" y="5857892"/>
            <a:ext cx="37561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Monotype Corsiva" pitchFamily="66" charset="0"/>
              </a:rPr>
              <a:t>Мария Александровна Цветаева 1903 год</a:t>
            </a:r>
            <a:endParaRPr lang="ru-RU" b="1" dirty="0">
              <a:latin typeface="Monotype Corsiva" pitchFamily="66" charset="0"/>
            </a:endParaRPr>
          </a:p>
        </p:txBody>
      </p:sp>
      <p:pic>
        <p:nvPicPr>
          <p:cNvPr id="10" name="Рисунок 9" descr="марина 1893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>
          <a:xfrm>
            <a:off x="2786050" y="2928934"/>
            <a:ext cx="3437583" cy="30003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TextBox 10"/>
          <p:cNvSpPr txBox="1"/>
          <p:nvPr/>
        </p:nvSpPr>
        <p:spPr>
          <a:xfrm>
            <a:off x="4071934" y="2643182"/>
            <a:ext cx="8835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Monotype Corsiva" pitchFamily="66" charset="0"/>
              </a:rPr>
              <a:t>Марина</a:t>
            </a:r>
            <a:endParaRPr lang="ru-RU" b="1" dirty="0">
              <a:latin typeface="Monotype Corsiva" pitchFamily="66" charset="0"/>
            </a:endParaRPr>
          </a:p>
        </p:txBody>
      </p:sp>
      <p:pic>
        <p:nvPicPr>
          <p:cNvPr id="8" name="Рисунок 7" descr="марина с отцом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14282" y="142852"/>
            <a:ext cx="8763029" cy="65722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TextBox 8"/>
          <p:cNvSpPr txBox="1"/>
          <p:nvPr/>
        </p:nvSpPr>
        <p:spPr>
          <a:xfrm>
            <a:off x="2928926" y="5929330"/>
            <a:ext cx="433323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  <a:latin typeface="Monotype Corsiva" pitchFamily="66" charset="0"/>
              </a:rPr>
              <a:t>Марина Цветаева с отцом</a:t>
            </a:r>
            <a:endParaRPr lang="ru-RU" sz="3200" b="1" dirty="0">
              <a:solidFill>
                <a:schemeClr val="bg1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Содержимое 7" descr="на даче в Тарусе 1901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285720" y="500042"/>
            <a:ext cx="4143404" cy="55245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TextBox 8"/>
          <p:cNvSpPr txBox="1"/>
          <p:nvPr/>
        </p:nvSpPr>
        <p:spPr>
          <a:xfrm>
            <a:off x="642910" y="6072206"/>
            <a:ext cx="389401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Monotype Corsiva" pitchFamily="66" charset="0"/>
              </a:rPr>
              <a:t>Цветаевы на даче в Тарусе</a:t>
            </a:r>
            <a:endParaRPr lang="ru-RU" sz="2800" b="1" dirty="0">
              <a:latin typeface="Monotype Corsiva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643438" y="1643050"/>
            <a:ext cx="4368504" cy="33701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400" b="1" dirty="0" smtClean="0">
                <a:latin typeface="Monotype Corsiva" pitchFamily="66" charset="0"/>
              </a:rPr>
              <a:t>Сини подмосковные холмы,</a:t>
            </a:r>
          </a:p>
          <a:p>
            <a:pPr>
              <a:lnSpc>
                <a:spcPct val="150000"/>
              </a:lnSpc>
            </a:pPr>
            <a:r>
              <a:rPr lang="ru-RU" sz="2400" b="1" dirty="0" smtClean="0">
                <a:latin typeface="Monotype Corsiva" pitchFamily="66" charset="0"/>
              </a:rPr>
              <a:t>В воздухе чуть тёплом – пыль </a:t>
            </a:r>
          </a:p>
          <a:p>
            <a:pPr>
              <a:lnSpc>
                <a:spcPct val="150000"/>
              </a:lnSpc>
            </a:pPr>
            <a:r>
              <a:rPr lang="ru-RU" sz="2400" b="1" dirty="0" smtClean="0">
                <a:latin typeface="Monotype Corsiva" pitchFamily="66" charset="0"/>
              </a:rPr>
              <a:t>                                            и дёготь.</a:t>
            </a:r>
          </a:p>
          <a:p>
            <a:pPr>
              <a:lnSpc>
                <a:spcPct val="150000"/>
              </a:lnSpc>
            </a:pPr>
            <a:r>
              <a:rPr lang="ru-RU" sz="2400" b="1" dirty="0" smtClean="0">
                <a:latin typeface="Monotype Corsiva" pitchFamily="66" charset="0"/>
              </a:rPr>
              <a:t>Сплю весь день, весь день смеюсь,</a:t>
            </a:r>
          </a:p>
          <a:p>
            <a:pPr>
              <a:lnSpc>
                <a:spcPct val="150000"/>
              </a:lnSpc>
            </a:pPr>
            <a:r>
              <a:rPr lang="ru-RU" sz="2400" b="1" dirty="0" smtClean="0">
                <a:latin typeface="Monotype Corsiva" pitchFamily="66" charset="0"/>
              </a:rPr>
              <a:t>                                     -должно быть,</a:t>
            </a:r>
          </a:p>
          <a:p>
            <a:pPr>
              <a:lnSpc>
                <a:spcPct val="150000"/>
              </a:lnSpc>
            </a:pPr>
            <a:r>
              <a:rPr lang="ru-RU" sz="2400" b="1" dirty="0" smtClean="0">
                <a:latin typeface="Monotype Corsiva" pitchFamily="66" charset="0"/>
              </a:rPr>
              <a:t>Выздоравливаю от зимы…</a:t>
            </a:r>
            <a:endParaRPr lang="ru-RU" sz="2400" b="1" dirty="0">
              <a:latin typeface="Monotype Corsiva" pitchFamily="66" charset="0"/>
            </a:endParaRPr>
          </a:p>
        </p:txBody>
      </p:sp>
      <p:pic>
        <p:nvPicPr>
          <p:cNvPr id="12" name="Рисунок 11" descr="1913.jpg"/>
          <p:cNvPicPr>
            <a:picLocks noChangeAspect="1"/>
          </p:cNvPicPr>
          <p:nvPr/>
        </p:nvPicPr>
        <p:blipFill>
          <a:blip r:embed="rId4" cstate="print">
            <a:duotone>
              <a:prstClr val="black"/>
              <a:srgbClr val="D9C3A5">
                <a:tint val="50000"/>
                <a:satMod val="180000"/>
              </a:srgbClr>
            </a:duotone>
          </a:blip>
          <a:stretch>
            <a:fillRect/>
          </a:stretch>
        </p:blipFill>
        <p:spPr>
          <a:xfrm>
            <a:off x="4572000" y="571480"/>
            <a:ext cx="4408934" cy="54292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3" name="TextBox 12"/>
          <p:cNvSpPr txBox="1"/>
          <p:nvPr/>
        </p:nvSpPr>
        <p:spPr>
          <a:xfrm>
            <a:off x="4929190" y="6072206"/>
            <a:ext cx="391164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Monotype Corsiva" pitchFamily="66" charset="0"/>
              </a:rPr>
              <a:t>Марина Цветаева  1913 год</a:t>
            </a:r>
            <a:endParaRPr lang="ru-RU" sz="2800" b="1" dirty="0">
              <a:latin typeface="Monotype Corsiva" pitchFamily="66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париж.jpg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rgbClr val="D9C3A5">
                <a:tint val="50000"/>
                <a:satMod val="180000"/>
              </a:srgbClr>
            </a:duotone>
          </a:blip>
          <a:stretch>
            <a:fillRect/>
          </a:stretch>
        </p:blipFill>
        <p:spPr>
          <a:xfrm>
            <a:off x="177299" y="571480"/>
            <a:ext cx="8966701" cy="55721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TextBox 7"/>
          <p:cNvSpPr txBox="1"/>
          <p:nvPr/>
        </p:nvSpPr>
        <p:spPr>
          <a:xfrm>
            <a:off x="3500430" y="857232"/>
            <a:ext cx="19607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Monotype Corsiva" pitchFamily="66" charset="0"/>
              </a:rPr>
              <a:t>Париж 1900 гг.</a:t>
            </a:r>
            <a:endParaRPr lang="ru-RU" sz="2400" b="1" dirty="0">
              <a:latin typeface="Monotype Corsiva" pitchFamily="66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CVET48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357422" y="428604"/>
            <a:ext cx="4429156" cy="56946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3286116" y="6072206"/>
            <a:ext cx="262924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Monotype Corsiva" pitchFamily="66" charset="0"/>
              </a:rPr>
              <a:t>Марина Цветаева</a:t>
            </a:r>
            <a:endParaRPr lang="ru-RU" sz="2800" b="1" dirty="0">
              <a:latin typeface="Monotype Corsiva" pitchFamily="66" charset="0"/>
            </a:endParaRPr>
          </a:p>
        </p:txBody>
      </p:sp>
      <p:pic>
        <p:nvPicPr>
          <p:cNvPr id="7" name="Рисунок 6" descr="париж.jpg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rgbClr val="D9C3A5">
                <a:tint val="50000"/>
                <a:satMod val="180000"/>
              </a:srgbClr>
            </a:duotone>
            <a:lum bright="36000"/>
          </a:blip>
          <a:stretch>
            <a:fillRect/>
          </a:stretch>
        </p:blipFill>
        <p:spPr>
          <a:xfrm>
            <a:off x="177299" y="357166"/>
            <a:ext cx="8966701" cy="62865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TextBox 7"/>
          <p:cNvSpPr txBox="1"/>
          <p:nvPr/>
        </p:nvSpPr>
        <p:spPr>
          <a:xfrm>
            <a:off x="642910" y="1500174"/>
            <a:ext cx="7917552" cy="30469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onotype Corsiva" pitchFamily="66" charset="0"/>
              </a:rPr>
              <a:t>Дома до звёзд, а небо  ниже,</a:t>
            </a:r>
          </a:p>
          <a:p>
            <a:pPr algn="ctr"/>
            <a:r>
              <a:rPr lang="ru-RU" sz="4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onotype Corsiva" pitchFamily="66" charset="0"/>
              </a:rPr>
              <a:t>Земля в чаду ему    близка.</a:t>
            </a:r>
          </a:p>
          <a:p>
            <a:pPr algn="ctr"/>
            <a:r>
              <a:rPr lang="ru-RU" sz="4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onotype Corsiva" pitchFamily="66" charset="0"/>
              </a:rPr>
              <a:t>В большом и радостном  Париже</a:t>
            </a:r>
          </a:p>
          <a:p>
            <a:pPr algn="ctr"/>
            <a:r>
              <a:rPr lang="ru-RU" sz="4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onotype Corsiva" pitchFamily="66" charset="0"/>
              </a:rPr>
              <a:t>Всё та же тайная   тоска.</a:t>
            </a:r>
            <a:endParaRPr lang="ru-RU" sz="4800" b="1" dirty="0">
              <a:solidFill>
                <a:schemeClr val="tx1">
                  <a:lumMod val="75000"/>
                  <a:lumOff val="25000"/>
                </a:schemeClr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Содержимое 6" descr="0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214810" y="1214422"/>
            <a:ext cx="4651777" cy="40005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TextBox 7"/>
          <p:cNvSpPr txBox="1"/>
          <p:nvPr/>
        </p:nvSpPr>
        <p:spPr>
          <a:xfrm>
            <a:off x="4214810" y="5286388"/>
            <a:ext cx="433965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dirty="0" smtClean="0">
                <a:latin typeface="Monotype Corsiva" pitchFamily="66" charset="0"/>
              </a:rPr>
              <a:t>Фрагмент обложки первой книги М.Цветаевой </a:t>
            </a:r>
          </a:p>
          <a:p>
            <a:pPr algn="ctr"/>
            <a:r>
              <a:rPr lang="ru-RU" b="1" dirty="0" smtClean="0">
                <a:latin typeface="Monotype Corsiva" pitchFamily="66" charset="0"/>
              </a:rPr>
              <a:t>«Вечерний альбом»</a:t>
            </a:r>
            <a:endParaRPr lang="ru-RU" b="1" dirty="0">
              <a:latin typeface="Monotype Corsiva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2844" y="1643050"/>
            <a:ext cx="4288353" cy="39703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latin typeface="Monotype Corsiva" pitchFamily="66" charset="0"/>
              </a:rPr>
              <a:t>«Эта книга – не только</a:t>
            </a:r>
          </a:p>
          <a:p>
            <a:r>
              <a:rPr lang="ru-RU" sz="3600" dirty="0" smtClean="0">
                <a:latin typeface="Monotype Corsiva" pitchFamily="66" charset="0"/>
              </a:rPr>
              <a:t>милая книга </a:t>
            </a:r>
          </a:p>
          <a:p>
            <a:r>
              <a:rPr lang="ru-RU" sz="3600" dirty="0" smtClean="0">
                <a:latin typeface="Monotype Corsiva" pitchFamily="66" charset="0"/>
              </a:rPr>
              <a:t>девических </a:t>
            </a:r>
          </a:p>
          <a:p>
            <a:r>
              <a:rPr lang="ru-RU" sz="3600" dirty="0" smtClean="0">
                <a:latin typeface="Monotype Corsiva" pitchFamily="66" charset="0"/>
              </a:rPr>
              <a:t>признаний, но и книга </a:t>
            </a:r>
          </a:p>
          <a:p>
            <a:r>
              <a:rPr lang="ru-RU" sz="3600" dirty="0" smtClean="0">
                <a:latin typeface="Monotype Corsiva" pitchFamily="66" charset="0"/>
              </a:rPr>
              <a:t>прекрасных </a:t>
            </a:r>
          </a:p>
          <a:p>
            <a:r>
              <a:rPr lang="ru-RU" sz="3600" dirty="0" smtClean="0">
                <a:latin typeface="Monotype Corsiva" pitchFamily="66" charset="0"/>
              </a:rPr>
              <a:t>стихотворений»</a:t>
            </a:r>
          </a:p>
          <a:p>
            <a:r>
              <a:rPr lang="ru-RU" sz="3600" dirty="0" smtClean="0">
                <a:latin typeface="Monotype Corsiva" pitchFamily="66" charset="0"/>
              </a:rPr>
              <a:t>          </a:t>
            </a:r>
            <a:r>
              <a:rPr lang="ru-RU" sz="2800" dirty="0" smtClean="0">
                <a:latin typeface="Monotype Corsiva" pitchFamily="66" charset="0"/>
              </a:rPr>
              <a:t>Николай Гумилёв</a:t>
            </a:r>
          </a:p>
        </p:txBody>
      </p:sp>
      <p:pic>
        <p:nvPicPr>
          <p:cNvPr id="10" name="Рисунок 9" descr="66885643_1290351910_35044009_Marina_Cvetaeva.jpg"/>
          <p:cNvPicPr>
            <a:picLocks noChangeAspect="1"/>
          </p:cNvPicPr>
          <p:nvPr/>
        </p:nvPicPr>
        <p:blipFill>
          <a:blip r:embed="rId3" cstate="print">
            <a:lum bright="26000"/>
          </a:blip>
          <a:srcRect l="8749" r="1750"/>
          <a:stretch>
            <a:fillRect/>
          </a:stretch>
        </p:blipFill>
        <p:spPr>
          <a:xfrm>
            <a:off x="0" y="-167369"/>
            <a:ext cx="8994558" cy="702536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TextBox 10"/>
          <p:cNvSpPr txBox="1"/>
          <p:nvPr/>
        </p:nvSpPr>
        <p:spPr>
          <a:xfrm>
            <a:off x="1428728" y="2143116"/>
            <a:ext cx="6635343" cy="2554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onotype Corsiva" pitchFamily="66" charset="0"/>
              </a:rPr>
              <a:t>По тебе тоскует наша зала,</a:t>
            </a:r>
          </a:p>
          <a:p>
            <a:r>
              <a:rPr lang="ru-RU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onotype Corsiva" pitchFamily="66" charset="0"/>
              </a:rPr>
              <a:t>-Ты в тени её видал едва – </a:t>
            </a:r>
          </a:p>
          <a:p>
            <a:r>
              <a:rPr lang="ru-RU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onotype Corsiva" pitchFamily="66" charset="0"/>
              </a:rPr>
              <a:t>По тебе тоскуют те слова,</a:t>
            </a:r>
          </a:p>
          <a:p>
            <a:r>
              <a:rPr lang="ru-RU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onotype Corsiva" pitchFamily="66" charset="0"/>
              </a:rPr>
              <a:t>Что в тени тебе я не сказала…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8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324</TotalTime>
  <Words>517</Words>
  <Application>Microsoft Office PowerPoint</Application>
  <PresentationFormat>Экран (4:3)</PresentationFormat>
  <Paragraphs>107</Paragraphs>
  <Slides>21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Судьба поэтессы  в её творчестве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Судьба поэтессы  в её творчестве</dc:title>
  <dc:creator>Валентина</dc:creator>
  <cp:lastModifiedBy>Валентина</cp:lastModifiedBy>
  <cp:revision>54</cp:revision>
  <dcterms:created xsi:type="dcterms:W3CDTF">2012-09-29T10:39:38Z</dcterms:created>
  <dcterms:modified xsi:type="dcterms:W3CDTF">2012-10-01T16:10:32Z</dcterms:modified>
</cp:coreProperties>
</file>