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novo" initials="l" lastIdx="0"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78A844-2B38-47D9-967F-039C377D5761}" type="datetimeFigureOut">
              <a:rPr lang="ru-RU" smtClean="0"/>
              <a:pPr/>
              <a:t>25.02.2017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DB75F9-51F6-4A15-B027-5B860B7E871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ru.wikipedia.org/wiki/%D0%97%D0%B0%D0%BF%D0%BE%D1%80%D0%BE%D0%B6%D1%81%D0%BA%D0%B0%D1%8F_%D0%A1%D0%B5%D1%87%D1%8C"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ru.wikipedia.org/wiki/1775_%D0%B3%D0%BE%D0%B4"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Говоря простым языком современных людей, монахи - это люди, которые ради достижения высших христианских идеалов (Царства Небесного и спасения своей души) отреклись от мира и всего, что в мире (мирских благ и забот). Ради достижения этих возвышенных целей монахи всю свою жизнь проводят в особых местах, которые называют монастырями.</a:t>
            </a:r>
            <a:endParaRPr lang="ru-RU" dirty="0"/>
          </a:p>
        </p:txBody>
      </p:sp>
      <p:sp>
        <p:nvSpPr>
          <p:cNvPr id="4" name="Номер слайда 3"/>
          <p:cNvSpPr>
            <a:spLocks noGrp="1"/>
          </p:cNvSpPr>
          <p:nvPr>
            <p:ph type="sldNum" sz="quarter" idx="10"/>
          </p:nvPr>
        </p:nvSpPr>
        <p:spPr/>
        <p:txBody>
          <a:bodyPr/>
          <a:lstStyle/>
          <a:p>
            <a:fld id="{6DDB75F9-51F6-4A15-B027-5B860B7E8716}" type="slidenum">
              <a:rPr lang="ru-RU" smtClean="0"/>
              <a:pPr/>
              <a:t>2</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4 июля 2011 года</a:t>
            </a:r>
            <a:r>
              <a:rPr lang="ru-RU" sz="1200" kern="1200" dirty="0" smtClean="0">
                <a:solidFill>
                  <a:schemeClr val="tx1"/>
                </a:solidFill>
                <a:latin typeface="+mn-lt"/>
                <a:ea typeface="+mn-ea"/>
                <a:cs typeface="+mn-cs"/>
              </a:rPr>
              <a:t> были переданы ключи от здания пустующего ДК и в здание вселилась монашеская братия. С этого дня началось фактическое возрождение монастыря. </a:t>
            </a:r>
            <a:r>
              <a:rPr lang="ru-RU" sz="1200" kern="1200" smtClean="0">
                <a:solidFill>
                  <a:schemeClr val="tx1"/>
                </a:solidFill>
                <a:latin typeface="+mn-lt"/>
                <a:ea typeface="+mn-ea"/>
                <a:cs typeface="+mn-cs"/>
              </a:rPr>
              <a:t>Ведутся  работы по перестройке и обустройству  вновь обретённой обители.</a:t>
            </a:r>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6DDB75F9-51F6-4A15-B027-5B860B7E8716}" type="slidenum">
              <a:rPr lang="ru-RU" smtClean="0"/>
              <a:pPr/>
              <a:t>12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Идеал монашеской жизни неразрывно связан с организмом Православной Церкви. Это есть труд ради достижения идеала (христианской жизни), ведь будучи монахом тяжелее исполнить все прописные христианские заповеди. Отсюда, монах не кто иной, как христианин, который трудится над тем, чтобы полностью оправдать смысл этого звания. Он не пребывает «вне» или «над» Церковью, но является самым здоровым ее членом. Монах - не трус, но герой и храбрый борец. Он непрестанно сражается против зла в себе самом, а затем и в мире (но не против мира, как творения Божия). Монах ревностно трудится, стремясь к святой жизни и ко спасению своей души. Отсюда, по праву, монашеская жизнь воспета в веках, как самая возвышенная философия.</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    Монах ради развития в себе добродетелей, разрывает связь с материальным миром и начинает жить странной («чудной», иной) жизнью, в уединении (монах = одиночка, который живет сам, отдельно), скрываясь в пустыни, оставляя родственников, свое имущество и привязанности.</a:t>
            </a:r>
            <a:br>
              <a:rPr lang="ru-RU" sz="1200" kern="1200" dirty="0" smtClean="0">
                <a:solidFill>
                  <a:schemeClr val="tx1"/>
                </a:solidFill>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6DDB75F9-51F6-4A15-B027-5B860B7E8716}" type="slidenum">
              <a:rPr lang="ru-RU" smtClean="0"/>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Название Валаам происходит от финно-угорского слова "валам" — высокая, горная земля. Монахам это название показалось созвучным имени библейского пророка, и они нарекли его Валаамом</a:t>
            </a:r>
            <a:r>
              <a:rPr lang="ru-RU" sz="1200" kern="1200" smtClean="0">
                <a:solidFill>
                  <a:schemeClr val="tx1"/>
                </a:solidFill>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6DDB75F9-51F6-4A15-B027-5B860B7E8716}" type="slidenum">
              <a:rPr lang="ru-RU" smtClean="0"/>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На протяжении веков, когда единственным хозяином этих мест был монастырь, остров превратился в единый ландшафтно-архитектурный комплекс. Здесь возводились церкви, часовни, скиты и хозяйственные постройки; прокладывались дороги, были соединены мостами острова, посажены деревья, заложены сады и огороды. Кроме того, Валаам являлся одним из крупнейших центров книгопечатания на Руси.</a:t>
            </a:r>
          </a:p>
          <a:p>
            <a:endParaRPr lang="ru-RU" dirty="0"/>
          </a:p>
        </p:txBody>
      </p:sp>
      <p:sp>
        <p:nvSpPr>
          <p:cNvPr id="4" name="Номер слайда 3"/>
          <p:cNvSpPr>
            <a:spLocks noGrp="1"/>
          </p:cNvSpPr>
          <p:nvPr>
            <p:ph type="sldNum" sz="quarter" idx="10"/>
          </p:nvPr>
        </p:nvSpPr>
        <p:spPr/>
        <p:txBody>
          <a:bodyPr/>
          <a:lstStyle/>
          <a:p>
            <a:fld id="{6DDB75F9-51F6-4A15-B027-5B860B7E8716}" type="slidenum">
              <a:rPr lang="ru-RU" smtClean="0"/>
              <a:pPr/>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92500" lnSpcReduction="20000"/>
          </a:bodyPr>
          <a:lstStyle/>
          <a:p>
            <a:r>
              <a:rPr lang="ru-RU" sz="1200" b="1" i="1" kern="1200" dirty="0" err="1" smtClean="0">
                <a:solidFill>
                  <a:schemeClr val="tx1"/>
                </a:solidFill>
                <a:latin typeface="+mn-lt"/>
                <a:ea typeface="+mn-ea"/>
                <a:cs typeface="+mn-cs"/>
              </a:rPr>
              <a:t>Екатерино-Лебяжская</a:t>
            </a:r>
            <a:r>
              <a:rPr lang="ru-RU" sz="1200" b="1" i="1" kern="1200" dirty="0" smtClean="0">
                <a:solidFill>
                  <a:schemeClr val="tx1"/>
                </a:solidFill>
                <a:latin typeface="+mn-lt"/>
                <a:ea typeface="+mn-ea"/>
                <a:cs typeface="+mn-cs"/>
              </a:rPr>
              <a:t> Николаевская пустынь</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Такое название   зафиксировано в Указе императрицы Екатерины </a:t>
            </a:r>
            <a:r>
              <a:rPr lang="en-US" sz="1200" kern="1200" dirty="0" smtClean="0">
                <a:solidFill>
                  <a:schemeClr val="tx1"/>
                </a:solidFill>
                <a:latin typeface="+mn-lt"/>
                <a:ea typeface="+mn-ea"/>
                <a:cs typeface="+mn-cs"/>
              </a:rPr>
              <a:t>II</a:t>
            </a:r>
            <a:r>
              <a:rPr lang="ru-RU" sz="1200" kern="1200" dirty="0" smtClean="0">
                <a:solidFill>
                  <a:schemeClr val="tx1"/>
                </a:solidFill>
                <a:latin typeface="+mn-lt"/>
                <a:ea typeface="+mn-ea"/>
                <a:cs typeface="+mn-cs"/>
              </a:rPr>
              <a:t>  об устройстве  в пределах Черномории в 1792 году мужского монастыря. Его открытие последовало в 1794 году. Указом от 7 августа 1794 года Святейший Синод предписал «построить церковь с колокольней; кельи (по числу монашествующих-30  и  10 больничных), трапезную…  Разрешено построить больничный храм…»    «…на острове, омываемом водами Лебяжьего лимана». Первым настоятелем монастыря стал архимандрит Феофан, который вводит уставной порядок  жизни по примеру пустынных иноков Афона.</a:t>
            </a:r>
          </a:p>
          <a:p>
            <a:r>
              <a:rPr lang="ru-RU" sz="1200" kern="1200" dirty="0" smtClean="0">
                <a:solidFill>
                  <a:schemeClr val="tx1"/>
                </a:solidFill>
                <a:latin typeface="+mn-lt"/>
                <a:ea typeface="+mn-ea"/>
                <a:cs typeface="+mn-cs"/>
              </a:rPr>
              <a:t>         Год от года пустынь все крепче становилась «на ноги». Был отстроен главный собор в честь Святителя Николая, возведены из кирпича «теплая» Екатерининская церковь и братские монастырские </a:t>
            </a:r>
            <a:r>
              <a:rPr lang="ru-RU" sz="1200" kern="1200" dirty="0" err="1" smtClean="0">
                <a:solidFill>
                  <a:schemeClr val="tx1"/>
                </a:solidFill>
                <a:latin typeface="+mn-lt"/>
                <a:ea typeface="+mn-ea"/>
                <a:cs typeface="+mn-cs"/>
              </a:rPr>
              <a:t>келии</a:t>
            </a:r>
            <a:r>
              <a:rPr lang="ru-RU" sz="1200" kern="1200" dirty="0" smtClean="0">
                <a:solidFill>
                  <a:schemeClr val="tx1"/>
                </a:solidFill>
                <a:latin typeface="+mn-lt"/>
                <a:ea typeface="+mn-ea"/>
                <a:cs typeface="+mn-cs"/>
              </a:rPr>
              <a:t>, гостиница для приезжих богомольцев. На берегу Лебяжьего лимана были устроены мастерские по ремонту нехитрого инвентаря и монастырской утвари. Многие из старшей братии занимались миссионерской деятельностью</a:t>
            </a:r>
          </a:p>
          <a:p>
            <a:r>
              <a:rPr lang="ru-RU" sz="1200" kern="1200" dirty="0" smtClean="0">
                <a:solidFill>
                  <a:schemeClr val="tx1"/>
                </a:solidFill>
                <a:latin typeface="+mn-lt"/>
                <a:ea typeface="+mn-ea"/>
                <a:cs typeface="+mn-cs"/>
              </a:rPr>
              <a:t>        К началу XIX века значительно увеличилось православное население Черномории. Для исполнения церковных треб не хватало приходских священников. Их обязанности на себя взяла старшая братия Екатерино-Лебяжской пустыни.</a:t>
            </a:r>
          </a:p>
          <a:p>
            <a:r>
              <a:rPr lang="ru-RU" sz="1200" kern="1200" dirty="0" smtClean="0">
                <a:solidFill>
                  <a:schemeClr val="tx1"/>
                </a:solidFill>
                <a:latin typeface="+mn-lt"/>
                <a:ea typeface="+mn-ea"/>
                <a:cs typeface="+mn-cs"/>
              </a:rPr>
              <a:t>По свидетельству настоятеля иеромонаха Антония многие из братии посвятили себя просветительской деятельности и обучали при монастыре детей казаков грамоте. Таким образом с учреждением Екатерино-Лебяжской пустыни возникла и школа, которая просуществовала вплоть до 1917 года.</a:t>
            </a:r>
          </a:p>
          <a:p>
            <a:r>
              <a:rPr lang="ru-RU" sz="1200" kern="1200" dirty="0" smtClean="0">
                <a:solidFill>
                  <a:schemeClr val="tx1"/>
                </a:solidFill>
                <a:latin typeface="+mn-lt"/>
                <a:ea typeface="+mn-ea"/>
                <a:cs typeface="+mn-cs"/>
              </a:rPr>
              <a:t>        В начале ХХ века Черноморская мужская </a:t>
            </a:r>
            <a:r>
              <a:rPr lang="ru-RU" sz="1200" kern="1200" dirty="0" err="1" smtClean="0">
                <a:solidFill>
                  <a:schemeClr val="tx1"/>
                </a:solidFill>
                <a:latin typeface="+mn-lt"/>
                <a:ea typeface="+mn-ea"/>
                <a:cs typeface="+mn-cs"/>
              </a:rPr>
              <a:t>Екатерино-Лебяжская</a:t>
            </a:r>
            <a:r>
              <a:rPr lang="ru-RU" sz="1200" kern="1200" dirty="0" smtClean="0">
                <a:solidFill>
                  <a:schemeClr val="tx1"/>
                </a:solidFill>
                <a:latin typeface="+mn-lt"/>
                <a:ea typeface="+mn-ea"/>
                <a:cs typeface="+mn-cs"/>
              </a:rPr>
              <a:t> Николаевская пустынь стала большим и красивым монастырем. Вся пустынь была огорожена забором из жженого кирпича с четырьмя башнями и четырьмя воротами. К ограде примыкали три церкви: каменная соборная Святителя Николая, теплая каменная при настоятельских покоях и во имя святой Великомученицы Екатерины. При последней церкви находилась монастырская больница.</a:t>
            </a:r>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6DDB75F9-51F6-4A15-B027-5B860B7E8716}" type="slidenum">
              <a:rPr lang="ru-RU" smtClean="0"/>
              <a:pPr/>
              <a:t>7</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Предки черноморцев — запорожские казаки, вступая в Сечь, вместе с обещанием защищать Веру, Отечество и народ давали обет безбрачия.  Казаки с особым благоговением относились к сохранению своей веры. На закате своих лет, устав от ратных подвигов, будучи без семьи, «кола и двора», уходили они доживать свой век да замаливать грехи в любимые монастыри: </a:t>
            </a:r>
            <a:r>
              <a:rPr lang="ru-RU" sz="1200" kern="1200" dirty="0" err="1" smtClean="0">
                <a:solidFill>
                  <a:schemeClr val="tx1"/>
                </a:solidFill>
                <a:latin typeface="+mn-lt"/>
                <a:ea typeface="+mn-ea"/>
                <a:cs typeface="+mn-cs"/>
              </a:rPr>
              <a:t>Киево-Межигорский</a:t>
            </a:r>
            <a:r>
              <a:rPr lang="ru-RU" sz="1200" kern="1200" dirty="0" smtClean="0">
                <a:solidFill>
                  <a:schemeClr val="tx1"/>
                </a:solidFill>
                <a:latin typeface="+mn-lt"/>
                <a:ea typeface="+mn-ea"/>
                <a:cs typeface="+mn-cs"/>
              </a:rPr>
              <a:t> или Самарский.</a:t>
            </a:r>
          </a:p>
          <a:p>
            <a:r>
              <a:rPr lang="ru-RU"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  К XVII веку Межигорский монастырь стал религиозным центром  </a:t>
            </a:r>
            <a:r>
              <a:rPr lang="ru-RU" sz="1200" u="none" strike="noStrike" kern="1200" dirty="0" smtClean="0">
                <a:solidFill>
                  <a:schemeClr val="tx1"/>
                </a:solidFill>
                <a:latin typeface="+mn-lt"/>
                <a:ea typeface="+mn-ea"/>
                <a:cs typeface="+mn-cs"/>
                <a:hlinkClick r:id="rId3" tooltip="Запорожская Сечь"/>
              </a:rPr>
              <a:t>Запорожского казачества</a:t>
            </a:r>
            <a:r>
              <a:rPr lang="ru-RU" sz="1200" kern="1200" dirty="0" smtClean="0">
                <a:solidFill>
                  <a:schemeClr val="tx1"/>
                </a:solidFill>
                <a:latin typeface="+mn-lt"/>
                <a:ea typeface="+mn-ea"/>
                <a:cs typeface="+mn-cs"/>
              </a:rPr>
              <a:t>, которое считало его войсковым.  </a:t>
            </a:r>
          </a:p>
          <a:p>
            <a:r>
              <a:rPr lang="ru-RU" sz="1200" kern="1200" dirty="0" smtClean="0">
                <a:solidFill>
                  <a:schemeClr val="tx1"/>
                </a:solidFill>
                <a:latin typeface="+mn-lt"/>
                <a:ea typeface="+mn-ea"/>
                <a:cs typeface="+mn-cs"/>
              </a:rPr>
              <a:t>Во время роспуска Войска Запорожского Екатериной II ещё в </a:t>
            </a:r>
            <a:r>
              <a:rPr lang="ru-RU" sz="1200" u="none" strike="noStrike" kern="1200" dirty="0" smtClean="0">
                <a:solidFill>
                  <a:schemeClr val="tx1"/>
                </a:solidFill>
                <a:latin typeface="+mn-lt"/>
                <a:ea typeface="+mn-ea"/>
                <a:cs typeface="+mn-cs"/>
                <a:hlinkClick r:id="rId4" tooltip="1775 год"/>
              </a:rPr>
              <a:t>1775 году</a:t>
            </a:r>
            <a:r>
              <a:rPr lang="ru-RU" sz="1200" kern="1200" dirty="0" smtClean="0">
                <a:solidFill>
                  <a:schemeClr val="tx1"/>
                </a:solidFill>
                <a:latin typeface="+mn-lt"/>
                <a:ea typeface="+mn-ea"/>
                <a:cs typeface="+mn-cs"/>
              </a:rPr>
              <a:t>, Межигорский монастырь (как и другие на Украине) был в плохом состоянии. Оставшиеся запорожские казаки вскоре оставили Запорожье и отправились на Кубань. Там они основали Кубанское казачье войско.  </a:t>
            </a:r>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6DDB75F9-51F6-4A15-B027-5B860B7E8716}" type="slidenum">
              <a:rPr lang="ru-RU" smtClean="0"/>
              <a:pPr/>
              <a:t>8</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sz="1200" kern="1200" dirty="0" smtClean="0">
                <a:solidFill>
                  <a:schemeClr val="tx1"/>
                </a:solidFill>
                <a:latin typeface="+mn-lt"/>
                <a:ea typeface="+mn-ea"/>
                <a:cs typeface="+mn-cs"/>
              </a:rPr>
              <a:t>Строение и стены новой обители   вознеслись на берегу Лебяжьего лимана. Монастырь постепенно строился и обустраивался на пожертвования казачества и многих кубанских жителей. Вскоре Лебяжья пустынь стала крупным духовным и образовательным центром Черномории (многие кубанские священники вырастали и воспитывались при монастырской школе, которая была открыта уже в 1795год), приютом для больных и сирот; обзавелась обширными сельскохозяйственными угодьями и ремесленным производством. </a:t>
            </a:r>
          </a:p>
          <a:p>
            <a:r>
              <a:rPr lang="ru-RU" sz="1200" kern="1200" dirty="0" smtClean="0">
                <a:solidFill>
                  <a:schemeClr val="tx1"/>
                </a:solidFill>
                <a:latin typeface="+mn-lt"/>
                <a:ea typeface="+mn-ea"/>
                <a:cs typeface="+mn-cs"/>
              </a:rPr>
              <a:t>Основные средства для обители, по повелению Императрицы Екатерины, указаны в войсковых доходах. Войско представляло в распоряжение пустыни земли, где монастырь занимался скотоводством. Сверх того, оно отвело участок  земли  в 10 000 десятин возле монастыря, разрешило рыбную ловлю на косе Азовского моря, двух лиманов в Бриньковской и около самого монастыря. Также монастырь пользовался тремя водяными мельницами</a:t>
            </a:r>
          </a:p>
          <a:p>
            <a:r>
              <a:rPr lang="ru-RU" sz="1200" kern="1200" dirty="0" smtClean="0">
                <a:solidFill>
                  <a:schemeClr val="tx1"/>
                </a:solidFill>
                <a:latin typeface="+mn-lt"/>
                <a:ea typeface="+mn-ea"/>
                <a:cs typeface="+mn-cs"/>
              </a:rPr>
              <a:t>Настоятели  монастыря пользовались высоким авторитетом у Войскового начальства и среди казаков. Собственно на   руководящие должности  Войска казаки получали благословение у настоятеля  Екатерино-Лебяжской Николаевской  пустыни.</a:t>
            </a:r>
          </a:p>
          <a:p>
            <a:r>
              <a:rPr lang="ru-RU" sz="1200" kern="1200" dirty="0" smtClean="0">
                <a:solidFill>
                  <a:schemeClr val="tx1"/>
                </a:solidFill>
                <a:latin typeface="+mn-lt"/>
                <a:ea typeface="+mn-ea"/>
                <a:cs typeface="+mn-cs"/>
              </a:rPr>
              <a:t> Правопреемник знаменитой Запорожской Сечи – Черноморское войско, преобразованное в середине XIX века в Кубанское казачье войско, более 130 лет служило военно-организационной, административно-хозяйственной и общественно-политической формой жизнеустройства  казаков и иногородних, проживающих на войсковой территории в составе Российской империи. Заслуги и подвиги казачества на военном поприще во все времена отмечались российскими царями.</a:t>
            </a:r>
          </a:p>
          <a:p>
            <a:endParaRPr lang="ru-RU" dirty="0"/>
          </a:p>
        </p:txBody>
      </p:sp>
      <p:sp>
        <p:nvSpPr>
          <p:cNvPr id="4" name="Номер слайда 3"/>
          <p:cNvSpPr>
            <a:spLocks noGrp="1"/>
          </p:cNvSpPr>
          <p:nvPr>
            <p:ph type="sldNum" sz="quarter" idx="10"/>
          </p:nvPr>
        </p:nvSpPr>
        <p:spPr/>
        <p:txBody>
          <a:bodyPr/>
          <a:lstStyle/>
          <a:p>
            <a:fld id="{6DDB75F9-51F6-4A15-B027-5B860B7E8716}" type="slidenum">
              <a:rPr lang="ru-RU" smtClean="0"/>
              <a:pPr/>
              <a:t>9</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Казаки бережно хранили свои постоянно возраставшие и количественно и качественно раритеты, передавали их из поколения в поколение. На них воспитывали воинскую доблесть, верность Отечеству и традициям предков. ВЕРА ПРАВОСЛАВНАЯ всегда была   стержнем духа казачества. Закономерно потому, что Брюховецкий казачий курень,  где и процветала </a:t>
            </a:r>
            <a:r>
              <a:rPr lang="ru-RU" sz="1200" kern="1200" dirty="0" err="1" smtClean="0">
                <a:solidFill>
                  <a:schemeClr val="tx1"/>
                </a:solidFill>
                <a:latin typeface="+mn-lt"/>
                <a:ea typeface="+mn-ea"/>
                <a:cs typeface="+mn-cs"/>
              </a:rPr>
              <a:t>Екатерино-Лебяжская</a:t>
            </a:r>
            <a:r>
              <a:rPr lang="ru-RU" sz="1200" kern="1200" dirty="0" smtClean="0">
                <a:solidFill>
                  <a:schemeClr val="tx1"/>
                </a:solidFill>
                <a:latin typeface="+mn-lt"/>
                <a:ea typeface="+mn-ea"/>
                <a:cs typeface="+mn-cs"/>
              </a:rPr>
              <a:t> Николаевская пустынь,  имел особый статус у Войскового начальства.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28 февраля 1918 года атаман Кубанского казачьего войска Филимонов и кубанское правительство  покидали </a:t>
            </a:r>
            <a:r>
              <a:rPr lang="ru-RU" sz="1200" kern="1200" dirty="0" err="1" smtClean="0">
                <a:solidFill>
                  <a:schemeClr val="tx1"/>
                </a:solidFill>
                <a:latin typeface="+mn-lt"/>
                <a:ea typeface="+mn-ea"/>
                <a:cs typeface="+mn-cs"/>
              </a:rPr>
              <a:t>Екатеринодар</a:t>
            </a:r>
            <a:r>
              <a:rPr lang="ru-RU" sz="1200" kern="1200" dirty="0" smtClean="0">
                <a:solidFill>
                  <a:schemeClr val="tx1"/>
                </a:solidFill>
                <a:latin typeface="+mn-lt"/>
                <a:ea typeface="+mn-ea"/>
                <a:cs typeface="+mn-cs"/>
              </a:rPr>
              <a:t>. Накануне отступления позаботились о спасении Регалий Кубанского казачьего войска, Ибо Регалии – это была душа войска, а следовательно, для русского человека, казака – само войско. Где были Регалии, там было и войско, там сплачивались кубанские казаки, и так было за всё время существования войска, так было и в смутные, полные непредвиденных опасностей и поворотов судьбы годы. Решили вверить их судьбу казакам станицы Брюховецкой. Глухой февральской ночью в сопровождении офицерского конвоя ящики с Регалиями (их везли в гробах) были доставлены в станицу. Подвиг казаков станицы Брюховецкой не был забыт: их чествовали в родной станице, произвели в офицерские чины, специальным приказом атамана (№ 896 от 27 июля 1919 года) увековечили их заслуги.</a:t>
            </a:r>
          </a:p>
          <a:p>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6DDB75F9-51F6-4A15-B027-5B860B7E8716}" type="slidenum">
              <a:rPr lang="ru-RU" smtClean="0"/>
              <a:pPr/>
              <a:t>10</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Осенью 1992 года в поселок  приехали священники- Архиепископ Екатеринодарский и Кубанский Исидор отслужил литургию и освятил огромный валун, который привезли из Украины. На табличке тогда начертали: «На этом месте будет воздвигнута часовня в честь 600-летия преставления Преподобного Сергия Радонежского Игумена и всея Руси Чудотворца».</a:t>
            </a:r>
          </a:p>
          <a:p>
            <a:r>
              <a:rPr lang="ru-RU" sz="1200" kern="1200" dirty="0" smtClean="0">
                <a:solidFill>
                  <a:schemeClr val="tx1"/>
                </a:solidFill>
                <a:latin typeface="+mn-lt"/>
                <a:ea typeface="+mn-ea"/>
                <a:cs typeface="+mn-cs"/>
              </a:rPr>
              <a:t>С января 2011 года велись  переговоры по передаче здания клуба в посёлке Лебяжий   Остров, принадлежавшего ЗАО «Лебяжье-Чепигинское», в ведение Екатеринодарской и Кубанской Епархии для восстановления   Екатерино-Лебяжской Николаевской  пустыни.</a:t>
            </a:r>
          </a:p>
          <a:p>
            <a:r>
              <a:rPr lang="ru-RU" sz="1200" kern="1200" dirty="0" smtClean="0">
                <a:solidFill>
                  <a:schemeClr val="tx1"/>
                </a:solidFill>
                <a:latin typeface="+mn-lt"/>
                <a:ea typeface="+mn-ea"/>
                <a:cs typeface="+mn-cs"/>
              </a:rPr>
              <a:t>29 апреля 2011 года в пятницу Светлой пасхальной седмицы в здании ДК посёлка Лебяжий Остров Брюховецкого района   была совершена Божественная литургия.</a:t>
            </a:r>
            <a:r>
              <a:rPr lang="ru-RU" sz="1200" b="1" kern="1200" dirty="0" smtClean="0">
                <a:solidFill>
                  <a:schemeClr val="tx1"/>
                </a:solidFill>
                <a:latin typeface="+mn-lt"/>
                <a:ea typeface="+mn-ea"/>
                <a:cs typeface="+mn-cs"/>
              </a:rPr>
              <a:t> </a:t>
            </a:r>
            <a:endParaRPr lang="ru-RU" sz="1200" kern="1200" dirty="0" smtClean="0">
              <a:solidFill>
                <a:schemeClr val="tx1"/>
              </a:solidFill>
              <a:latin typeface="+mn-lt"/>
              <a:ea typeface="+mn-ea"/>
              <a:cs typeface="+mn-cs"/>
            </a:endParaRPr>
          </a:p>
          <a:p>
            <a:r>
              <a:rPr lang="ru-RU" sz="1200" b="1" kern="1200" dirty="0" smtClean="0">
                <a:solidFill>
                  <a:schemeClr val="tx1"/>
                </a:solidFill>
                <a:latin typeface="+mn-lt"/>
                <a:ea typeface="+mn-ea"/>
                <a:cs typeface="+mn-cs"/>
              </a:rPr>
              <a:t>  </a:t>
            </a:r>
            <a:endParaRPr lang="ru-RU" sz="120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6DDB75F9-51F6-4A15-B027-5B860B7E8716}"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1E4AA8F-6727-4063-80AD-AED3316C6F52}" type="datetime1">
              <a:rPr lang="ru-RU" smtClean="0"/>
              <a:pPr/>
              <a:t>25.02.2017</a:t>
            </a:fld>
            <a:endParaRPr lang="ru-RU"/>
          </a:p>
        </p:txBody>
      </p:sp>
      <p:sp>
        <p:nvSpPr>
          <p:cNvPr id="17" name="Нижний колонтитул 16"/>
          <p:cNvSpPr>
            <a:spLocks noGrp="1"/>
          </p:cNvSpPr>
          <p:nvPr>
            <p:ph type="ftr" sz="quarter" idx="11"/>
          </p:nvPr>
        </p:nvSpPr>
        <p:spPr/>
        <p:txBody>
          <a:bodyPr/>
          <a:lstStyle/>
          <a:p>
            <a:r>
              <a:rPr lang="ru-RU" smtClean="0"/>
              <a:t>Лебяжий Остров</a:t>
            </a:r>
            <a:endParaRPr lang="ru-RU"/>
          </a:p>
        </p:txBody>
      </p:sp>
      <p:sp>
        <p:nvSpPr>
          <p:cNvPr id="29" name="Номер слайда 28"/>
          <p:cNvSpPr>
            <a:spLocks noGrp="1"/>
          </p:cNvSpPr>
          <p:nvPr>
            <p:ph type="sldNum" sz="quarter" idx="12"/>
          </p:nvPr>
        </p:nvSpPr>
        <p:spPr/>
        <p:txBody>
          <a:bodyPr/>
          <a:lstStyle/>
          <a:p>
            <a:fld id="{72C59679-BB08-433F-A9BD-593FFC2DEDCD}"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F4961EC-C72C-4CBF-8F7D-0F1DD7F9C8B7}" type="datetime1">
              <a:rPr lang="ru-RU" smtClean="0"/>
              <a:pPr/>
              <a:t>25.02.2017</a:t>
            </a:fld>
            <a:endParaRPr lang="ru-RU"/>
          </a:p>
        </p:txBody>
      </p:sp>
      <p:sp>
        <p:nvSpPr>
          <p:cNvPr id="5" name="Нижний колонтитул 4"/>
          <p:cNvSpPr>
            <a:spLocks noGrp="1"/>
          </p:cNvSpPr>
          <p:nvPr>
            <p:ph type="ftr" sz="quarter" idx="11"/>
          </p:nvPr>
        </p:nvSpPr>
        <p:spPr/>
        <p:txBody>
          <a:bodyPr/>
          <a:lstStyle/>
          <a:p>
            <a:r>
              <a:rPr lang="ru-RU" smtClean="0"/>
              <a:t>Лебяжий Остров</a:t>
            </a:r>
            <a:endParaRPr lang="ru-RU"/>
          </a:p>
        </p:txBody>
      </p:sp>
      <p:sp>
        <p:nvSpPr>
          <p:cNvPr id="6" name="Номер слайда 5"/>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9EE2D-538E-4339-A674-E91A67115FDB}" type="datetime1">
              <a:rPr lang="ru-RU" smtClean="0"/>
              <a:pPr/>
              <a:t>25.02.2017</a:t>
            </a:fld>
            <a:endParaRPr lang="ru-RU"/>
          </a:p>
        </p:txBody>
      </p:sp>
      <p:sp>
        <p:nvSpPr>
          <p:cNvPr id="5" name="Нижний колонтитул 4"/>
          <p:cNvSpPr>
            <a:spLocks noGrp="1"/>
          </p:cNvSpPr>
          <p:nvPr>
            <p:ph type="ftr" sz="quarter" idx="11"/>
          </p:nvPr>
        </p:nvSpPr>
        <p:spPr/>
        <p:txBody>
          <a:bodyPr/>
          <a:lstStyle/>
          <a:p>
            <a:r>
              <a:rPr lang="ru-RU" smtClean="0"/>
              <a:t>Лебяжий Остров</a:t>
            </a:r>
            <a:endParaRPr lang="ru-RU"/>
          </a:p>
        </p:txBody>
      </p:sp>
      <p:sp>
        <p:nvSpPr>
          <p:cNvPr id="6" name="Номер слайда 5"/>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9858B0C-FDE0-4990-9220-65698AC3C129}" type="datetime1">
              <a:rPr lang="ru-RU" smtClean="0"/>
              <a:pPr/>
              <a:t>25.02.2017</a:t>
            </a:fld>
            <a:endParaRPr lang="ru-RU"/>
          </a:p>
        </p:txBody>
      </p:sp>
      <p:sp>
        <p:nvSpPr>
          <p:cNvPr id="5" name="Нижний колонтитул 4"/>
          <p:cNvSpPr>
            <a:spLocks noGrp="1"/>
          </p:cNvSpPr>
          <p:nvPr>
            <p:ph type="ftr" sz="quarter" idx="11"/>
          </p:nvPr>
        </p:nvSpPr>
        <p:spPr/>
        <p:txBody>
          <a:bodyPr/>
          <a:lstStyle/>
          <a:p>
            <a:r>
              <a:rPr lang="ru-RU" smtClean="0"/>
              <a:t>Лебяжий Остров</a:t>
            </a:r>
            <a:endParaRPr lang="ru-RU"/>
          </a:p>
        </p:txBody>
      </p:sp>
      <p:sp>
        <p:nvSpPr>
          <p:cNvPr id="6" name="Номер слайда 5"/>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EB20223-3B9F-4286-AF7B-BE7B84334428}" type="datetime1">
              <a:rPr lang="ru-RU" smtClean="0"/>
              <a:pPr/>
              <a:t>25.02.2017</a:t>
            </a:fld>
            <a:endParaRPr lang="ru-RU"/>
          </a:p>
        </p:txBody>
      </p:sp>
      <p:sp>
        <p:nvSpPr>
          <p:cNvPr id="5" name="Нижний колонтитул 4"/>
          <p:cNvSpPr>
            <a:spLocks noGrp="1"/>
          </p:cNvSpPr>
          <p:nvPr>
            <p:ph type="ftr" sz="quarter" idx="11"/>
          </p:nvPr>
        </p:nvSpPr>
        <p:spPr/>
        <p:txBody>
          <a:bodyPr/>
          <a:lstStyle/>
          <a:p>
            <a:r>
              <a:rPr lang="ru-RU" smtClean="0"/>
              <a:t>Лебяжий Остров</a:t>
            </a:r>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C59679-BB08-433F-A9BD-593FFC2DEDC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0BAD6FD-853E-44D6-8DBE-8BCFAC2B0A2C}" type="datetime1">
              <a:rPr lang="ru-RU" smtClean="0"/>
              <a:pPr/>
              <a:t>25.02.2017</a:t>
            </a:fld>
            <a:endParaRPr lang="ru-RU"/>
          </a:p>
        </p:txBody>
      </p:sp>
      <p:sp>
        <p:nvSpPr>
          <p:cNvPr id="6" name="Нижний колонтитул 5"/>
          <p:cNvSpPr>
            <a:spLocks noGrp="1"/>
          </p:cNvSpPr>
          <p:nvPr>
            <p:ph type="ftr" sz="quarter" idx="11"/>
          </p:nvPr>
        </p:nvSpPr>
        <p:spPr/>
        <p:txBody>
          <a:bodyPr/>
          <a:lstStyle/>
          <a:p>
            <a:r>
              <a:rPr lang="ru-RU" smtClean="0"/>
              <a:t>Лебяжий Остров</a:t>
            </a:r>
            <a:endParaRPr lang="ru-RU"/>
          </a:p>
        </p:txBody>
      </p:sp>
      <p:sp>
        <p:nvSpPr>
          <p:cNvPr id="7" name="Номер слайда 6"/>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8DDEFF3-D9F5-4E39-AF9E-91818A9737E1}" type="datetime1">
              <a:rPr lang="ru-RU" smtClean="0"/>
              <a:pPr/>
              <a:t>25.02.2017</a:t>
            </a:fld>
            <a:endParaRPr lang="ru-RU"/>
          </a:p>
        </p:txBody>
      </p:sp>
      <p:sp>
        <p:nvSpPr>
          <p:cNvPr id="8" name="Нижний колонтитул 7"/>
          <p:cNvSpPr>
            <a:spLocks noGrp="1"/>
          </p:cNvSpPr>
          <p:nvPr>
            <p:ph type="ftr" sz="quarter" idx="11"/>
          </p:nvPr>
        </p:nvSpPr>
        <p:spPr/>
        <p:txBody>
          <a:bodyPr/>
          <a:lstStyle/>
          <a:p>
            <a:r>
              <a:rPr lang="ru-RU" smtClean="0"/>
              <a:t>Лебяжий Остров</a:t>
            </a:r>
            <a:endParaRPr lang="ru-RU"/>
          </a:p>
        </p:txBody>
      </p:sp>
      <p:sp>
        <p:nvSpPr>
          <p:cNvPr id="9" name="Номер слайда 8"/>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ED2A08E-9913-4140-B2D0-F6CBA8A236D1}" type="datetime1">
              <a:rPr lang="ru-RU" smtClean="0"/>
              <a:pPr/>
              <a:t>25.02.2017</a:t>
            </a:fld>
            <a:endParaRPr lang="ru-RU"/>
          </a:p>
        </p:txBody>
      </p:sp>
      <p:sp>
        <p:nvSpPr>
          <p:cNvPr id="4" name="Нижний колонтитул 3"/>
          <p:cNvSpPr>
            <a:spLocks noGrp="1"/>
          </p:cNvSpPr>
          <p:nvPr>
            <p:ph type="ftr" sz="quarter" idx="11"/>
          </p:nvPr>
        </p:nvSpPr>
        <p:spPr/>
        <p:txBody>
          <a:bodyPr/>
          <a:lstStyle/>
          <a:p>
            <a:r>
              <a:rPr lang="ru-RU" smtClean="0"/>
              <a:t>Лебяжий Остров</a:t>
            </a:r>
            <a:endParaRPr lang="ru-RU"/>
          </a:p>
        </p:txBody>
      </p:sp>
      <p:sp>
        <p:nvSpPr>
          <p:cNvPr id="5" name="Номер слайда 4"/>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1408D6-EFA7-4801-8FA7-CD54109452F7}" type="datetime1">
              <a:rPr lang="ru-RU" smtClean="0"/>
              <a:pPr/>
              <a:t>25.02.2017</a:t>
            </a:fld>
            <a:endParaRPr lang="ru-RU"/>
          </a:p>
        </p:txBody>
      </p:sp>
      <p:sp>
        <p:nvSpPr>
          <p:cNvPr id="3" name="Нижний колонтитул 2"/>
          <p:cNvSpPr>
            <a:spLocks noGrp="1"/>
          </p:cNvSpPr>
          <p:nvPr>
            <p:ph type="ftr" sz="quarter" idx="11"/>
          </p:nvPr>
        </p:nvSpPr>
        <p:spPr/>
        <p:txBody>
          <a:bodyPr/>
          <a:lstStyle/>
          <a:p>
            <a:r>
              <a:rPr lang="ru-RU" smtClean="0"/>
              <a:t>Лебяжий Остров</a:t>
            </a:r>
            <a:endParaRPr lang="ru-RU"/>
          </a:p>
        </p:txBody>
      </p:sp>
      <p:sp>
        <p:nvSpPr>
          <p:cNvPr id="4" name="Номер слайда 3"/>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3D1BC87-8B4E-4EB6-9C94-620201E19B01}" type="datetime1">
              <a:rPr lang="ru-RU" smtClean="0"/>
              <a:pPr/>
              <a:t>25.02.2017</a:t>
            </a:fld>
            <a:endParaRPr lang="ru-RU"/>
          </a:p>
        </p:txBody>
      </p:sp>
      <p:sp>
        <p:nvSpPr>
          <p:cNvPr id="6" name="Нижний колонтитул 5"/>
          <p:cNvSpPr>
            <a:spLocks noGrp="1"/>
          </p:cNvSpPr>
          <p:nvPr>
            <p:ph type="ftr" sz="quarter" idx="11"/>
          </p:nvPr>
        </p:nvSpPr>
        <p:spPr/>
        <p:txBody>
          <a:bodyPr/>
          <a:lstStyle/>
          <a:p>
            <a:r>
              <a:rPr lang="ru-RU" smtClean="0"/>
              <a:t>Лебяжий Остров</a:t>
            </a:r>
            <a:endParaRPr lang="ru-RU"/>
          </a:p>
        </p:txBody>
      </p:sp>
      <p:sp>
        <p:nvSpPr>
          <p:cNvPr id="7" name="Номер слайда 6"/>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763863A-FBFF-46E8-AB83-05676F64DB11}" type="datetime1">
              <a:rPr lang="ru-RU" smtClean="0"/>
              <a:pPr/>
              <a:t>25.02.2017</a:t>
            </a:fld>
            <a:endParaRPr lang="ru-RU"/>
          </a:p>
        </p:txBody>
      </p:sp>
      <p:sp>
        <p:nvSpPr>
          <p:cNvPr id="6" name="Нижний колонтитул 5"/>
          <p:cNvSpPr>
            <a:spLocks noGrp="1"/>
          </p:cNvSpPr>
          <p:nvPr>
            <p:ph type="ftr" sz="quarter" idx="11"/>
          </p:nvPr>
        </p:nvSpPr>
        <p:spPr/>
        <p:txBody>
          <a:bodyPr/>
          <a:lstStyle/>
          <a:p>
            <a:r>
              <a:rPr lang="ru-RU" smtClean="0"/>
              <a:t>Лебяжий Остров</a:t>
            </a:r>
            <a:endParaRPr lang="ru-RU"/>
          </a:p>
        </p:txBody>
      </p:sp>
      <p:sp>
        <p:nvSpPr>
          <p:cNvPr id="7" name="Номер слайда 6"/>
          <p:cNvSpPr>
            <a:spLocks noGrp="1"/>
          </p:cNvSpPr>
          <p:nvPr>
            <p:ph type="sldNum" sz="quarter" idx="12"/>
          </p:nvPr>
        </p:nvSpPr>
        <p:spPr/>
        <p:txBody>
          <a:bodyPr/>
          <a:lstStyle/>
          <a:p>
            <a:fld id="{72C59679-BB08-433F-A9BD-593FFC2DEDC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17FA7BA-B3C4-4866-A27A-96DC325B5FB3}" type="datetime1">
              <a:rPr lang="ru-RU" smtClean="0"/>
              <a:pPr/>
              <a:t>25.02.2017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r>
              <a:rPr lang="ru-RU" smtClean="0"/>
              <a:t>Лебяжий Остров</a:t>
            </a: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C59679-BB08-433F-A9BD-593FFC2DEDCD}"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1044;&#1086;&#1084;&#1072;&#1096;&#1085;&#1080;&#1081;\Documents\0.%20&#1052;&#1086;&#1080;%20&#1076;&#1086;&#1082;&#1091;&#1084;&#1077;&#1085;&#1090;&#1099;\&#1088;&#1072;&#1073;&#1086;&#1095;&#1080;&#1077;%20&#1084;&#1072;&#1090;&#1077;&#1088;&#1080;&#1072;&#1083;&#1099;-&#1072;&#1090;&#1090;&#1077;&#1089;&#1090;&#1072;&#1094;&#1080;&#1103;\1.1.1\&#1044;&#1091;&#1093;&#1086;&#1074;&#1085;&#1099;&#1081;%20&#1087;&#1086;&#1076;&#1074;&#1080;&#1075;%20-&#1050;&#1088;&#1072;&#1074;&#1094;&#1086;&#1074;&#1072;\15_nyne_sily_nebesnye_strochnoe.mp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drevo-info.ru/articles/find/%D0%9A%D0%A0%D0%90%D0%A1%D0%9D%D0%9E%D0%94%D0%90%D0%A0%D0%A1%D0%9A%D0%98%D0%99+%D0%92%D0%A1%D0%95%D0%A6%D0%90%D0%A0%D0%98%D0%A6%D0%AB%D0%9D%D0%A1%D0%9A%D0%98%D0%99+%D0%9C%D0%9E%D0%9D%D0%90%D0%A1%D0%A2%D0%AB%D0%A0%D0%AC.html" TargetMode="External"/><Relationship Id="rId3" Type="http://schemas.openxmlformats.org/officeDocument/2006/relationships/hyperlink" Target="http://drevo-info.ru/articles/find/%D0%A1%D0%9E%D0%9B%D0%9E%D0%A5-%D0%90%D0%A3%D0%9B%D0%AC%D0%A1%D0%9A%D0%90%D0%AF+%D0%9A%D0%A0%D0%95%D0%A1%D0%A2%D0%9E%D0%92%D0%90%D0%AF+%D0%9F%D0%A3%D0%A1%D0%A2%D0%AB%D0%9D%D0%AC.html" TargetMode="External"/><Relationship Id="rId7" Type="http://schemas.openxmlformats.org/officeDocument/2006/relationships/hyperlink" Target="http://drevo-info.ru/articles/find/%D0%90%D0%9F%D0%A8%D0%95%D0%A0%D0%9E%D0%9D%D0%A1%D0%9A%D0%98%D0%99+%D0%91%D0%9E%D0%93%D0%9E%D0%A0%D0%9E%D0%94%D0%98%D0%A6%D0%9A%D0%98%D0%99+%D0%9C%D0%9E%D0%9D%D0%90%D0%A1%D0%A2%D0%AB%D0%A0%D0%AC.html" TargetMode="Externa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hyperlink" Target="http://drevo-info.ru/articles/find/%D0%A1%D0%9E%D0%A7%D0%98%D0%9D%D0%A1%D0%9A%D0%98%D0%99+%D0%A2%D0%A0%D0%9E%D0%98%D0%A6%D0%95-%D0%93%D0%95%D0%9E%D0%A0%D0%93%D0%98%D0%95%D0%92%D0%A1%D0%9A%D0%98%D0%99+%D0%9C%D0%9E%D0%9D%D0%90%D0%A1%D0%A2%D0%AB%D0%A0%D0%AC.html" TargetMode="External"/><Relationship Id="rId5" Type="http://schemas.openxmlformats.org/officeDocument/2006/relationships/hyperlink" Target="http://drevo-info.ru/articles/find/%D0%9A%D0%9E%D0%A0%D0%95%D0%9D%D0%9E%D0%92%D0%A1%D0%9A%D0%98%D0%99+%D0%A3%D0%A1%D0%9F%D0%95%D0%9D%D0%A1%D0%9A%D0%98%D0%99+%D0%9C%D0%9E%D0%9D%D0%90%D0%A1%D0%A2%D0%AB%D0%A0%D0%AC.html" TargetMode="External"/><Relationship Id="rId4" Type="http://schemas.openxmlformats.org/officeDocument/2006/relationships/hyperlink" Target="http://drevo-info.ru/articles/find/%D0%A0%D0%9E%D0%93%D0%9E%D0%92%D0%A1%D0%9A%D0%9E%D0%99+%D0%9C%D0%90%D0%A0%D0%98%D0%95-%D0%9C%D0%90%D0%93%D0%94%D0%90%D0%9B%D0%98%D0%9D%D0%A1%D0%9A%D0%98%D0%99+%D0%9C%D0%9E%D0%9D%D0%90%D0%A1%D0%A2%D0%AB%D0%A0%D0%AC.html"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17" name="Подзаголовок 16"/>
          <p:cNvSpPr>
            <a:spLocks noGrp="1"/>
          </p:cNvSpPr>
          <p:nvPr>
            <p:ph type="subTitle" idx="1"/>
          </p:nvPr>
        </p:nvSpPr>
        <p:spPr>
          <a:xfrm>
            <a:off x="3857620" y="4214818"/>
            <a:ext cx="5000660" cy="2214578"/>
          </a:xfrm>
        </p:spPr>
        <p:txBody>
          <a:bodyPr>
            <a:normAutofit/>
          </a:bodyPr>
          <a:lstStyle/>
          <a:p>
            <a:r>
              <a:rPr lang="ru-RU" sz="2400" dirty="0" smtClean="0"/>
              <a:t> </a:t>
            </a:r>
            <a:r>
              <a:rPr lang="ru-RU" sz="2400" dirty="0" smtClean="0">
                <a:solidFill>
                  <a:schemeClr val="accent1">
                    <a:lumMod val="60000"/>
                    <a:lumOff val="40000"/>
                  </a:schemeClr>
                </a:solidFill>
              </a:rPr>
              <a:t>Занятие по ОПК </a:t>
            </a:r>
            <a:r>
              <a:rPr lang="ru-RU" sz="2400" dirty="0" smtClean="0">
                <a:solidFill>
                  <a:schemeClr val="accent1">
                    <a:lumMod val="60000"/>
                    <a:lumOff val="40000"/>
                  </a:schemeClr>
                </a:solidFill>
              </a:rPr>
              <a:t> </a:t>
            </a:r>
          </a:p>
          <a:p>
            <a:endParaRPr lang="ru-RU" sz="2400" dirty="0" smtClean="0">
              <a:solidFill>
                <a:schemeClr val="accent1">
                  <a:lumMod val="60000"/>
                  <a:lumOff val="40000"/>
                </a:schemeClr>
              </a:solidFill>
            </a:endParaRPr>
          </a:p>
          <a:p>
            <a:pPr algn="r"/>
            <a:r>
              <a:rPr lang="ru-RU" sz="2000" dirty="0" smtClean="0">
                <a:solidFill>
                  <a:schemeClr val="accent1">
                    <a:lumMod val="60000"/>
                    <a:lumOff val="40000"/>
                  </a:schemeClr>
                </a:solidFill>
              </a:rPr>
              <a:t>Методист МБУДО ЦДО «РАДУГА»</a:t>
            </a:r>
            <a:endParaRPr lang="ru-RU" sz="2000" dirty="0" smtClean="0">
              <a:solidFill>
                <a:schemeClr val="accent1">
                  <a:lumMod val="60000"/>
                  <a:lumOff val="40000"/>
                </a:schemeClr>
              </a:solidFill>
            </a:endParaRPr>
          </a:p>
          <a:p>
            <a:pPr algn="r"/>
            <a:r>
              <a:rPr lang="ru-RU" sz="2000" dirty="0" smtClean="0"/>
              <a:t>с</a:t>
            </a:r>
            <a:r>
              <a:rPr lang="ru-RU" sz="2000" dirty="0" smtClean="0"/>
              <a:t>таницы Брюховецкой</a:t>
            </a:r>
          </a:p>
          <a:p>
            <a:pPr algn="r"/>
            <a:r>
              <a:rPr lang="ru-RU" sz="2000" dirty="0" smtClean="0"/>
              <a:t>Краснодарский край</a:t>
            </a:r>
            <a:r>
              <a:rPr lang="ru-RU" sz="2000" dirty="0" smtClean="0"/>
              <a:t> </a:t>
            </a:r>
            <a:endParaRPr lang="ru-RU" sz="2000" dirty="0" smtClean="0"/>
          </a:p>
          <a:p>
            <a:endParaRPr lang="ru-RU" sz="2000" dirty="0"/>
          </a:p>
        </p:txBody>
      </p:sp>
      <p:sp>
        <p:nvSpPr>
          <p:cNvPr id="18" name="TextBox 17"/>
          <p:cNvSpPr txBox="1"/>
          <p:nvPr/>
        </p:nvSpPr>
        <p:spPr>
          <a:xfrm>
            <a:off x="357158" y="1357298"/>
            <a:ext cx="8786842" cy="1692771"/>
          </a:xfrm>
          <a:prstGeom prst="rect">
            <a:avLst/>
          </a:prstGeom>
          <a:noFill/>
          <a:ln w="28575">
            <a:noFill/>
          </a:ln>
        </p:spPr>
        <p:txBody>
          <a:bodyPr wrap="square" rtlCol="0">
            <a:spAutoFit/>
          </a:bodyPr>
          <a:lstStyle/>
          <a:p>
            <a:pPr algn="ctr"/>
            <a:r>
              <a:rPr lang="ru-RU" sz="4000" b="1" i="1" dirty="0" smtClean="0">
                <a:solidFill>
                  <a:srgbClr val="FFC000"/>
                </a:solidFill>
              </a:rPr>
              <a:t>ДУХОВНЫЙ  ПОДВИГ   ЧЕЛОВЕКА</a:t>
            </a:r>
          </a:p>
          <a:p>
            <a:pPr algn="ctr"/>
            <a:endParaRPr lang="ru-RU" dirty="0" smtClean="0">
              <a:solidFill>
                <a:srgbClr val="FFC000"/>
              </a:solidFill>
            </a:endParaRPr>
          </a:p>
          <a:p>
            <a:pPr algn="ctr"/>
            <a:endParaRPr lang="ru-RU" dirty="0">
              <a:solidFill>
                <a:srgbClr val="FFC000"/>
              </a:solidFill>
            </a:endParaRPr>
          </a:p>
          <a:p>
            <a:pPr algn="ctr"/>
            <a:r>
              <a:rPr lang="ru-RU" sz="2800" b="1" dirty="0" smtClean="0">
                <a:solidFill>
                  <a:srgbClr val="002060"/>
                </a:solidFill>
              </a:rPr>
              <a:t>МОНАШЕСТВО</a:t>
            </a:r>
            <a:endParaRPr lang="ru-RU" sz="2800" b="1" dirty="0">
              <a:solidFill>
                <a:srgbClr val="002060"/>
              </a:solidFill>
            </a:endParaRPr>
          </a:p>
        </p:txBody>
      </p:sp>
      <p:pic>
        <p:nvPicPr>
          <p:cNvPr id="19" name="15_nyne_sily_nebesnye_strochnoe.mp3">
            <a:hlinkClick r:id="" action="ppaction://media"/>
          </p:cNvPr>
          <p:cNvPicPr>
            <a:picLocks noRot="1" noChangeAspect="1"/>
          </p:cNvPicPr>
          <p:nvPr>
            <a:audioFile r:link="rId1"/>
          </p:nvPr>
        </p:nvPicPr>
        <p:blipFill>
          <a:blip r:embed="rId3" cstate="print"/>
          <a:stretch>
            <a:fillRect/>
          </a:stretch>
        </p:blipFill>
        <p:spPr>
          <a:xfrm>
            <a:off x="8839200" y="6357958"/>
            <a:ext cx="304800" cy="304800"/>
          </a:xfrm>
          <a:prstGeom prst="rect">
            <a:avLst/>
          </a:prstGeom>
        </p:spPr>
      </p:pic>
    </p:spTree>
  </p:cSld>
  <p:clrMapOvr>
    <a:masterClrMapping/>
  </p:clrMapOvr>
  <p:transition spd="slow">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fltVal val="0"/>
                                          </p:val>
                                        </p:tav>
                                        <p:tav tm="100000">
                                          <p:val>
                                            <p:strVal val="#ppt_w"/>
                                          </p:val>
                                        </p:tav>
                                      </p:tavLst>
                                    </p:anim>
                                    <p:anim calcmode="lin" valueType="num">
                                      <p:cBhvr>
                                        <p:cTn id="8" dur="2000" fill="hold"/>
                                        <p:tgtEl>
                                          <p:spTgt spid="18"/>
                                        </p:tgtEl>
                                        <p:attrNameLst>
                                          <p:attrName>ppt_h</p:attrName>
                                        </p:attrNameLst>
                                      </p:cBhvr>
                                      <p:tavLst>
                                        <p:tav tm="0">
                                          <p:val>
                                            <p:fltVal val="0"/>
                                          </p:val>
                                        </p:tav>
                                        <p:tav tm="100000">
                                          <p:val>
                                            <p:strVal val="#ppt_h"/>
                                          </p:val>
                                        </p:tav>
                                      </p:tavLst>
                                    </p:anim>
                                    <p:animEffect transition="in" filter="fade">
                                      <p:cBhvr>
                                        <p:cTn id="9" dur="2000"/>
                                        <p:tgtEl>
                                          <p:spTgt spid="18"/>
                                        </p:tgtEl>
                                      </p:cBhvr>
                                    </p:animEffect>
                                  </p:childTnLst>
                                </p:cTn>
                              </p:par>
                            </p:childTnLst>
                          </p:cTn>
                        </p:par>
                        <p:par>
                          <p:cTn id="10" fill="hold">
                            <p:stCondLst>
                              <p:cond delay="2000"/>
                            </p:stCondLst>
                            <p:childTnLst>
                              <p:par>
                                <p:cTn id="11" presetID="1" presetClass="mediacall" presetSubtype="0" fill="hold" nodeType="afterEffect">
                                  <p:stCondLst>
                                    <p:cond delay="0"/>
                                  </p:stCondLst>
                                  <p:childTnLst>
                                    <p:cmd type="call" cmd="playFrom(0.0)">
                                      <p:cBhvr>
                                        <p:cTn id="12"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3" repeatCount="indefinite" fill="hold" display="0">
                  <p:stCondLst>
                    <p:cond delay="indefinite"/>
                  </p:stCondLst>
                  <p:endCondLst>
                    <p:cond evt="onPrev" delay="0">
                      <p:tgtEl>
                        <p:sldTgt/>
                      </p:tgtEl>
                    </p:cond>
                    <p:cond evt="onStopAudio" delay="0">
                      <p:tgtEl>
                        <p:sldTgt/>
                      </p:tgtEl>
                    </p:cond>
                  </p:endCondLst>
                </p:cTn>
                <p:tgtEl>
                  <p:spTgt spid="19"/>
                </p:tgtEl>
              </p:cMediaNode>
            </p:audio>
          </p:childTnLst>
        </p:cTn>
      </p:par>
    </p:tnLst>
    <p:bldLst>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57554" y="273050"/>
            <a:ext cx="5329246" cy="1143000"/>
          </a:xfrm>
        </p:spPr>
        <p:style>
          <a:lnRef idx="1">
            <a:schemeClr val="dk1"/>
          </a:lnRef>
          <a:fillRef idx="2">
            <a:schemeClr val="dk1"/>
          </a:fillRef>
          <a:effectRef idx="1">
            <a:schemeClr val="dk1"/>
          </a:effectRef>
          <a:fontRef idx="minor">
            <a:schemeClr val="dk1"/>
          </a:fontRef>
        </p:style>
        <p:txBody>
          <a:bodyPr>
            <a:normAutofit fontScale="90000"/>
          </a:bodyPr>
          <a:lstStyle/>
          <a:p>
            <a:r>
              <a:rPr lang="ru-RU" sz="2400" dirty="0" smtClean="0">
                <a:solidFill>
                  <a:srgbClr val="FF0000"/>
                </a:solidFill>
              </a:rPr>
              <a:t>Возвращение регалий Кубанского  казачьего войска</a:t>
            </a:r>
            <a:endParaRPr lang="ru-RU" sz="2400" dirty="0">
              <a:solidFill>
                <a:srgbClr val="FF0000"/>
              </a:solidFill>
            </a:endParaRPr>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dirty="0"/>
          </a:p>
        </p:txBody>
      </p:sp>
      <p:pic>
        <p:nvPicPr>
          <p:cNvPr id="10" name="Содержимое 9" descr="герб казачьего войска.jpg"/>
          <p:cNvPicPr>
            <a:picLocks noGrp="1" noChangeAspect="1"/>
          </p:cNvPicPr>
          <p:nvPr>
            <p:ph sz="quarter" idx="2"/>
          </p:nvPr>
        </p:nvPicPr>
        <p:blipFill>
          <a:blip r:embed="rId3" cstate="print"/>
          <a:stretch>
            <a:fillRect/>
          </a:stretch>
        </p:blipFill>
        <p:spPr>
          <a:xfrm>
            <a:off x="214282" y="214290"/>
            <a:ext cx="2714644" cy="3317743"/>
          </a:xfrm>
        </p:spPr>
      </p:pic>
      <p:pic>
        <p:nvPicPr>
          <p:cNvPr id="9" name="Содержимое 8" descr="1 регалии.jpg"/>
          <p:cNvPicPr>
            <a:picLocks noGrp="1" noChangeAspect="1"/>
          </p:cNvPicPr>
          <p:nvPr>
            <p:ph sz="quarter" idx="4"/>
          </p:nvPr>
        </p:nvPicPr>
        <p:blipFill>
          <a:blip r:embed="rId4" cstate="print"/>
          <a:stretch>
            <a:fillRect/>
          </a:stretch>
        </p:blipFill>
        <p:spPr>
          <a:xfrm>
            <a:off x="142844" y="3623199"/>
            <a:ext cx="3339150" cy="3234801"/>
          </a:xfrm>
        </p:spPr>
      </p:pic>
      <p:pic>
        <p:nvPicPr>
          <p:cNvPr id="11" name="Рисунок 10" descr="регалии.jpg"/>
          <p:cNvPicPr>
            <a:picLocks noChangeAspect="1"/>
          </p:cNvPicPr>
          <p:nvPr/>
        </p:nvPicPr>
        <p:blipFill>
          <a:blip r:embed="rId5" cstate="print"/>
          <a:stretch>
            <a:fillRect/>
          </a:stretch>
        </p:blipFill>
        <p:spPr>
          <a:xfrm>
            <a:off x="3571868" y="2857468"/>
            <a:ext cx="5334043" cy="4000532"/>
          </a:xfrm>
          <a:prstGeom prst="rect">
            <a:avLst/>
          </a:prstGeom>
        </p:spPr>
      </p:pic>
      <p:sp>
        <p:nvSpPr>
          <p:cNvPr id="8" name="Нижний колонтитул 7"/>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проспект.jpg"/>
          <p:cNvPicPr>
            <a:picLocks noChangeAspect="1"/>
          </p:cNvPicPr>
          <p:nvPr/>
        </p:nvPicPr>
        <p:blipFill>
          <a:blip r:embed="rId3" cstate="print"/>
          <a:stretch>
            <a:fillRect/>
          </a:stretch>
        </p:blipFill>
        <p:spPr>
          <a:xfrm>
            <a:off x="4833939" y="3625454"/>
            <a:ext cx="4310061" cy="3232546"/>
          </a:xfrm>
          <a:prstGeom prst="rect">
            <a:avLst/>
          </a:prstGeom>
        </p:spPr>
      </p:pic>
      <p:pic>
        <p:nvPicPr>
          <p:cNvPr id="5" name="Рисунок 4" descr="S7003999.JPG"/>
          <p:cNvPicPr>
            <a:picLocks noChangeAspect="1"/>
          </p:cNvPicPr>
          <p:nvPr/>
        </p:nvPicPr>
        <p:blipFill>
          <a:blip r:embed="rId4" cstate="print"/>
          <a:srcRect l="14062" t="12500" r="14844" b="23958"/>
          <a:stretch>
            <a:fillRect/>
          </a:stretch>
        </p:blipFill>
        <p:spPr>
          <a:xfrm>
            <a:off x="142844" y="1428736"/>
            <a:ext cx="4689108" cy="3143248"/>
          </a:xfrm>
          <a:prstGeom prst="rect">
            <a:avLst/>
          </a:prstGeom>
        </p:spPr>
      </p:pic>
      <p:sp>
        <p:nvSpPr>
          <p:cNvPr id="10" name="TextBox 9"/>
          <p:cNvSpPr txBox="1"/>
          <p:nvPr/>
        </p:nvSpPr>
        <p:spPr>
          <a:xfrm>
            <a:off x="928662" y="357166"/>
            <a:ext cx="7572428" cy="584775"/>
          </a:xfrm>
          <a:prstGeom prst="rect">
            <a:avLst/>
          </a:prstGeom>
          <a:noFill/>
        </p:spPr>
        <p:txBody>
          <a:bodyPr wrap="square" rtlCol="0">
            <a:spAutoFit/>
          </a:bodyPr>
          <a:lstStyle/>
          <a:p>
            <a:pPr algn="ctr"/>
            <a:r>
              <a:rPr lang="ru-RU" sz="3200" b="1" i="1" dirty="0" smtClean="0">
                <a:solidFill>
                  <a:srgbClr val="92D050"/>
                </a:solidFill>
                <a:effectLst>
                  <a:outerShdw blurRad="38100" dist="38100" dir="2700000" algn="tl">
                    <a:srgbClr val="000000">
                      <a:alpha val="43137"/>
                    </a:srgbClr>
                  </a:outerShdw>
                </a:effectLst>
              </a:rPr>
              <a:t>ВОЗРОЖДЕНИЕ   ОБИТЕЛИ</a:t>
            </a:r>
            <a:endParaRPr lang="ru-RU" sz="3200" b="1" i="1" dirty="0">
              <a:solidFill>
                <a:srgbClr val="92D050"/>
              </a:solidFill>
              <a:effectLst>
                <a:outerShdw blurRad="38100" dist="38100" dir="2700000" algn="tl">
                  <a:srgbClr val="000000">
                    <a:alpha val="43137"/>
                  </a:srgbClr>
                </a:outerShdw>
              </a:effectLst>
            </a:endParaRPr>
          </a:p>
        </p:txBody>
      </p:sp>
      <p:sp>
        <p:nvSpPr>
          <p:cNvPr id="11" name="TextBox 10"/>
          <p:cNvSpPr txBox="1"/>
          <p:nvPr/>
        </p:nvSpPr>
        <p:spPr>
          <a:xfrm>
            <a:off x="5000628" y="1357298"/>
            <a:ext cx="4000528" cy="369332"/>
          </a:xfrm>
          <a:prstGeom prst="rect">
            <a:avLst/>
          </a:prstGeom>
          <a:noFill/>
        </p:spPr>
        <p:txBody>
          <a:bodyPr wrap="square" rtlCol="0">
            <a:spAutoFit/>
          </a:bodyPr>
          <a:lstStyle/>
          <a:p>
            <a:r>
              <a:rPr lang="ru-RU" dirty="0" smtClean="0">
                <a:solidFill>
                  <a:srgbClr val="FFFF00"/>
                </a:solidFill>
              </a:rPr>
              <a:t> </a:t>
            </a:r>
            <a:endParaRPr lang="ru-RU" dirty="0">
              <a:solidFill>
                <a:srgbClr val="FFFF00"/>
              </a:solidFill>
            </a:endParaRPr>
          </a:p>
        </p:txBody>
      </p:sp>
      <p:sp>
        <p:nvSpPr>
          <p:cNvPr id="13" name="TextBox 12"/>
          <p:cNvSpPr txBox="1"/>
          <p:nvPr/>
        </p:nvSpPr>
        <p:spPr>
          <a:xfrm>
            <a:off x="214282" y="4643446"/>
            <a:ext cx="4572032" cy="1938992"/>
          </a:xfrm>
          <a:prstGeom prst="rect">
            <a:avLst/>
          </a:prstGeom>
          <a:noFill/>
        </p:spPr>
        <p:txBody>
          <a:bodyPr wrap="square" rtlCol="0">
            <a:spAutoFit/>
          </a:bodyPr>
          <a:lstStyle/>
          <a:p>
            <a:pPr algn="ctr"/>
            <a:r>
              <a:rPr lang="ru-RU" sz="2000" dirty="0">
                <a:solidFill>
                  <a:srgbClr val="FFFF00"/>
                </a:solidFill>
              </a:rPr>
              <a:t>«На этом месте будет воздвигнута часовня в честь 600-летия преставления Преподобного Сергия Радонежского Игумена и всея Руси Чудотворца».</a:t>
            </a:r>
          </a:p>
        </p:txBody>
      </p:sp>
      <p:sp>
        <p:nvSpPr>
          <p:cNvPr id="2049" name="Rectangle 1"/>
          <p:cNvSpPr>
            <a:spLocks noChangeArrowheads="1"/>
          </p:cNvSpPr>
          <p:nvPr/>
        </p:nvSpPr>
        <p:spPr bwMode="auto">
          <a:xfrm>
            <a:off x="0" y="0"/>
            <a:ext cx="25840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200" b="1" i="0" u="none" strike="noStrike" cap="none" normalizeH="0" baseline="0" dirty="0" smtClean="0">
                <a:ln>
                  <a:noFill/>
                </a:ln>
                <a:solidFill>
                  <a:schemeClr val="tx1"/>
                </a:solidFill>
                <a:effectLst/>
                <a:latin typeface="Calibri"/>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TextBox 14"/>
          <p:cNvSpPr txBox="1"/>
          <p:nvPr/>
        </p:nvSpPr>
        <p:spPr>
          <a:xfrm>
            <a:off x="5000628" y="1142984"/>
            <a:ext cx="4000528" cy="2523768"/>
          </a:xfrm>
          <a:prstGeom prst="rect">
            <a:avLst/>
          </a:prstGeom>
          <a:noFill/>
        </p:spPr>
        <p:txBody>
          <a:bodyPr wrap="square" rtlCol="0">
            <a:spAutoFit/>
          </a:bodyPr>
          <a:lstStyle/>
          <a:p>
            <a:pPr algn="ctr"/>
            <a:r>
              <a:rPr lang="ru-RU" sz="2000" dirty="0">
                <a:solidFill>
                  <a:srgbClr val="FFFF00"/>
                </a:solidFill>
              </a:rPr>
              <a:t>29 апреля 2011 года в пятницу Светлой пасхальной седмицы в здании ДК посёлка Лебяжий Остров Брюховецкого района   была совершена Божественная литургия.</a:t>
            </a:r>
            <a:r>
              <a:rPr lang="ru-RU" sz="2000" b="1" dirty="0"/>
              <a:t> </a:t>
            </a:r>
            <a:endParaRPr lang="ru-RU" sz="2000" dirty="0"/>
          </a:p>
          <a:p>
            <a:pPr algn="ctr"/>
            <a:endParaRPr lang="ru-RU" dirty="0"/>
          </a:p>
        </p:txBody>
      </p:sp>
      <p:sp>
        <p:nvSpPr>
          <p:cNvPr id="9" name="Нижний колонтитул 8"/>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457200" y="1"/>
            <a:ext cx="8401080" cy="1974520"/>
          </a:xfrm>
        </p:spPr>
        <p:txBody>
          <a:bodyPr>
            <a:noAutofit/>
          </a:bodyPr>
          <a:lstStyle/>
          <a:p>
            <a:pPr algn="ctr"/>
            <a:r>
              <a:rPr lang="ru-RU" sz="2000" b="1" dirty="0" smtClean="0">
                <a:solidFill>
                  <a:srgbClr val="92D050"/>
                </a:solidFill>
              </a:rPr>
              <a:t>  </a:t>
            </a:r>
            <a:endParaRPr lang="ru-RU" sz="2400" dirty="0"/>
          </a:p>
        </p:txBody>
      </p:sp>
      <p:sp>
        <p:nvSpPr>
          <p:cNvPr id="3" name="Текст 2"/>
          <p:cNvSpPr>
            <a:spLocks noGrp="1"/>
          </p:cNvSpPr>
          <p:nvPr>
            <p:ph type="body" idx="2"/>
          </p:nvPr>
        </p:nvSpPr>
        <p:spPr>
          <a:xfrm>
            <a:off x="457200" y="285729"/>
            <a:ext cx="3008313" cy="2428892"/>
          </a:xfrm>
        </p:spPr>
        <p:txBody>
          <a:bodyPr>
            <a:normAutofit/>
          </a:bodyPr>
          <a:lstStyle/>
          <a:p>
            <a:pPr algn="ctr"/>
            <a:r>
              <a:rPr lang="ru-RU" sz="2000" b="1" dirty="0" smtClean="0">
                <a:solidFill>
                  <a:srgbClr val="FFC000"/>
                </a:solidFill>
              </a:rPr>
              <a:t>4 июля 2011 года</a:t>
            </a:r>
            <a:r>
              <a:rPr lang="ru-RU" sz="2000" dirty="0" smtClean="0">
                <a:solidFill>
                  <a:srgbClr val="FFC000"/>
                </a:solidFill>
              </a:rPr>
              <a:t> были переданы ключи от пустующего ДК и в здание вселилась монашеская братия.  </a:t>
            </a:r>
            <a:endParaRPr lang="ru-RU" sz="2000" dirty="0">
              <a:solidFill>
                <a:srgbClr val="FFC000"/>
              </a:solidFill>
            </a:endParaRPr>
          </a:p>
        </p:txBody>
      </p:sp>
      <p:pic>
        <p:nvPicPr>
          <p:cNvPr id="7" name="Содержимое 6" descr="1 проспект.jpg"/>
          <p:cNvPicPr>
            <a:picLocks noGrp="1" noChangeAspect="1"/>
          </p:cNvPicPr>
          <p:nvPr>
            <p:ph sz="half" idx="1"/>
          </p:nvPr>
        </p:nvPicPr>
        <p:blipFill>
          <a:blip r:embed="rId3" cstate="print"/>
          <a:srcRect t="11487" b="8408"/>
          <a:stretch>
            <a:fillRect/>
          </a:stretch>
        </p:blipFill>
        <p:spPr>
          <a:xfrm>
            <a:off x="3479628" y="357166"/>
            <a:ext cx="5664372" cy="3143272"/>
          </a:xfrm>
        </p:spPr>
      </p:pic>
      <p:pic>
        <p:nvPicPr>
          <p:cNvPr id="9" name="Рисунок 8" descr="SAM_0946.JPG"/>
          <p:cNvPicPr>
            <a:picLocks noChangeAspect="1"/>
          </p:cNvPicPr>
          <p:nvPr/>
        </p:nvPicPr>
        <p:blipFill>
          <a:blip r:embed="rId4" cstate="print"/>
          <a:stretch>
            <a:fillRect/>
          </a:stretch>
        </p:blipFill>
        <p:spPr>
          <a:xfrm>
            <a:off x="214282" y="3214686"/>
            <a:ext cx="4857752" cy="3643314"/>
          </a:xfrm>
          <a:prstGeom prst="rect">
            <a:avLst/>
          </a:prstGeom>
        </p:spPr>
      </p:pic>
      <p:sp>
        <p:nvSpPr>
          <p:cNvPr id="10" name="TextBox 9"/>
          <p:cNvSpPr txBox="1"/>
          <p:nvPr/>
        </p:nvSpPr>
        <p:spPr>
          <a:xfrm>
            <a:off x="5214942" y="4429132"/>
            <a:ext cx="3929058" cy="1477328"/>
          </a:xfrm>
          <a:prstGeom prst="rect">
            <a:avLst/>
          </a:prstGeom>
          <a:noFill/>
        </p:spPr>
        <p:txBody>
          <a:bodyPr wrap="square" rtlCol="0">
            <a:spAutoFit/>
          </a:bodyPr>
          <a:lstStyle/>
          <a:p>
            <a:pPr algn="ctr"/>
            <a:r>
              <a:rPr lang="ru-RU" dirty="0" smtClean="0">
                <a:solidFill>
                  <a:srgbClr val="92D050"/>
                </a:solidFill>
                <a:effectLst>
                  <a:outerShdw blurRad="38100" dist="38100" dir="2700000" algn="tl">
                    <a:srgbClr val="000000">
                      <a:alpha val="43137"/>
                    </a:srgbClr>
                  </a:outerShdw>
                </a:effectLst>
              </a:rPr>
              <a:t>4 декабря 2011 года в праздник Введения во храм Пресвятой Богородицы в возрождённой обители служили первую ЛИТУРГИЮ</a:t>
            </a:r>
            <a:endParaRPr lang="ru-RU" dirty="0">
              <a:solidFill>
                <a:srgbClr val="92D050"/>
              </a:solidFill>
              <a:effectLst>
                <a:outerShdw blurRad="38100" dist="38100" dir="2700000" algn="tl">
                  <a:srgbClr val="000000">
                    <a:alpha val="43137"/>
                  </a:srgbClr>
                </a:outerShdw>
              </a:effectLst>
            </a:endParaRPr>
          </a:p>
        </p:txBody>
      </p:sp>
      <p:sp>
        <p:nvSpPr>
          <p:cNvPr id="8" name="Нижний колонтитул 7"/>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3008313" cy="5929354"/>
          </a:xfrm>
        </p:spPr>
        <p:txBody>
          <a:bodyPr>
            <a:normAutofit/>
          </a:bodyPr>
          <a:lstStyle/>
          <a:p>
            <a:r>
              <a:rPr lang="ru-RU" dirty="0" smtClean="0"/>
              <a:t>  </a:t>
            </a:r>
            <a:endParaRPr lang="ru-RU" dirty="0"/>
          </a:p>
        </p:txBody>
      </p:sp>
      <p:sp>
        <p:nvSpPr>
          <p:cNvPr id="3" name="Текст 2"/>
          <p:cNvSpPr>
            <a:spLocks noGrp="1"/>
          </p:cNvSpPr>
          <p:nvPr>
            <p:ph type="body" idx="2"/>
          </p:nvPr>
        </p:nvSpPr>
        <p:spPr>
          <a:xfrm>
            <a:off x="0" y="0"/>
            <a:ext cx="4500562" cy="4929197"/>
          </a:xfrm>
        </p:spPr>
        <p:txBody>
          <a:bodyPr>
            <a:noAutofit/>
          </a:bodyPr>
          <a:lstStyle/>
          <a:p>
            <a:r>
              <a:rPr lang="ru-RU" sz="1800" dirty="0" smtClean="0"/>
              <a:t> </a:t>
            </a:r>
          </a:p>
          <a:p>
            <a:pPr algn="ctr"/>
            <a:r>
              <a:rPr lang="ru-RU" sz="2400" dirty="0" smtClean="0">
                <a:solidFill>
                  <a:srgbClr val="FFFF00"/>
                </a:solidFill>
                <a:effectLst>
                  <a:outerShdw blurRad="38100" dist="38100" dir="2700000" algn="tl">
                    <a:srgbClr val="000000">
                      <a:alpha val="43137"/>
                    </a:srgbClr>
                  </a:outerShdw>
                </a:effectLst>
              </a:rPr>
              <a:t>                                              </a:t>
            </a:r>
          </a:p>
        </p:txBody>
      </p:sp>
      <p:pic>
        <p:nvPicPr>
          <p:cNvPr id="5" name="Содержимое 4" descr="1монах.jpg"/>
          <p:cNvPicPr>
            <a:picLocks noGrp="1" noChangeAspect="1"/>
          </p:cNvPicPr>
          <p:nvPr>
            <p:ph sz="half" idx="1"/>
          </p:nvPr>
        </p:nvPicPr>
        <p:blipFill>
          <a:blip r:embed="rId2" cstate="print"/>
          <a:stretch>
            <a:fillRect/>
          </a:stretch>
        </p:blipFill>
        <p:spPr>
          <a:xfrm>
            <a:off x="0" y="3015510"/>
            <a:ext cx="3143272" cy="3842490"/>
          </a:xfrm>
        </p:spPr>
      </p:pic>
      <p:pic>
        <p:nvPicPr>
          <p:cNvPr id="7" name="Рисунок 6" descr="SAM_0932.JPG"/>
          <p:cNvPicPr>
            <a:picLocks noChangeAspect="1"/>
          </p:cNvPicPr>
          <p:nvPr/>
        </p:nvPicPr>
        <p:blipFill>
          <a:blip r:embed="rId3" cstate="print"/>
          <a:stretch>
            <a:fillRect/>
          </a:stretch>
        </p:blipFill>
        <p:spPr>
          <a:xfrm>
            <a:off x="4667248" y="0"/>
            <a:ext cx="4476751" cy="3357562"/>
          </a:xfrm>
          <a:prstGeom prst="rect">
            <a:avLst/>
          </a:prstGeom>
        </p:spPr>
      </p:pic>
      <p:sp>
        <p:nvSpPr>
          <p:cNvPr id="8" name="TextBox 7"/>
          <p:cNvSpPr txBox="1"/>
          <p:nvPr/>
        </p:nvSpPr>
        <p:spPr>
          <a:xfrm>
            <a:off x="3286116" y="3714752"/>
            <a:ext cx="5857884" cy="2308324"/>
          </a:xfrm>
          <a:prstGeom prst="rect">
            <a:avLst/>
          </a:prstGeom>
          <a:noFill/>
        </p:spPr>
        <p:txBody>
          <a:bodyPr wrap="square" rtlCol="0">
            <a:spAutoFit/>
          </a:bodyPr>
          <a:lstStyle/>
          <a:p>
            <a:r>
              <a:rPr lang="ru-RU" sz="2400" dirty="0">
                <a:solidFill>
                  <a:srgbClr val="FFFF00"/>
                </a:solidFill>
              </a:rPr>
              <a:t>Наконец, русские православные монастыри как эталонные центры духовности и культуры с полным правом можно отнести к числу ориентиров достойных внимания  и современного человека</a:t>
            </a:r>
          </a:p>
        </p:txBody>
      </p:sp>
      <p:sp>
        <p:nvSpPr>
          <p:cNvPr id="9" name="TextBox 8"/>
          <p:cNvSpPr txBox="1"/>
          <p:nvPr/>
        </p:nvSpPr>
        <p:spPr>
          <a:xfrm>
            <a:off x="0" y="214290"/>
            <a:ext cx="4643438" cy="2862322"/>
          </a:xfrm>
          <a:prstGeom prst="rect">
            <a:avLst/>
          </a:prstGeom>
          <a:noFill/>
        </p:spPr>
        <p:txBody>
          <a:bodyPr wrap="square" rtlCol="0">
            <a:spAutoFit/>
          </a:bodyPr>
          <a:lstStyle/>
          <a:p>
            <a:pPr algn="ctr"/>
            <a:r>
              <a:rPr lang="ru-RU" sz="2000" dirty="0">
                <a:solidFill>
                  <a:srgbClr val="FFFF00"/>
                </a:solidFill>
              </a:rPr>
              <a:t>Святые обители  являются не просто учреждениями для отправления культовых надобностей верующих, но "духовно-историческими центрами", во все времена они  составляли  как бы камни в основании здания русского государства. </a:t>
            </a:r>
          </a:p>
        </p:txBody>
      </p:sp>
      <p:sp>
        <p:nvSpPr>
          <p:cNvPr id="10" name="Нижний колонтитул 9"/>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00108"/>
            <a:ext cx="3008313" cy="5857892"/>
          </a:xfrm>
        </p:spPr>
        <p:txBody>
          <a:bodyPr>
            <a:noAutofit/>
          </a:bodyPr>
          <a:lstStyle/>
          <a:p>
            <a:pPr algn="ctr"/>
            <a:r>
              <a:rPr lang="ru-RU" sz="2400" b="1" dirty="0" smtClean="0">
                <a:solidFill>
                  <a:srgbClr val="FFC000"/>
                </a:solidFill>
              </a:rPr>
              <a:t>Кто такие монахи? Зачем и как становятся монахами? Каким образом монахи, отрекаясь от этого мира, воздействуют на него так, что он преображается к лучшему?</a:t>
            </a:r>
            <a:r>
              <a:rPr lang="ru-RU" sz="2400" dirty="0" smtClean="0">
                <a:solidFill>
                  <a:srgbClr val="FFC000"/>
                </a:solidFill>
              </a:rPr>
              <a:t/>
            </a:r>
            <a:br>
              <a:rPr lang="ru-RU" sz="2400" dirty="0" smtClean="0">
                <a:solidFill>
                  <a:srgbClr val="FFC000"/>
                </a:solidFill>
              </a:rPr>
            </a:br>
            <a:endParaRPr lang="ru-RU" sz="2400" dirty="0">
              <a:solidFill>
                <a:srgbClr val="FFC000"/>
              </a:solidFill>
            </a:endParaRPr>
          </a:p>
        </p:txBody>
      </p:sp>
      <p:sp>
        <p:nvSpPr>
          <p:cNvPr id="3" name="Текст 2"/>
          <p:cNvSpPr>
            <a:spLocks noGrp="1"/>
          </p:cNvSpPr>
          <p:nvPr>
            <p:ph type="body" idx="2"/>
          </p:nvPr>
        </p:nvSpPr>
        <p:spPr>
          <a:xfrm>
            <a:off x="457200" y="428604"/>
            <a:ext cx="3008313" cy="5929354"/>
          </a:xfrm>
        </p:spPr>
        <p:txBody>
          <a:bodyPr/>
          <a:lstStyle/>
          <a:p>
            <a:pPr algn="ctr"/>
            <a:endParaRPr lang="ru-RU" dirty="0"/>
          </a:p>
        </p:txBody>
      </p:sp>
      <p:pic>
        <p:nvPicPr>
          <p:cNvPr id="5" name="Содержимое 4" descr="монах.jpg"/>
          <p:cNvPicPr>
            <a:picLocks noGrp="1" noChangeAspect="1"/>
          </p:cNvPicPr>
          <p:nvPr>
            <p:ph sz="half" idx="1"/>
          </p:nvPr>
        </p:nvPicPr>
        <p:blipFill>
          <a:blip r:embed="rId3" cstate="print"/>
          <a:stretch>
            <a:fillRect/>
          </a:stretch>
        </p:blipFill>
        <p:spPr>
          <a:xfrm>
            <a:off x="4429124" y="285728"/>
            <a:ext cx="4331304" cy="5853113"/>
          </a:xfrm>
        </p:spPr>
      </p:pic>
      <p:sp>
        <p:nvSpPr>
          <p:cNvPr id="6" name="Нижний колонтитул 5"/>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TextBox 2"/>
          <p:cNvSpPr txBox="1"/>
          <p:nvPr/>
        </p:nvSpPr>
        <p:spPr>
          <a:xfrm>
            <a:off x="500034" y="1785926"/>
            <a:ext cx="8358246" cy="4154984"/>
          </a:xfrm>
          <a:prstGeom prst="rect">
            <a:avLst/>
          </a:prstGeom>
          <a:noFill/>
        </p:spPr>
        <p:txBody>
          <a:bodyPr wrap="square" rtlCol="0">
            <a:spAutoFit/>
          </a:bodyPr>
          <a:lstStyle/>
          <a:p>
            <a:pPr algn="ctr"/>
            <a:r>
              <a:rPr lang="ru-RU" sz="2400" b="1" dirty="0">
                <a:solidFill>
                  <a:schemeClr val="accent2">
                    <a:lumMod val="40000"/>
                    <a:lumOff val="60000"/>
                  </a:schemeClr>
                </a:solidFill>
              </a:rPr>
              <a:t>Слова </a:t>
            </a:r>
            <a:r>
              <a:rPr lang="ru-RU" sz="2400" b="1" i="1" dirty="0">
                <a:solidFill>
                  <a:srgbClr val="FFC000"/>
                </a:solidFill>
              </a:rPr>
              <a:t>монах, монастырь, монашество</a:t>
            </a:r>
            <a:r>
              <a:rPr lang="ru-RU" sz="2400" b="1" dirty="0">
                <a:solidFill>
                  <a:schemeClr val="accent2">
                    <a:lumMod val="40000"/>
                    <a:lumOff val="60000"/>
                  </a:schemeClr>
                </a:solidFill>
              </a:rPr>
              <a:t> произошли от греческого слова </a:t>
            </a:r>
            <a:r>
              <a:rPr lang="ru-RU" sz="2400" b="1" dirty="0" err="1">
                <a:solidFill>
                  <a:srgbClr val="FFC000"/>
                </a:solidFill>
              </a:rPr>
              <a:t>mo¢noz</a:t>
            </a:r>
            <a:r>
              <a:rPr lang="ru-RU" sz="2400" b="1" dirty="0">
                <a:solidFill>
                  <a:srgbClr val="FFC000"/>
                </a:solidFill>
              </a:rPr>
              <a:t>, один</a:t>
            </a:r>
            <a:r>
              <a:rPr lang="ru-RU" sz="2400" b="1" dirty="0">
                <a:solidFill>
                  <a:schemeClr val="accent2">
                    <a:lumMod val="40000"/>
                    <a:lumOff val="60000"/>
                  </a:schemeClr>
                </a:solidFill>
              </a:rPr>
              <a:t>. </a:t>
            </a:r>
            <a:r>
              <a:rPr lang="ru-RU" sz="2400" b="1" dirty="0">
                <a:solidFill>
                  <a:srgbClr val="FFC000"/>
                </a:solidFill>
              </a:rPr>
              <a:t>Монах значит живущий уединенно или в одиночестве; монастырь — уединенное, отдельное жилище; монашество — уединенное жительство. </a:t>
            </a:r>
            <a:r>
              <a:rPr lang="ru-RU" sz="2400" b="1" dirty="0">
                <a:solidFill>
                  <a:schemeClr val="accent2">
                    <a:lumMod val="40000"/>
                    <a:lumOff val="60000"/>
                  </a:schemeClr>
                </a:solidFill>
              </a:rPr>
              <a:t>Это жительство отличается от обыкновенного, всем общего жительства, — есть жительство иное, а потому в русском языке образовалось для него наименование </a:t>
            </a:r>
            <a:r>
              <a:rPr lang="ru-RU" sz="2400" b="1" i="1" dirty="0">
                <a:solidFill>
                  <a:schemeClr val="accent2">
                    <a:lumMod val="40000"/>
                    <a:lumOff val="60000"/>
                  </a:schemeClr>
                </a:solidFill>
              </a:rPr>
              <a:t>иночества.</a:t>
            </a:r>
            <a:r>
              <a:rPr lang="ru-RU" sz="2400" b="1" dirty="0">
                <a:solidFill>
                  <a:schemeClr val="accent2">
                    <a:lumMod val="40000"/>
                    <a:lumOff val="60000"/>
                  </a:schemeClr>
                </a:solidFill>
              </a:rPr>
              <a:t> </a:t>
            </a:r>
            <a:r>
              <a:rPr lang="ru-RU" sz="2400" b="1" dirty="0">
                <a:solidFill>
                  <a:srgbClr val="FFC000"/>
                </a:solidFill>
              </a:rPr>
              <a:t>Монах по-русски — </a:t>
            </a:r>
            <a:r>
              <a:rPr lang="ru-RU" sz="2400" b="1" i="1" dirty="0">
                <a:solidFill>
                  <a:srgbClr val="FFC000"/>
                </a:solidFill>
              </a:rPr>
              <a:t>инок.</a:t>
            </a:r>
            <a:endParaRPr lang="ru-RU" sz="2400" b="1" dirty="0">
              <a:solidFill>
                <a:srgbClr val="FFC000"/>
              </a:solidFill>
            </a:endParaRPr>
          </a:p>
        </p:txBody>
      </p:sp>
      <p:sp>
        <p:nvSpPr>
          <p:cNvPr id="4" name="Горизонтальный свиток 3"/>
          <p:cNvSpPr/>
          <p:nvPr/>
        </p:nvSpPr>
        <p:spPr>
          <a:xfrm>
            <a:off x="1857356" y="357166"/>
            <a:ext cx="5643602" cy="103327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chemeClr val="bg1"/>
                </a:solidFill>
              </a:rPr>
              <a:t>С Л О В А Р Ь</a:t>
            </a:r>
            <a:endParaRPr lang="ru-RU" sz="4400" b="1" dirty="0">
              <a:solidFill>
                <a:schemeClr val="bg1"/>
              </a:solidFill>
            </a:endParaRPr>
          </a:p>
        </p:txBody>
      </p:sp>
      <p:sp>
        <p:nvSpPr>
          <p:cNvPr id="5" name="Нижний колонтитул 4"/>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solidFill>
                  <a:srgbClr val="92D050"/>
                </a:solidFill>
              </a:rPr>
              <a:t>МОНАСТЫРЬ  на острове ВАЛААМ</a:t>
            </a:r>
            <a:endParaRPr lang="ru-RU" i="1" dirty="0">
              <a:solidFill>
                <a:srgbClr val="92D050"/>
              </a:solidFill>
            </a:endParaRPr>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p:txBody>
          <a:bodyPr/>
          <a:lstStyle/>
          <a:p>
            <a:endParaRPr lang="ru-RU"/>
          </a:p>
        </p:txBody>
      </p:sp>
      <p:pic>
        <p:nvPicPr>
          <p:cNvPr id="11" name="Рисунок 10" descr="Здесь можно услышать ВЕЧНОСТЬ.JPG"/>
          <p:cNvPicPr>
            <a:picLocks noChangeAspect="1"/>
          </p:cNvPicPr>
          <p:nvPr/>
        </p:nvPicPr>
        <p:blipFill>
          <a:blip r:embed="rId3" cstate="print"/>
          <a:stretch>
            <a:fillRect/>
          </a:stretch>
        </p:blipFill>
        <p:spPr>
          <a:xfrm>
            <a:off x="214282" y="2000240"/>
            <a:ext cx="6018705" cy="4500594"/>
          </a:xfrm>
          <a:prstGeom prst="rect">
            <a:avLst/>
          </a:prstGeom>
        </p:spPr>
      </p:pic>
      <p:sp>
        <p:nvSpPr>
          <p:cNvPr id="12" name="Содержимое 11"/>
          <p:cNvSpPr>
            <a:spLocks noGrp="1"/>
          </p:cNvSpPr>
          <p:nvPr>
            <p:ph sz="quarter" idx="4"/>
          </p:nvPr>
        </p:nvSpPr>
        <p:spPr/>
        <p:txBody>
          <a:bodyPr/>
          <a:lstStyle/>
          <a:p>
            <a:endParaRPr lang="ru-RU" dirty="0"/>
          </a:p>
        </p:txBody>
      </p:sp>
      <p:pic>
        <p:nvPicPr>
          <p:cNvPr id="14" name="Содержимое 13" descr="Поклонный крест.JPG"/>
          <p:cNvPicPr>
            <a:picLocks noGrp="1" noChangeAspect="1"/>
          </p:cNvPicPr>
          <p:nvPr>
            <p:ph sz="quarter" idx="2"/>
          </p:nvPr>
        </p:nvPicPr>
        <p:blipFill>
          <a:blip r:embed="rId4" cstate="print"/>
          <a:stretch>
            <a:fillRect/>
          </a:stretch>
        </p:blipFill>
        <p:spPr>
          <a:xfrm>
            <a:off x="5643570" y="2000240"/>
            <a:ext cx="3357586" cy="4490144"/>
          </a:xfrm>
        </p:spPr>
      </p:pic>
      <p:sp>
        <p:nvSpPr>
          <p:cNvPr id="8" name="Нижний колонтитул 7"/>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457200" y="214290"/>
            <a:ext cx="3008313" cy="5911873"/>
          </a:xfrm>
        </p:spPr>
        <p:txBody>
          <a:bodyPr>
            <a:normAutofit fontScale="92500"/>
          </a:bodyPr>
          <a:lstStyle/>
          <a:p>
            <a:pPr algn="ctr"/>
            <a:r>
              <a:rPr lang="ru-RU" sz="1600" dirty="0" smtClean="0"/>
              <a:t> </a:t>
            </a:r>
            <a:r>
              <a:rPr lang="ru-RU" sz="2400" dirty="0" smtClean="0">
                <a:solidFill>
                  <a:srgbClr val="FFFF00"/>
                </a:solidFill>
              </a:rPr>
              <a:t>В 1720 г. построен   </a:t>
            </a:r>
            <a:r>
              <a:rPr lang="ru-RU" sz="2400" dirty="0" err="1" smtClean="0">
                <a:solidFill>
                  <a:srgbClr val="FFFF00"/>
                </a:solidFill>
              </a:rPr>
              <a:t>Спасо-Преображенский</a:t>
            </a:r>
            <a:r>
              <a:rPr lang="ru-RU" sz="2400" dirty="0" smtClean="0">
                <a:solidFill>
                  <a:srgbClr val="FFFF00"/>
                </a:solidFill>
              </a:rPr>
              <a:t> собор, освященный во имя Иоанна Богослова и Андрея Первозванного</a:t>
            </a:r>
          </a:p>
          <a:p>
            <a:pPr algn="ctr"/>
            <a:r>
              <a:rPr lang="ru-RU" sz="2400" dirty="0" smtClean="0">
                <a:solidFill>
                  <a:srgbClr val="FFFF00"/>
                </a:solidFill>
              </a:rPr>
              <a:t>Самым большим среди </a:t>
            </a:r>
            <a:r>
              <a:rPr lang="ru-RU" sz="2400" dirty="0" err="1" smtClean="0">
                <a:solidFill>
                  <a:srgbClr val="FFFF00"/>
                </a:solidFill>
              </a:rPr>
              <a:t>валаамских</a:t>
            </a:r>
            <a:r>
              <a:rPr lang="ru-RU" sz="2400" dirty="0" smtClean="0">
                <a:solidFill>
                  <a:srgbClr val="FFFF00"/>
                </a:solidFill>
              </a:rPr>
              <a:t> колоколов был 1000-пудовый колокол, отлитый в честь апостола Андрея Первозванного.</a:t>
            </a:r>
          </a:p>
          <a:p>
            <a:pPr algn="ctr"/>
            <a:endParaRPr lang="ru-RU" sz="2400" dirty="0" smtClean="0">
              <a:solidFill>
                <a:srgbClr val="FFFF00"/>
              </a:solidFill>
            </a:endParaRPr>
          </a:p>
          <a:p>
            <a:pPr algn="ctr"/>
            <a:endParaRPr lang="ru-RU" sz="2400" dirty="0">
              <a:solidFill>
                <a:srgbClr val="FFFF00"/>
              </a:solidFill>
            </a:endParaRPr>
          </a:p>
        </p:txBody>
      </p:sp>
      <p:pic>
        <p:nvPicPr>
          <p:cNvPr id="5" name="Содержимое 4" descr="Покровский храм.JPG"/>
          <p:cNvPicPr>
            <a:picLocks noGrp="1" noChangeAspect="1"/>
          </p:cNvPicPr>
          <p:nvPr>
            <p:ph sz="half" idx="1"/>
          </p:nvPr>
        </p:nvPicPr>
        <p:blipFill>
          <a:blip r:embed="rId3" cstate="print"/>
          <a:stretch>
            <a:fillRect/>
          </a:stretch>
        </p:blipFill>
        <p:spPr>
          <a:xfrm>
            <a:off x="4003675" y="354806"/>
            <a:ext cx="4254500" cy="5689600"/>
          </a:xfrm>
        </p:spPr>
      </p:pic>
      <p:sp>
        <p:nvSpPr>
          <p:cNvPr id="6" name="Нижний колонтитул 5"/>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solidFill>
                  <a:srgbClr val="FFC000"/>
                </a:solidFill>
                <a:effectLst>
                  <a:outerShdw blurRad="38100" dist="38100" dir="2700000" algn="tl">
                    <a:srgbClr val="000000">
                      <a:alpha val="43137"/>
                    </a:srgbClr>
                  </a:outerShdw>
                </a:effectLst>
              </a:rPr>
              <a:t>КУБАНЬ   ПРАВОСЛАВНАЯ</a:t>
            </a:r>
            <a:endParaRPr lang="ru-RU" sz="4400" dirty="0">
              <a:solidFill>
                <a:srgbClr val="FFC000"/>
              </a:solidFill>
              <a:effectLst>
                <a:outerShdw blurRad="38100" dist="38100" dir="2700000" algn="tl">
                  <a:srgbClr val="000000">
                    <a:alpha val="43137"/>
                  </a:srgbClr>
                </a:outerShdw>
              </a:effectLst>
            </a:endParaRPr>
          </a:p>
        </p:txBody>
      </p:sp>
      <p:pic>
        <p:nvPicPr>
          <p:cNvPr id="4" name="Содержимое 3" descr="Исидор.jpg"/>
          <p:cNvPicPr>
            <a:picLocks noGrp="1" noChangeAspect="1"/>
          </p:cNvPicPr>
          <p:nvPr>
            <p:ph idx="1"/>
          </p:nvPr>
        </p:nvPicPr>
        <p:blipFill>
          <a:blip r:embed="rId2" cstate="print"/>
          <a:stretch>
            <a:fillRect/>
          </a:stretch>
        </p:blipFill>
        <p:spPr>
          <a:xfrm>
            <a:off x="357158" y="1285860"/>
            <a:ext cx="3170897" cy="4708525"/>
          </a:xfrm>
        </p:spPr>
      </p:pic>
      <p:sp>
        <p:nvSpPr>
          <p:cNvPr id="5" name="TextBox 4"/>
          <p:cNvSpPr txBox="1"/>
          <p:nvPr/>
        </p:nvSpPr>
        <p:spPr>
          <a:xfrm>
            <a:off x="214282" y="5929330"/>
            <a:ext cx="3429024" cy="1200329"/>
          </a:xfrm>
          <a:prstGeom prst="rect">
            <a:avLst/>
          </a:prstGeom>
          <a:noFill/>
        </p:spPr>
        <p:txBody>
          <a:bodyPr wrap="square" rtlCol="0">
            <a:spAutoFit/>
          </a:bodyPr>
          <a:lstStyle/>
          <a:p>
            <a:pPr algn="ctr"/>
            <a:r>
              <a:rPr lang="ru-RU" dirty="0" smtClean="0">
                <a:solidFill>
                  <a:srgbClr val="FFFF00"/>
                </a:solidFill>
                <a:effectLst>
                  <a:outerShdw blurRad="38100" dist="38100" dir="2700000" algn="tl">
                    <a:srgbClr val="000000">
                      <a:alpha val="43137"/>
                    </a:srgbClr>
                  </a:outerShdw>
                </a:effectLst>
              </a:rPr>
              <a:t>Митрополит Кубанский и Екатеринодарский</a:t>
            </a:r>
          </a:p>
          <a:p>
            <a:pPr algn="ctr"/>
            <a:r>
              <a:rPr lang="ru-RU" dirty="0" smtClean="0">
                <a:solidFill>
                  <a:srgbClr val="FFFF00"/>
                </a:solidFill>
                <a:effectLst>
                  <a:outerShdw blurRad="38100" dist="38100" dir="2700000" algn="tl">
                    <a:srgbClr val="000000">
                      <a:alpha val="43137"/>
                    </a:srgbClr>
                  </a:outerShdw>
                </a:effectLst>
              </a:rPr>
              <a:t>ИСИДОР</a:t>
            </a:r>
          </a:p>
          <a:p>
            <a:pPr algn="ctr"/>
            <a:endParaRPr lang="ru-RU" dirty="0"/>
          </a:p>
        </p:txBody>
      </p:sp>
      <p:sp>
        <p:nvSpPr>
          <p:cNvPr id="6" name="TextBox 5"/>
          <p:cNvSpPr txBox="1"/>
          <p:nvPr/>
        </p:nvSpPr>
        <p:spPr>
          <a:xfrm>
            <a:off x="3786182" y="1071546"/>
            <a:ext cx="5143536" cy="489364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ru-RU" sz="2400" b="1" dirty="0">
                <a:effectLst>
                  <a:outerShdw blurRad="38100" dist="38100" dir="2700000" algn="tl">
                    <a:srgbClr val="000000">
                      <a:alpha val="43137"/>
                    </a:srgbClr>
                  </a:outerShdw>
                </a:effectLst>
              </a:rPr>
              <a:t>Монастыри</a:t>
            </a:r>
          </a:p>
          <a:p>
            <a:pPr lvl="0"/>
            <a:r>
              <a:rPr lang="ru-RU" u="sng" dirty="0" smtClean="0">
                <a:solidFill>
                  <a:srgbClr val="FFFF00"/>
                </a:solidFill>
                <a:hlinkClick r:id="rId3" tooltip="СОЛОХ-АУЛЬСКАЯ КРЕСТОВАЯ ПУСТЫНЬ"/>
              </a:rPr>
              <a:t>*</a:t>
            </a:r>
            <a:r>
              <a:rPr lang="ru-RU" u="sng" dirty="0" smtClean="0">
                <a:hlinkClick r:id="rId3" tooltip="СОЛОХ-АУЛЬСКАЯ КРЕСТОВАЯ ПУСТЫНЬ"/>
              </a:rPr>
              <a:t>Крестовая </a:t>
            </a:r>
            <a:r>
              <a:rPr lang="ru-RU" u="sng" dirty="0">
                <a:hlinkClick r:id="rId3" tooltip="СОЛОХ-АУЛЬСКАЯ КРЕСТОВАЯ ПУСТЫНЬ"/>
              </a:rPr>
              <a:t>пустынь </a:t>
            </a:r>
            <a:r>
              <a:rPr lang="ru-RU" u="sng" dirty="0" smtClean="0">
                <a:hlinkClick r:id="rId3" tooltip="СОЛОХ-АУЛЬСКАЯ КРЕСТОВАЯ ПУСТЫНЬ"/>
              </a:rPr>
              <a:t>в посёлке </a:t>
            </a:r>
          </a:p>
          <a:p>
            <a:pPr lvl="0"/>
            <a:r>
              <a:rPr lang="ru-RU" u="sng" dirty="0" err="1" smtClean="0">
                <a:hlinkClick r:id="rId3" tooltip="СОЛОХ-АУЛЬСКАЯ КРЕСТОВАЯ ПУСТЫНЬ"/>
              </a:rPr>
              <a:t>Н.Солох</a:t>
            </a:r>
            <a:r>
              <a:rPr lang="ru-RU" u="sng" dirty="0" smtClean="0">
                <a:hlinkClick r:id="rId3" tooltip="СОЛОХ-АУЛЬСКАЯ КРЕСТОВАЯ ПУСТЫНЬ"/>
              </a:rPr>
              <a:t> Аул</a:t>
            </a:r>
            <a:r>
              <a:rPr lang="ru-RU" dirty="0"/>
              <a:t> (мужская)</a:t>
            </a:r>
          </a:p>
          <a:p>
            <a:pPr lvl="0"/>
            <a:r>
              <a:rPr lang="ru-RU" u="sng" dirty="0" smtClean="0">
                <a:hlinkClick r:id="rId4" tooltip="РОГОВСКОЙ МАРИЕ-МАГДАЛИНСКИЙ МОНАСТЫРЬ"/>
              </a:rPr>
              <a:t>*Монастырь </a:t>
            </a:r>
            <a:r>
              <a:rPr lang="ru-RU" u="sng" dirty="0">
                <a:hlinkClick r:id="rId4" tooltip="РОГОВСКОЙ МАРИЕ-МАГДАЛИНСКИЙ МОНАСТЫРЬ"/>
              </a:rPr>
              <a:t>во имя равноапостольной Марии </a:t>
            </a:r>
            <a:r>
              <a:rPr lang="ru-RU" u="sng" dirty="0" smtClean="0">
                <a:hlinkClick r:id="rId4" tooltip="РОГОВСКОЙ МАРИЕ-МАГДАЛИНСКИЙ МОНАСТЫРЬ"/>
              </a:rPr>
              <a:t>Магдалины</a:t>
            </a:r>
          </a:p>
          <a:p>
            <a:pPr lvl="0"/>
            <a:r>
              <a:rPr lang="ru-RU" u="sng" dirty="0" smtClean="0">
                <a:hlinkClick r:id="rId4" tooltip="РОГОВСКОЙ МАРИЕ-МАГДАЛИНСКИЙ МОНАСТЫРЬ"/>
              </a:rPr>
              <a:t> </a:t>
            </a:r>
            <a:r>
              <a:rPr lang="ru-RU" u="sng" dirty="0">
                <a:hlinkClick r:id="rId4" tooltip="РОГОВСКОЙ МАРИЕ-МАГДАЛИНСКИЙ МОНАСТЫРЬ"/>
              </a:rPr>
              <a:t>в ст. Роговская</a:t>
            </a:r>
            <a:r>
              <a:rPr lang="ru-RU" dirty="0"/>
              <a:t> (женский)</a:t>
            </a:r>
          </a:p>
          <a:p>
            <a:pPr lvl="0"/>
            <a:r>
              <a:rPr lang="ru-RU" u="sng" dirty="0" smtClean="0">
                <a:hlinkClick r:id="rId5" tooltip="КОРЕНОВСКИЙ УСПЕНСКИЙ МОНАСТЫРЬ"/>
              </a:rPr>
              <a:t>*Монастырь </a:t>
            </a:r>
            <a:r>
              <a:rPr lang="ru-RU" u="sng" dirty="0">
                <a:hlinkClick r:id="rId5" tooltip="КОРЕНОВСКИЙ УСПЕНСКИЙ МОНАСТЫРЬ"/>
              </a:rPr>
              <a:t>в честь Успения Пресвятой </a:t>
            </a:r>
            <a:r>
              <a:rPr lang="ru-RU" u="sng" dirty="0" err="1">
                <a:hlinkClick r:id="rId5" tooltip="КОРЕНОВСКИЙ УСПЕНСКИЙ МОНАСТЫРЬ"/>
              </a:rPr>
              <a:t>Богородиы</a:t>
            </a:r>
            <a:r>
              <a:rPr lang="ru-RU" u="sng" dirty="0">
                <a:hlinkClick r:id="rId5" tooltip="КОРЕНОВСКИЙ УСПЕНСКИЙ МОНАСТЫРЬ"/>
              </a:rPr>
              <a:t> в г. Кореновск</a:t>
            </a:r>
            <a:r>
              <a:rPr lang="ru-RU" dirty="0"/>
              <a:t> (женский)</a:t>
            </a:r>
          </a:p>
          <a:p>
            <a:pPr lvl="0"/>
            <a:r>
              <a:rPr lang="ru-RU" u="sng" dirty="0" smtClean="0">
                <a:hlinkClick r:id="rId6" tooltip="СОЧИНСКИЙ ТРОИЦЕ-ГЕОРГИЕВСКИЙ МОНАСТЫРЬ"/>
              </a:rPr>
              <a:t>*Монастырь </a:t>
            </a:r>
            <a:r>
              <a:rPr lang="ru-RU" u="sng" dirty="0">
                <a:hlinkClick r:id="rId6" tooltip="СОЧИНСКИЙ ТРОИЦЕ-ГЕОРГИЕВСКИЙ МОНАСТЫРЬ"/>
              </a:rPr>
              <a:t>во имя Пресвятой Троицы и великомученика </a:t>
            </a:r>
            <a:r>
              <a:rPr lang="ru-RU" u="sng" dirty="0" smtClean="0">
                <a:hlinkClick r:id="rId6" tooltip="СОЧИНСКИЙ ТРОИЦЕ-ГЕОРГИЕВСКИЙ МОНАСТЫРЬ"/>
              </a:rPr>
              <a:t>Георгия </a:t>
            </a:r>
            <a:r>
              <a:rPr lang="ru-RU" u="sng" dirty="0">
                <a:hlinkClick r:id="rId6" tooltip="СОЧИНСКИЙ ТРОИЦЕ-ГЕОРГИЕВСКИЙ МОНАСТЫРЬ"/>
              </a:rPr>
              <a:t>в г. Сочи</a:t>
            </a:r>
            <a:r>
              <a:rPr lang="ru-RU" dirty="0"/>
              <a:t> (женский)</a:t>
            </a:r>
          </a:p>
          <a:p>
            <a:pPr lvl="0"/>
            <a:r>
              <a:rPr lang="ru-RU" u="sng" dirty="0" smtClean="0">
                <a:hlinkClick r:id="rId7" tooltip="АПШЕРОНСКИЙ БОГОРОДИЦКИЙ МОНАСТЫРЬ"/>
              </a:rPr>
              <a:t>*Монастырь </a:t>
            </a:r>
            <a:r>
              <a:rPr lang="ru-RU" u="sng" dirty="0">
                <a:hlinkClick r:id="rId7" tooltip="АПШЕРОНСКИЙ БОГОРОДИЦКИЙ МОНАСТЫРЬ"/>
              </a:rPr>
              <a:t>в честь иконы Божией Матери «Нерушимая Стена» в г. Апшеронск</a:t>
            </a:r>
            <a:r>
              <a:rPr lang="ru-RU" dirty="0"/>
              <a:t> (женский)</a:t>
            </a:r>
          </a:p>
          <a:p>
            <a:pPr lvl="0"/>
            <a:r>
              <a:rPr lang="ru-RU" u="sng" dirty="0" smtClean="0">
                <a:hlinkClick r:id="rId8" tooltip="КРАСНОДАРСКИЙ ВСЕЦАРИЦЫНСКИЙ МОНАСТЫРЬ"/>
              </a:rPr>
              <a:t>*Монастырь </a:t>
            </a:r>
            <a:r>
              <a:rPr lang="ru-RU" u="sng" dirty="0">
                <a:hlinkClick r:id="rId8" tooltip="КРАСНОДАРСКИЙ ВСЕЦАРИЦЫНСКИЙ МОНАСТЫРЬ"/>
              </a:rPr>
              <a:t>в честь иконы Божией Матери «</a:t>
            </a:r>
            <a:r>
              <a:rPr lang="ru-RU" u="sng" dirty="0" err="1">
                <a:hlinkClick r:id="rId8" tooltip="КРАСНОДАРСКИЙ ВСЕЦАРИЦЫНСКИЙ МОНАСТЫРЬ"/>
              </a:rPr>
              <a:t>Всецарица</a:t>
            </a:r>
            <a:r>
              <a:rPr lang="ru-RU" u="sng" dirty="0">
                <a:hlinkClick r:id="rId8" tooltip="КРАСНОДАРСКИЙ ВСЕЦАРИЦЫНСКИЙ МОНАСТЫРЬ"/>
              </a:rPr>
              <a:t>» в г. Краснодар</a:t>
            </a:r>
            <a:endParaRPr lang="ru-RU" dirty="0"/>
          </a:p>
          <a:p>
            <a:endParaRPr lang="ru-RU" dirty="0"/>
          </a:p>
        </p:txBody>
      </p:sp>
      <p:sp>
        <p:nvSpPr>
          <p:cNvPr id="7" name="Нижний колонтитул 6"/>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Рисунок 4" descr="image001Екатерина.jpg"/>
          <p:cNvPicPr>
            <a:picLocks noChangeAspect="1"/>
          </p:cNvPicPr>
          <p:nvPr/>
        </p:nvPicPr>
        <p:blipFill>
          <a:blip r:embed="rId3" cstate="print"/>
          <a:srcRect t="6521"/>
          <a:stretch>
            <a:fillRect/>
          </a:stretch>
        </p:blipFill>
        <p:spPr>
          <a:xfrm>
            <a:off x="0" y="0"/>
            <a:ext cx="2623422" cy="3071834"/>
          </a:xfrm>
          <a:prstGeom prst="rect">
            <a:avLst/>
          </a:prstGeom>
        </p:spPr>
      </p:pic>
      <p:pic>
        <p:nvPicPr>
          <p:cNvPr id="6" name="Рисунок 5" descr="чепега.jpg"/>
          <p:cNvPicPr>
            <a:picLocks noChangeAspect="1"/>
          </p:cNvPicPr>
          <p:nvPr/>
        </p:nvPicPr>
        <p:blipFill>
          <a:blip r:embed="rId4" cstate="print"/>
          <a:srcRect l="11367" t="7478" r="11366" b="16156"/>
          <a:stretch>
            <a:fillRect/>
          </a:stretch>
        </p:blipFill>
        <p:spPr>
          <a:xfrm>
            <a:off x="6643702" y="0"/>
            <a:ext cx="2500298" cy="3143248"/>
          </a:xfrm>
          <a:prstGeom prst="rect">
            <a:avLst/>
          </a:prstGeom>
        </p:spPr>
      </p:pic>
      <p:pic>
        <p:nvPicPr>
          <p:cNvPr id="8" name="Содержимое 7" descr="Изображение 158.jpg"/>
          <p:cNvPicPr>
            <a:picLocks noGrp="1" noChangeAspect="1"/>
          </p:cNvPicPr>
          <p:nvPr>
            <p:ph idx="1"/>
          </p:nvPr>
        </p:nvPicPr>
        <p:blipFill>
          <a:blip r:embed="rId5" cstate="print"/>
          <a:srcRect l="4484" t="6979" r="4484" b="9575"/>
          <a:stretch>
            <a:fillRect/>
          </a:stretch>
        </p:blipFill>
        <p:spPr>
          <a:xfrm>
            <a:off x="1643042" y="2928910"/>
            <a:ext cx="5715040" cy="3929090"/>
          </a:xfrm>
        </p:spPr>
      </p:pic>
      <p:sp>
        <p:nvSpPr>
          <p:cNvPr id="9" name="TextBox 8"/>
          <p:cNvSpPr txBox="1"/>
          <p:nvPr/>
        </p:nvSpPr>
        <p:spPr>
          <a:xfrm>
            <a:off x="2643174" y="285728"/>
            <a:ext cx="4000528" cy="2308324"/>
          </a:xfrm>
          <a:prstGeom prst="rect">
            <a:avLst/>
          </a:prstGeom>
          <a:noFill/>
        </p:spPr>
        <p:txBody>
          <a:bodyPr wrap="square" rtlCol="0">
            <a:spAutoFit/>
          </a:bodyPr>
          <a:lstStyle/>
          <a:p>
            <a:pPr algn="ctr"/>
            <a:r>
              <a:rPr lang="ru-RU" sz="2400" dirty="0" err="1" smtClean="0">
                <a:solidFill>
                  <a:srgbClr val="92D050"/>
                </a:solidFill>
                <a:effectLst>
                  <a:outerShdw blurRad="38100" dist="38100" dir="2700000" algn="tl">
                    <a:srgbClr val="000000">
                      <a:alpha val="43137"/>
                    </a:srgbClr>
                  </a:outerShdw>
                </a:effectLst>
              </a:rPr>
              <a:t>Екатерино-Лебяжская</a:t>
            </a:r>
            <a:r>
              <a:rPr lang="ru-RU" sz="2400" dirty="0" smtClean="0">
                <a:solidFill>
                  <a:srgbClr val="92D050"/>
                </a:solidFill>
                <a:effectLst>
                  <a:outerShdw blurRad="38100" dist="38100" dir="2700000" algn="tl">
                    <a:srgbClr val="000000">
                      <a:alpha val="43137"/>
                    </a:srgbClr>
                  </a:outerShdw>
                </a:effectLst>
              </a:rPr>
              <a:t> </a:t>
            </a:r>
          </a:p>
          <a:p>
            <a:pPr algn="ctr"/>
            <a:r>
              <a:rPr lang="ru-RU" sz="2400" dirty="0" err="1" smtClean="0">
                <a:solidFill>
                  <a:srgbClr val="92D050"/>
                </a:solidFill>
                <a:effectLst>
                  <a:outerShdw blurRad="38100" dist="38100" dir="2700000" algn="tl">
                    <a:srgbClr val="000000">
                      <a:alpha val="43137"/>
                    </a:srgbClr>
                  </a:outerShdw>
                </a:effectLst>
              </a:rPr>
              <a:t>Свято-Николаевская</a:t>
            </a:r>
            <a:r>
              <a:rPr lang="ru-RU" sz="2400" dirty="0" smtClean="0">
                <a:solidFill>
                  <a:srgbClr val="92D050"/>
                </a:solidFill>
                <a:effectLst>
                  <a:outerShdw blurRad="38100" dist="38100" dir="2700000" algn="tl">
                    <a:srgbClr val="000000">
                      <a:alpha val="43137"/>
                    </a:srgbClr>
                  </a:outerShdw>
                </a:effectLst>
              </a:rPr>
              <a:t> пустынь-</a:t>
            </a:r>
          </a:p>
          <a:p>
            <a:pPr algn="ctr"/>
            <a:r>
              <a:rPr lang="ru-RU" sz="2400" dirty="0">
                <a:solidFill>
                  <a:srgbClr val="92D050"/>
                </a:solidFill>
                <a:effectLst>
                  <a:outerShdw blurRad="38100" dist="38100" dir="2700000" algn="tl">
                    <a:srgbClr val="000000">
                      <a:alpha val="43137"/>
                    </a:srgbClr>
                  </a:outerShdw>
                </a:effectLst>
              </a:rPr>
              <a:t>п</a:t>
            </a:r>
            <a:r>
              <a:rPr lang="ru-RU" sz="2400" dirty="0" smtClean="0">
                <a:solidFill>
                  <a:srgbClr val="92D050"/>
                </a:solidFill>
                <a:effectLst>
                  <a:outerShdw blurRad="38100" dist="38100" dir="2700000" algn="tl">
                    <a:srgbClr val="000000">
                      <a:alpha val="43137"/>
                    </a:srgbClr>
                  </a:outerShdw>
                </a:effectLst>
              </a:rPr>
              <a:t>ервый православный мужской монастырь на Северном Кавказе</a:t>
            </a:r>
            <a:endParaRPr lang="ru-RU" sz="2400" dirty="0">
              <a:solidFill>
                <a:srgbClr val="92D050"/>
              </a:solidFill>
              <a:effectLst>
                <a:outerShdw blurRad="38100" dist="38100" dir="2700000" algn="tl">
                  <a:srgbClr val="000000">
                    <a:alpha val="43137"/>
                  </a:srgbClr>
                </a:outerShdw>
              </a:effectLst>
            </a:endParaRPr>
          </a:p>
        </p:txBody>
      </p:sp>
      <p:sp>
        <p:nvSpPr>
          <p:cNvPr id="7" name="Нижний колонтитул 6"/>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92D050"/>
                </a:solidFill>
              </a:rPr>
              <a:t>МЕЖИГОРСКИЙ  НИКОЛАЕВСКИЙ</a:t>
            </a:r>
            <a:br>
              <a:rPr lang="ru-RU" sz="3600" dirty="0" smtClean="0">
                <a:solidFill>
                  <a:srgbClr val="92D050"/>
                </a:solidFill>
              </a:rPr>
            </a:br>
            <a:r>
              <a:rPr lang="ru-RU" sz="3600" dirty="0" smtClean="0">
                <a:solidFill>
                  <a:srgbClr val="92D050"/>
                </a:solidFill>
              </a:rPr>
              <a:t>МОНАСТЫРЬ</a:t>
            </a:r>
            <a:endParaRPr lang="ru-RU" sz="3600" dirty="0">
              <a:solidFill>
                <a:srgbClr val="92D050"/>
              </a:solidFill>
            </a:endParaRPr>
          </a:p>
        </p:txBody>
      </p:sp>
      <p:sp>
        <p:nvSpPr>
          <p:cNvPr id="3" name="Текст 2"/>
          <p:cNvSpPr>
            <a:spLocks noGrp="1"/>
          </p:cNvSpPr>
          <p:nvPr>
            <p:ph type="body" idx="1"/>
          </p:nvPr>
        </p:nvSpPr>
        <p:spPr/>
        <p:txBody>
          <a:bodyPr/>
          <a:lstStyle/>
          <a:p>
            <a:endParaRPr lang="ru-RU"/>
          </a:p>
        </p:txBody>
      </p:sp>
      <p:sp>
        <p:nvSpPr>
          <p:cNvPr id="4" name="Текст 3"/>
          <p:cNvSpPr>
            <a:spLocks noGrp="1"/>
          </p:cNvSpPr>
          <p:nvPr>
            <p:ph type="body" sz="half" idx="3"/>
          </p:nvPr>
        </p:nvSpPr>
        <p:spPr>
          <a:xfrm>
            <a:off x="6000760" y="2071678"/>
            <a:ext cx="2686040" cy="1000132"/>
          </a:xfrm>
        </p:spPr>
        <p:txBody>
          <a:bodyPr>
            <a:normAutofit/>
          </a:bodyPr>
          <a:lstStyle/>
          <a:p>
            <a:pPr algn="ctr"/>
            <a:r>
              <a:rPr lang="ru-RU" sz="1800" dirty="0" smtClean="0">
                <a:effectLst>
                  <a:outerShdw blurRad="38100" dist="38100" dir="2700000" algn="tl">
                    <a:srgbClr val="000000">
                      <a:alpha val="43137"/>
                    </a:srgbClr>
                  </a:outerShdw>
                </a:effectLst>
              </a:rPr>
              <a:t>РИСУНОК  Т.Г.ШЕВЧЕНКО</a:t>
            </a:r>
            <a:endParaRPr lang="ru-RU" sz="1800" dirty="0">
              <a:effectLst>
                <a:outerShdw blurRad="38100" dist="38100" dir="2700000" algn="tl">
                  <a:srgbClr val="000000">
                    <a:alpha val="43137"/>
                  </a:srgbClr>
                </a:outerShdw>
              </a:effectLst>
            </a:endParaRPr>
          </a:p>
        </p:txBody>
      </p:sp>
      <p:pic>
        <p:nvPicPr>
          <p:cNvPr id="15" name="Содержимое 14" descr="межигорье-рис.Т.Шевченко.jpg"/>
          <p:cNvPicPr>
            <a:picLocks noGrp="1" noChangeAspect="1"/>
          </p:cNvPicPr>
          <p:nvPr>
            <p:ph sz="quarter" idx="4"/>
          </p:nvPr>
        </p:nvPicPr>
        <p:blipFill>
          <a:blip r:embed="rId3" cstate="print"/>
          <a:stretch>
            <a:fillRect/>
          </a:stretch>
        </p:blipFill>
        <p:spPr>
          <a:xfrm>
            <a:off x="4811960" y="3643314"/>
            <a:ext cx="4332040" cy="3214686"/>
          </a:xfrm>
        </p:spPr>
      </p:pic>
      <p:pic>
        <p:nvPicPr>
          <p:cNvPr id="16" name="Содержимое 15" descr="поклон из межигорья.jpg"/>
          <p:cNvPicPr>
            <a:picLocks noGrp="1" noChangeAspect="1"/>
          </p:cNvPicPr>
          <p:nvPr>
            <p:ph sz="quarter" idx="2"/>
          </p:nvPr>
        </p:nvPicPr>
        <p:blipFill>
          <a:blip r:embed="rId4" cstate="print"/>
          <a:stretch>
            <a:fillRect/>
          </a:stretch>
        </p:blipFill>
        <p:spPr>
          <a:xfrm>
            <a:off x="0" y="1483805"/>
            <a:ext cx="5857884" cy="3829179"/>
          </a:xfrm>
        </p:spPr>
      </p:pic>
      <p:sp>
        <p:nvSpPr>
          <p:cNvPr id="7" name="Нижний колонтитул 6"/>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леб.tif"/>
          <p:cNvPicPr>
            <a:picLocks noChangeAspect="1"/>
          </p:cNvPicPr>
          <p:nvPr/>
        </p:nvPicPr>
        <p:blipFill>
          <a:blip r:embed="rId3" cstate="print"/>
          <a:srcRect l="8246" t="12795" b="4621"/>
          <a:stretch>
            <a:fillRect/>
          </a:stretch>
        </p:blipFill>
        <p:spPr>
          <a:xfrm>
            <a:off x="5760280" y="2643158"/>
            <a:ext cx="3383720" cy="4214842"/>
          </a:xfrm>
          <a:prstGeom prst="rect">
            <a:avLst/>
          </a:prstGeom>
        </p:spPr>
      </p:pic>
      <p:pic>
        <p:nvPicPr>
          <p:cNvPr id="3" name="Рисунок 2" descr="леб.водонап.башня.tif"/>
          <p:cNvPicPr>
            <a:picLocks noChangeAspect="1"/>
          </p:cNvPicPr>
          <p:nvPr/>
        </p:nvPicPr>
        <p:blipFill>
          <a:blip r:embed="rId4" cstate="print"/>
          <a:srcRect t="3451" b="27889"/>
          <a:stretch>
            <a:fillRect/>
          </a:stretch>
        </p:blipFill>
        <p:spPr>
          <a:xfrm>
            <a:off x="2857488" y="285728"/>
            <a:ext cx="3844200" cy="3786214"/>
          </a:xfrm>
          <a:prstGeom prst="rect">
            <a:avLst/>
          </a:prstGeom>
        </p:spPr>
      </p:pic>
      <p:pic>
        <p:nvPicPr>
          <p:cNvPr id="4" name="Рисунок 3" descr="леб.летн.tif"/>
          <p:cNvPicPr>
            <a:picLocks noChangeAspect="1"/>
          </p:cNvPicPr>
          <p:nvPr/>
        </p:nvPicPr>
        <p:blipFill>
          <a:blip r:embed="rId5" cstate="print"/>
          <a:srcRect t="19333"/>
          <a:stretch>
            <a:fillRect/>
          </a:stretch>
        </p:blipFill>
        <p:spPr>
          <a:xfrm>
            <a:off x="0" y="3429000"/>
            <a:ext cx="3718779" cy="3429000"/>
          </a:xfrm>
          <a:prstGeom prst="rect">
            <a:avLst/>
          </a:prstGeom>
        </p:spPr>
      </p:pic>
      <p:sp>
        <p:nvSpPr>
          <p:cNvPr id="5" name="TextBox 4"/>
          <p:cNvSpPr txBox="1"/>
          <p:nvPr/>
        </p:nvSpPr>
        <p:spPr>
          <a:xfrm>
            <a:off x="6786578" y="285728"/>
            <a:ext cx="2357422" cy="1015663"/>
          </a:xfrm>
          <a:prstGeom prst="rect">
            <a:avLst/>
          </a:prstGeom>
          <a:noFill/>
        </p:spPr>
        <p:txBody>
          <a:bodyPr wrap="square" rtlCol="0">
            <a:spAutoFit/>
          </a:bodyPr>
          <a:lstStyle/>
          <a:p>
            <a:pPr algn="ctr"/>
            <a:r>
              <a:rPr lang="ru-RU" sz="2000" dirty="0" smtClean="0">
                <a:solidFill>
                  <a:srgbClr val="FFC000"/>
                </a:solidFill>
                <a:effectLst>
                  <a:outerShdw blurRad="38100" dist="38100" dir="2700000" algn="tl">
                    <a:srgbClr val="000000">
                      <a:alpha val="43137"/>
                    </a:srgbClr>
                  </a:outerShdw>
                </a:effectLst>
              </a:rPr>
              <a:t>Строительство водонапорной башни</a:t>
            </a:r>
            <a:endParaRPr lang="ru-RU" sz="2000" dirty="0">
              <a:solidFill>
                <a:srgbClr val="FFC000"/>
              </a:solidFill>
              <a:effectLst>
                <a:outerShdw blurRad="38100" dist="38100" dir="2700000" algn="tl">
                  <a:srgbClr val="000000">
                    <a:alpha val="43137"/>
                  </a:srgbClr>
                </a:outerShdw>
              </a:effectLst>
            </a:endParaRPr>
          </a:p>
        </p:txBody>
      </p:sp>
      <p:sp>
        <p:nvSpPr>
          <p:cNvPr id="6" name="TextBox 5"/>
          <p:cNvSpPr txBox="1"/>
          <p:nvPr/>
        </p:nvSpPr>
        <p:spPr>
          <a:xfrm>
            <a:off x="214282" y="214290"/>
            <a:ext cx="2571768" cy="175432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ru-RU" b="1" dirty="0" err="1" smtClean="0">
                <a:effectLst>
                  <a:outerShdw blurRad="38100" dist="38100" dir="2700000" algn="tl">
                    <a:srgbClr val="000000">
                      <a:alpha val="43137"/>
                    </a:srgbClr>
                  </a:outerShdw>
                </a:effectLst>
              </a:rPr>
              <a:t>Екатерино-Лебяжская</a:t>
            </a:r>
            <a:r>
              <a:rPr lang="ru-RU" b="1" dirty="0" smtClean="0">
                <a:effectLst>
                  <a:outerShdw blurRad="38100" dist="38100" dir="2700000" algn="tl">
                    <a:srgbClr val="000000">
                      <a:alpha val="43137"/>
                    </a:srgbClr>
                  </a:outerShdw>
                </a:effectLst>
              </a:rPr>
              <a:t> </a:t>
            </a:r>
            <a:r>
              <a:rPr lang="ru-RU" b="1" dirty="0" err="1" smtClean="0">
                <a:effectLst>
                  <a:outerShdw blurRad="38100" dist="38100" dir="2700000" algn="tl">
                    <a:srgbClr val="000000">
                      <a:alpha val="43137"/>
                    </a:srgbClr>
                  </a:outerShdw>
                </a:effectLst>
              </a:rPr>
              <a:t>Свято-Николаевская</a:t>
            </a:r>
            <a:r>
              <a:rPr lang="ru-RU" b="1" dirty="0" smtClean="0">
                <a:effectLst>
                  <a:outerShdw blurRad="38100" dist="38100" dir="2700000" algn="tl">
                    <a:srgbClr val="000000">
                      <a:alpha val="43137"/>
                    </a:srgbClr>
                  </a:outerShdw>
                </a:effectLst>
              </a:rPr>
              <a:t> пустынь </a:t>
            </a:r>
          </a:p>
          <a:p>
            <a:pPr algn="ctr"/>
            <a:r>
              <a:rPr lang="ru-RU" b="1" dirty="0" smtClean="0">
                <a:effectLst>
                  <a:outerShdw blurRad="38100" dist="38100" dir="2700000" algn="tl">
                    <a:srgbClr val="000000">
                      <a:alpha val="43137"/>
                    </a:srgbClr>
                  </a:outerShdw>
                </a:effectLst>
              </a:rPr>
              <a:t>в 1909 году</a:t>
            </a:r>
            <a:endParaRPr lang="ru-RU" b="1" dirty="0">
              <a:effectLst>
                <a:outerShdw blurRad="38100" dist="38100" dir="2700000" algn="tl">
                  <a:srgbClr val="000000">
                    <a:alpha val="43137"/>
                  </a:srgbClr>
                </a:outerShdw>
              </a:effectLst>
            </a:endParaRPr>
          </a:p>
        </p:txBody>
      </p:sp>
      <p:sp>
        <p:nvSpPr>
          <p:cNvPr id="7" name="TextBox 6"/>
          <p:cNvSpPr txBox="1"/>
          <p:nvPr/>
        </p:nvSpPr>
        <p:spPr>
          <a:xfrm>
            <a:off x="3714744" y="5500702"/>
            <a:ext cx="2000265" cy="646331"/>
          </a:xfrm>
          <a:prstGeom prst="rect">
            <a:avLst/>
          </a:prstGeom>
          <a:noFill/>
        </p:spPr>
        <p:txBody>
          <a:bodyPr wrap="square" rtlCol="0">
            <a:spAutoFit/>
          </a:bodyPr>
          <a:lstStyle/>
          <a:p>
            <a:pPr algn="ctr"/>
            <a:r>
              <a:rPr lang="ru-RU" dirty="0" smtClean="0">
                <a:solidFill>
                  <a:srgbClr val="FFC000"/>
                </a:solidFill>
              </a:rPr>
              <a:t>Монастырский огород</a:t>
            </a:r>
            <a:endParaRPr lang="ru-RU" dirty="0">
              <a:solidFill>
                <a:srgbClr val="FFC000"/>
              </a:solidFill>
            </a:endParaRPr>
          </a:p>
        </p:txBody>
      </p:sp>
      <p:sp>
        <p:nvSpPr>
          <p:cNvPr id="8" name="TextBox 7"/>
          <p:cNvSpPr txBox="1"/>
          <p:nvPr/>
        </p:nvSpPr>
        <p:spPr>
          <a:xfrm>
            <a:off x="0" y="2643182"/>
            <a:ext cx="2857488" cy="646331"/>
          </a:xfrm>
          <a:prstGeom prst="rect">
            <a:avLst/>
          </a:prstGeom>
          <a:noFill/>
        </p:spPr>
        <p:txBody>
          <a:bodyPr wrap="square" rtlCol="0">
            <a:spAutoFit/>
          </a:bodyPr>
          <a:lstStyle/>
          <a:p>
            <a:pPr algn="ctr"/>
            <a:r>
              <a:rPr lang="ru-RU" dirty="0" smtClean="0">
                <a:solidFill>
                  <a:srgbClr val="FFFF00"/>
                </a:solidFill>
              </a:rPr>
              <a:t>Летний храм на хуторе </a:t>
            </a:r>
            <a:r>
              <a:rPr lang="ru-RU" dirty="0" err="1" smtClean="0">
                <a:solidFill>
                  <a:srgbClr val="FFFF00"/>
                </a:solidFill>
              </a:rPr>
              <a:t>Киновия</a:t>
            </a:r>
            <a:endParaRPr lang="ru-RU" dirty="0">
              <a:solidFill>
                <a:srgbClr val="FFFF00"/>
              </a:solidFill>
            </a:endParaRPr>
          </a:p>
        </p:txBody>
      </p:sp>
      <p:sp>
        <p:nvSpPr>
          <p:cNvPr id="9" name="Нижний колонтитул 8"/>
          <p:cNvSpPr>
            <a:spLocks noGrp="1"/>
          </p:cNvSpPr>
          <p:nvPr>
            <p:ph type="ftr" sz="quarter" idx="11"/>
          </p:nvPr>
        </p:nvSpPr>
        <p:spPr/>
        <p:txBody>
          <a:bodyPr/>
          <a:lstStyle/>
          <a:p>
            <a:r>
              <a:rPr lang="ru-RU" smtClean="0"/>
              <a:t>Лебяжий Остров</a:t>
            </a:r>
            <a:endParaRPr lang="ru-RU"/>
          </a:p>
        </p:txBody>
      </p:sp>
    </p:spTree>
  </p:cSld>
  <p:clrMapOvr>
    <a:masterClrMapping/>
  </p:clrMapOvr>
  <p:transition spd="slow">
    <p:pull dir="l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294</TotalTime>
  <Words>1404</Words>
  <Application>Microsoft Office PowerPoint</Application>
  <PresentationFormat>Экран (4:3)</PresentationFormat>
  <Paragraphs>99</Paragraphs>
  <Slides>13</Slides>
  <Notes>10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 </vt:lpstr>
      <vt:lpstr>Кто такие монахи? Зачем и как становятся монахами? Каким образом монахи, отрекаясь от этого мира, воздействуют на него так, что он преображается к лучшему? </vt:lpstr>
      <vt:lpstr>Слайд 3</vt:lpstr>
      <vt:lpstr>МОНАСТЫРЬ  на острове ВАЛААМ</vt:lpstr>
      <vt:lpstr>Слайд 5</vt:lpstr>
      <vt:lpstr>КУБАНЬ   ПРАВОСЛАВНАЯ</vt:lpstr>
      <vt:lpstr>Слайд 7</vt:lpstr>
      <vt:lpstr>МЕЖИГОРСКИЙ  НИКОЛАЕВСКИЙ МОНАСТЫРЬ</vt:lpstr>
      <vt:lpstr>Слайд 9</vt:lpstr>
      <vt:lpstr>Возвращение регалий Кубанского  казачьего войска</vt:lpstr>
      <vt:lpstr>Слайд 11</vt:lpstr>
      <vt:lpstr>  </vt:lpstr>
      <vt:lpstr>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lenovo</dc:creator>
  <cp:lastModifiedBy>Домашний</cp:lastModifiedBy>
  <cp:revision>57</cp:revision>
  <dcterms:created xsi:type="dcterms:W3CDTF">2011-12-15T14:12:30Z</dcterms:created>
  <dcterms:modified xsi:type="dcterms:W3CDTF">2017-02-25T07:48:12Z</dcterms:modified>
</cp:coreProperties>
</file>